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5" r:id="rId15"/>
    <p:sldId id="270" r:id="rId16"/>
    <p:sldId id="271" r:id="rId17"/>
    <p:sldId id="276" r:id="rId18"/>
    <p:sldId id="277" r:id="rId19"/>
    <p:sldId id="278" r:id="rId20"/>
    <p:sldId id="272" r:id="rId21"/>
    <p:sldId id="273" r:id="rId22"/>
    <p:sldId id="274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91" r:id="rId31"/>
    <p:sldId id="286" r:id="rId32"/>
    <p:sldId id="287" r:id="rId33"/>
    <p:sldId id="290" r:id="rId34"/>
    <p:sldId id="288" r:id="rId35"/>
    <p:sldId id="292" r:id="rId36"/>
    <p:sldId id="293" r:id="rId37"/>
    <p:sldId id="295" r:id="rId38"/>
  </p:sldIdLst>
  <p:sldSz cx="12192000" cy="6858000"/>
  <p:notesSz cx="6858000" cy="9144000"/>
  <p:embeddedFontLst>
    <p:embeddedFont>
      <p:font typeface="Cooper Black" panose="0208090404030B020404" pitchFamily="18" charset="0"/>
      <p:regular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CC0066"/>
    <a:srgbClr val="FF3300"/>
    <a:srgbClr val="007CA8"/>
    <a:srgbClr val="3399FF"/>
    <a:srgbClr val="008000"/>
    <a:srgbClr val="993300"/>
    <a:srgbClr val="990000"/>
    <a:srgbClr val="FF66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0063-AD57-4E9F-8E91-636E2A2A65EA}" type="datetimeFigureOut">
              <a:rPr lang="fr-FR" smtClean="0"/>
              <a:pPr/>
              <a:t>03/05/2017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E0AC-0EA4-4074-9823-9EE81ECF831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720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0063-AD57-4E9F-8E91-636E2A2A65EA}" type="datetimeFigureOut">
              <a:rPr lang="fr-FR" smtClean="0"/>
              <a:pPr/>
              <a:t>03/05/2017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E0AC-0EA4-4074-9823-9EE81ECF831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1976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0063-AD57-4E9F-8E91-636E2A2A65EA}" type="datetimeFigureOut">
              <a:rPr lang="fr-FR" smtClean="0"/>
              <a:pPr/>
              <a:t>03/05/2017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E0AC-0EA4-4074-9823-9EE81ECF831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59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0063-AD57-4E9F-8E91-636E2A2A65EA}" type="datetimeFigureOut">
              <a:rPr lang="fr-FR" smtClean="0"/>
              <a:pPr/>
              <a:t>03/05/2017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E0AC-0EA4-4074-9823-9EE81ECF831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26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0063-AD57-4E9F-8E91-636E2A2A65EA}" type="datetimeFigureOut">
              <a:rPr lang="fr-FR" smtClean="0"/>
              <a:pPr/>
              <a:t>03/05/2017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E0AC-0EA4-4074-9823-9EE81ECF831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312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0063-AD57-4E9F-8E91-636E2A2A65EA}" type="datetimeFigureOut">
              <a:rPr lang="fr-FR" smtClean="0"/>
              <a:pPr/>
              <a:t>03/05/2017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E0AC-0EA4-4074-9823-9EE81ECF831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002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0063-AD57-4E9F-8E91-636E2A2A65EA}" type="datetimeFigureOut">
              <a:rPr lang="fr-FR" smtClean="0"/>
              <a:pPr/>
              <a:t>03/05/2017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E0AC-0EA4-4074-9823-9EE81ECF831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029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0063-AD57-4E9F-8E91-636E2A2A65EA}" type="datetimeFigureOut">
              <a:rPr lang="fr-FR" smtClean="0"/>
              <a:pPr/>
              <a:t>03/05/2017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E0AC-0EA4-4074-9823-9EE81ECF831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0088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0063-AD57-4E9F-8E91-636E2A2A65EA}" type="datetimeFigureOut">
              <a:rPr lang="fr-FR" smtClean="0"/>
              <a:pPr/>
              <a:t>03/05/2017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E0AC-0EA4-4074-9823-9EE81ECF831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122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0063-AD57-4E9F-8E91-636E2A2A65EA}" type="datetimeFigureOut">
              <a:rPr lang="fr-FR" smtClean="0"/>
              <a:pPr/>
              <a:t>03/05/2017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E0AC-0EA4-4074-9823-9EE81ECF831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9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0063-AD57-4E9F-8E91-636E2A2A65EA}" type="datetimeFigureOut">
              <a:rPr lang="fr-FR" smtClean="0"/>
              <a:pPr/>
              <a:t>03/05/2017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E0AC-0EA4-4074-9823-9EE81ECF831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51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50063-AD57-4E9F-8E91-636E2A2A65EA}" type="datetimeFigureOut">
              <a:rPr lang="fr-FR" smtClean="0"/>
              <a:pPr/>
              <a:t>03/05/2017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CE0AC-0EA4-4074-9823-9EE81ECF831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63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430733"/>
            <a:ext cx="9144000" cy="4281055"/>
          </a:xfrm>
        </p:spPr>
        <p:txBody>
          <a:bodyPr>
            <a:noAutofit/>
          </a:bodyPr>
          <a:lstStyle/>
          <a:p>
            <a:r>
              <a:rPr lang="fr-FR" sz="1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m</a:t>
            </a:r>
            <a:r>
              <a:rPr lang="fr-FR" sz="1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ur végétal </a:t>
            </a:r>
            <a:br>
              <a:rPr lang="fr-FR" sz="1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</a:br>
            <a:r>
              <a:rPr lang="fr-FR" sz="1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des CP de </a:t>
            </a:r>
            <a:r>
              <a:rPr lang="fr-FR" sz="10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Chavin</a:t>
            </a:r>
            <a:endParaRPr lang="fr-FR" sz="1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98567" y="4957013"/>
            <a:ext cx="9144000" cy="1655762"/>
          </a:xfrm>
        </p:spPr>
        <p:txBody>
          <a:bodyPr>
            <a:noAutofit/>
          </a:bodyPr>
          <a:lstStyle/>
          <a:p>
            <a:r>
              <a:rPr lang="fr-FR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2016-2017</a:t>
            </a:r>
            <a:endParaRPr lang="fr-FR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2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7174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Cooper Black" panose="0208090404030B020404" pitchFamily="18" charset="0"/>
              </a:rPr>
              <a:t>On a semé nos graines (</a:t>
            </a:r>
            <a:r>
              <a:rPr lang="fr-FR" dirty="0" smtClean="0">
                <a:solidFill>
                  <a:srgbClr val="D60093"/>
                </a:solidFill>
                <a:latin typeface="Cooper Black" panose="0208090404030B020404" pitchFamily="18" charset="0"/>
              </a:rPr>
              <a:t>fleurs</a:t>
            </a:r>
            <a:r>
              <a:rPr lang="fr-FR" dirty="0" smtClean="0">
                <a:latin typeface="Cooper Black" panose="0208090404030B020404" pitchFamily="18" charset="0"/>
              </a:rPr>
              <a:t>, </a:t>
            </a:r>
            <a:r>
              <a:rPr lang="fr-FR" dirty="0" smtClean="0">
                <a:solidFill>
                  <a:srgbClr val="00B050"/>
                </a:solidFill>
                <a:latin typeface="Cooper Black" panose="0208090404030B020404" pitchFamily="18" charset="0"/>
              </a:rPr>
              <a:t>légumes</a:t>
            </a:r>
            <a:r>
              <a:rPr lang="fr-FR" dirty="0" smtClean="0">
                <a:latin typeface="Cooper Black" panose="0208090404030B020404" pitchFamily="18" charset="0"/>
              </a:rPr>
              <a:t>, </a:t>
            </a:r>
            <a:r>
              <a:rPr lang="fr-FR" dirty="0" smtClean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</a:rPr>
              <a:t>herbes aromatiques </a:t>
            </a:r>
            <a:r>
              <a:rPr lang="fr-FR" dirty="0" smtClean="0">
                <a:latin typeface="Cooper Black" panose="0208090404030B020404" pitchFamily="18" charset="0"/>
              </a:rPr>
              <a:t>et même </a:t>
            </a:r>
            <a:r>
              <a:rPr lang="fr-FR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des pommiers</a:t>
            </a:r>
            <a:r>
              <a:rPr lang="fr-FR" dirty="0" smtClean="0">
                <a:latin typeface="Cooper Black" panose="0208090404030B020404" pitchFamily="18" charset="0"/>
              </a:rPr>
              <a:t>!)</a:t>
            </a:r>
            <a:endParaRPr lang="fr-FR" dirty="0">
              <a:latin typeface="Cooper Black" panose="0208090404030B0204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84" y="1446415"/>
            <a:ext cx="6816436" cy="511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69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72836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rgbClr val="990033"/>
                </a:solidFill>
                <a:latin typeface="Cooper Black" panose="0208090404030B020404" pitchFamily="18" charset="0"/>
              </a:rPr>
              <a:t>On a fait des tests.</a:t>
            </a:r>
            <a:endParaRPr lang="fr-FR" sz="3600" dirty="0">
              <a:latin typeface="Cooper Black" panose="0208090404030B020404" pitchFamily="18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990033"/>
                </a:solidFill>
              </a:rPr>
              <a:t>En équipes, nous avons fabriqué des mini murs végétalisés avec des pissenlits pour voir si cela tenait.</a:t>
            </a:r>
            <a:endParaRPr lang="fr-FR" sz="3200" dirty="0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88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5025">
            <a:off x="1137457" y="836224"/>
            <a:ext cx="5181600" cy="3886200"/>
          </a:xfrm>
        </p:spPr>
      </p:pic>
      <p:pic>
        <p:nvPicPr>
          <p:cNvPr id="11" name="Espace réservé du contenu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1349" y="1181459"/>
            <a:ext cx="5794072" cy="4345554"/>
          </a:xfrm>
        </p:spPr>
      </p:pic>
    </p:spTree>
    <p:extLst>
      <p:ext uri="{BB962C8B-B14F-4D97-AF65-F5344CB8AC3E}">
        <p14:creationId xmlns:p14="http://schemas.microsoft.com/office/powerpoint/2010/main" val="3872242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9900"/>
                </a:solidFill>
              </a:rPr>
              <a:t>… ça tient en mettant du grillage par-dessus le terreau et en coinçant de la mousse entre le grillage et le terreau.</a:t>
            </a:r>
            <a:endParaRPr lang="fr-FR" dirty="0">
              <a:solidFill>
                <a:srgbClr val="0099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6034">
            <a:off x="1872532" y="2769201"/>
            <a:ext cx="4148013" cy="31110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5122" y="2071153"/>
            <a:ext cx="5104012" cy="382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03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00796" cy="5462097"/>
          </a:xfrm>
        </p:spPr>
        <p:txBody>
          <a:bodyPr>
            <a:normAutofit/>
          </a:bodyPr>
          <a:lstStyle/>
          <a:p>
            <a:pPr algn="ctr"/>
            <a:r>
              <a:rPr lang="fr-FR" dirty="0" smtClean="0">
                <a:solidFill>
                  <a:srgbClr val="D60093"/>
                </a:solidFill>
                <a:latin typeface="Cooper Black" panose="0208090404030B020404" pitchFamily="18" charset="0"/>
              </a:rPr>
              <a:t>Quelques temps plus tard,</a:t>
            </a:r>
            <a:r>
              <a:rPr lang="fr-FR" dirty="0" smtClean="0">
                <a:solidFill>
                  <a:srgbClr val="FFC000"/>
                </a:solidFill>
                <a:latin typeface="Cooper Black" panose="0208090404030B020404" pitchFamily="18" charset="0"/>
              </a:rPr>
              <a:t> </a:t>
            </a:r>
            <a:br>
              <a:rPr lang="fr-FR" dirty="0" smtClean="0">
                <a:solidFill>
                  <a:srgbClr val="FFC000"/>
                </a:solidFill>
                <a:latin typeface="Cooper Black" panose="0208090404030B020404" pitchFamily="18" charset="0"/>
              </a:rPr>
            </a:br>
            <a:r>
              <a:rPr lang="fr-FR" dirty="0" smtClean="0">
                <a:solidFill>
                  <a:srgbClr val="FFC000"/>
                </a:solidFill>
                <a:latin typeface="Cooper Black" panose="0208090404030B020404" pitchFamily="18" charset="0"/>
              </a:rPr>
              <a:t>nos pissenlits </a:t>
            </a:r>
            <a:br>
              <a:rPr lang="fr-FR" dirty="0" smtClean="0">
                <a:solidFill>
                  <a:srgbClr val="FFC000"/>
                </a:solidFill>
                <a:latin typeface="Cooper Black" panose="0208090404030B020404" pitchFamily="18" charset="0"/>
              </a:rPr>
            </a:br>
            <a:r>
              <a:rPr lang="fr-FR" dirty="0" smtClean="0">
                <a:solidFill>
                  <a:srgbClr val="D60093"/>
                </a:solidFill>
                <a:latin typeface="Cooper Black" panose="0208090404030B020404" pitchFamily="18" charset="0"/>
              </a:rPr>
              <a:t>se portent bien et fleurissent.</a:t>
            </a:r>
            <a:endParaRPr lang="fr-FR" dirty="0">
              <a:solidFill>
                <a:srgbClr val="D60093"/>
              </a:solidFill>
              <a:latin typeface="Cooper Black" panose="0208090404030B0204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/>
          <a:stretch/>
        </p:blipFill>
        <p:spPr>
          <a:xfrm>
            <a:off x="5878792" y="440568"/>
            <a:ext cx="4312612" cy="608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53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44935" y="5636029"/>
            <a:ext cx="6734695" cy="909292"/>
          </a:xfrm>
        </p:spPr>
        <p:txBody>
          <a:bodyPr/>
          <a:lstStyle/>
          <a:p>
            <a:r>
              <a:rPr lang="fr-FR" dirty="0" smtClean="0">
                <a:solidFill>
                  <a:srgbClr val="009900"/>
                </a:solidFill>
                <a:latin typeface="Cooper Black" panose="0208090404030B020404" pitchFamily="18" charset="0"/>
              </a:rPr>
              <a:t>Nos plantes poussent…</a:t>
            </a:r>
            <a:endParaRPr lang="fr-FR" dirty="0">
              <a:solidFill>
                <a:srgbClr val="009900"/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92" y="864524"/>
            <a:ext cx="5511338" cy="41335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2262">
            <a:off x="980966" y="1435665"/>
            <a:ext cx="5358264" cy="401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25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6000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Nos pommiers aussi:</a:t>
            </a:r>
            <a:endParaRPr lang="fr-FR" sz="60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3"/>
          <a:stretch/>
        </p:blipFill>
        <p:spPr>
          <a:xfrm>
            <a:off x="2294314" y="1533698"/>
            <a:ext cx="3801686" cy="24314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4"/>
          <a:stretch/>
        </p:blipFill>
        <p:spPr>
          <a:xfrm>
            <a:off x="6824749" y="1533698"/>
            <a:ext cx="3801687" cy="24813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4"/>
          <a:stretch/>
        </p:blipFill>
        <p:spPr>
          <a:xfrm>
            <a:off x="1471353" y="4218488"/>
            <a:ext cx="4624647" cy="237750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5"/>
          <a:stretch/>
        </p:blipFill>
        <p:spPr>
          <a:xfrm>
            <a:off x="6824749" y="4177229"/>
            <a:ext cx="3906982" cy="241876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44447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36618" y="439939"/>
            <a:ext cx="7930342" cy="966745"/>
          </a:xfrm>
        </p:spPr>
        <p:txBody>
          <a:bodyPr>
            <a:noAutofit/>
          </a:bodyPr>
          <a:lstStyle/>
          <a:p>
            <a:r>
              <a:rPr lang="fr-FR" sz="4800" dirty="0" smtClean="0">
                <a:solidFill>
                  <a:srgbClr val="FF6600"/>
                </a:solidFill>
                <a:latin typeface="Cooper Black" panose="0208090404030B020404" pitchFamily="18" charset="0"/>
              </a:rPr>
              <a:t>Quel système d’arrosage?</a:t>
            </a:r>
            <a:endParaRPr lang="fr-FR" sz="4800" dirty="0">
              <a:solidFill>
                <a:srgbClr val="FF6600"/>
              </a:solidFill>
              <a:latin typeface="Cooper Black" panose="0208090404030B0204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3" r="10666" b="15879"/>
          <a:stretch/>
        </p:blipFill>
        <p:spPr>
          <a:xfrm>
            <a:off x="1033548" y="1331870"/>
            <a:ext cx="9714807" cy="536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59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 t="9455" r="10757" b="6545"/>
          <a:stretch/>
        </p:blipFill>
        <p:spPr>
          <a:xfrm>
            <a:off x="448889" y="425500"/>
            <a:ext cx="4921133" cy="39064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3" t="3029" r="26941" b="54606"/>
          <a:stretch/>
        </p:blipFill>
        <p:spPr>
          <a:xfrm>
            <a:off x="7805651" y="521268"/>
            <a:ext cx="3424843" cy="37149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t="57736"/>
          <a:stretch/>
        </p:blipFill>
        <p:spPr>
          <a:xfrm>
            <a:off x="2801388" y="3458094"/>
            <a:ext cx="5421012" cy="3205802"/>
          </a:xfrm>
          <a:prstGeom prst="rect">
            <a:avLst/>
          </a:prstGeom>
          <a:ln w="57150">
            <a:solidFill>
              <a:srgbClr val="FF6699"/>
            </a:solidFill>
          </a:ln>
        </p:spPr>
      </p:pic>
    </p:spTree>
    <p:extLst>
      <p:ext uri="{BB962C8B-B14F-4D97-AF65-F5344CB8AC3E}">
        <p14:creationId xmlns:p14="http://schemas.microsoft.com/office/powerpoint/2010/main" val="1360100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069" y="365125"/>
            <a:ext cx="11804073" cy="6218555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B0F0"/>
                </a:solidFill>
                <a:latin typeface="Cooper Black" panose="0208090404030B020404" pitchFamily="18" charset="0"/>
              </a:rPr>
              <a:t>Nous mettrons trois grosses bouteilles d’eau (5 litres) et nous ferons un petit trou dans les bouchons.</a:t>
            </a:r>
            <a:br>
              <a:rPr lang="fr-FR" dirty="0" smtClean="0">
                <a:solidFill>
                  <a:srgbClr val="00B0F0"/>
                </a:solidFill>
                <a:latin typeface="Cooper Black" panose="0208090404030B020404" pitchFamily="18" charset="0"/>
              </a:rPr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olidFill>
                  <a:srgbClr val="00B0F0"/>
                </a:solidFill>
              </a:rPr>
              <a:t>Cela devrait arroser:</a:t>
            </a:r>
            <a:br>
              <a:rPr lang="fr-FR" dirty="0" smtClean="0">
                <a:solidFill>
                  <a:srgbClr val="00B0F0"/>
                </a:solidFill>
              </a:rPr>
            </a:br>
            <a:r>
              <a:rPr lang="fr-FR" b="1" dirty="0" smtClean="0">
                <a:solidFill>
                  <a:srgbClr val="007CA8"/>
                </a:solidFill>
              </a:rPr>
              <a:t>- un peu </a:t>
            </a:r>
            <a:br>
              <a:rPr lang="fr-FR" b="1" dirty="0" smtClean="0">
                <a:solidFill>
                  <a:srgbClr val="007CA8"/>
                </a:solidFill>
              </a:rPr>
            </a:br>
            <a:r>
              <a:rPr lang="fr-FR" b="1" dirty="0" smtClean="0">
                <a:solidFill>
                  <a:srgbClr val="007CA8"/>
                </a:solidFill>
              </a:rPr>
              <a:t>- en continu</a:t>
            </a:r>
            <a:br>
              <a:rPr lang="fr-FR" b="1" dirty="0" smtClean="0">
                <a:solidFill>
                  <a:srgbClr val="007CA8"/>
                </a:solidFill>
              </a:rPr>
            </a:br>
            <a:r>
              <a:rPr lang="fr-FR" b="1" dirty="0" smtClean="0">
                <a:solidFill>
                  <a:srgbClr val="007CA8"/>
                </a:solidFill>
              </a:rPr>
              <a:t>- tenir assez longtemps pour les « petites » vacances</a:t>
            </a:r>
            <a:endParaRPr lang="fr-FR" b="1" dirty="0">
              <a:solidFill>
                <a:srgbClr val="007C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4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5884" y="365126"/>
            <a:ext cx="11596253" cy="748780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</a:rPr>
              <a:t>La maîtresse nous a montré un petit mur végétal.</a:t>
            </a:r>
            <a:endParaRPr lang="fr-FR" sz="3600" dirty="0">
              <a:solidFill>
                <a:schemeClr val="accent6">
                  <a:lumMod val="50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7" y="1041963"/>
            <a:ext cx="6846667" cy="5135000"/>
          </a:xfrm>
        </p:spPr>
      </p:pic>
    </p:spTree>
    <p:extLst>
      <p:ext uri="{BB962C8B-B14F-4D97-AF65-F5344CB8AC3E}">
        <p14:creationId xmlns:p14="http://schemas.microsoft.com/office/powerpoint/2010/main" val="2372635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9351" y="349134"/>
            <a:ext cx="8400925" cy="972589"/>
          </a:xfrm>
        </p:spPr>
        <p:txBody>
          <a:bodyPr>
            <a:noAutofit/>
          </a:bodyPr>
          <a:lstStyle/>
          <a:p>
            <a:r>
              <a:rPr lang="fr-FR" dirty="0" smtClean="0">
                <a:solidFill>
                  <a:srgbClr val="FF66FF"/>
                </a:solidFill>
                <a:latin typeface="Cooper Black" panose="0208090404030B020404" pitchFamily="18" charset="0"/>
              </a:rPr>
              <a:t>Début de la construction</a:t>
            </a:r>
            <a:br>
              <a:rPr lang="fr-FR" dirty="0" smtClean="0">
                <a:solidFill>
                  <a:srgbClr val="FF66FF"/>
                </a:solidFill>
                <a:latin typeface="Cooper Black" panose="0208090404030B020404" pitchFamily="18" charset="0"/>
              </a:rPr>
            </a:br>
            <a:r>
              <a:rPr lang="fr-FR" dirty="0" smtClean="0">
                <a:solidFill>
                  <a:srgbClr val="FF66FF"/>
                </a:solidFill>
                <a:latin typeface="Cooper Black" panose="0208090404030B020404" pitchFamily="18" charset="0"/>
              </a:rPr>
              <a:t>On a décidé de partir d’une</a:t>
            </a:r>
            <a:r>
              <a:rPr lang="fr-FR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 palette</a:t>
            </a:r>
            <a:r>
              <a:rPr lang="fr-FR" dirty="0" smtClean="0">
                <a:solidFill>
                  <a:srgbClr val="FF66FF"/>
                </a:solidFill>
                <a:latin typeface="Cooper Black" panose="0208090404030B020404" pitchFamily="18" charset="0"/>
              </a:rPr>
              <a:t>.</a:t>
            </a:r>
            <a:endParaRPr lang="fr-FR" dirty="0">
              <a:solidFill>
                <a:srgbClr val="FF66FF"/>
              </a:solidFill>
              <a:latin typeface="Cooper Black" panose="0208090404030B020404" pitchFamily="18" charset="0"/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half" idx="2"/>
          </p:nvPr>
        </p:nvSpPr>
        <p:spPr>
          <a:xfrm>
            <a:off x="3906982" y="5964181"/>
            <a:ext cx="7863897" cy="769129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FF66FF"/>
                </a:solidFill>
                <a:latin typeface="Cooper Black" panose="0208090404030B020404" pitchFamily="18" charset="0"/>
              </a:rPr>
              <a:t>Il faut faire un cadre en </a:t>
            </a:r>
            <a:r>
              <a:rPr lang="fr-FR" sz="3200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planches</a:t>
            </a:r>
            <a:r>
              <a:rPr lang="fr-FR" sz="3200" dirty="0" smtClean="0">
                <a:solidFill>
                  <a:srgbClr val="FF66FF"/>
                </a:solidFill>
                <a:latin typeface="Cooper Black" panose="0208090404030B020404" pitchFamily="18" charset="0"/>
              </a:rPr>
              <a:t>.</a:t>
            </a:r>
            <a:endParaRPr lang="fr-FR" sz="3200" dirty="0">
              <a:solidFill>
                <a:srgbClr val="FF66FF"/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76" y="1442137"/>
            <a:ext cx="6029391" cy="452204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4" r="69576"/>
          <a:stretch/>
        </p:blipFill>
        <p:spPr>
          <a:xfrm rot="759750">
            <a:off x="8548255" y="942007"/>
            <a:ext cx="2349479" cy="449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7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Cooper Black" panose="0208090404030B020404" pitchFamily="18" charset="0"/>
              </a:rPr>
              <a:t>On fixe du tissu géotextile dans le fond pour boucher les trous.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2" y="1758141"/>
            <a:ext cx="4982095" cy="373657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546" y="1920241"/>
            <a:ext cx="5985163" cy="448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42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5196" y="5327824"/>
            <a:ext cx="10515600" cy="1325563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rgbClr val="00B050"/>
                </a:solidFill>
                <a:latin typeface="Cooper Black" panose="0208090404030B020404" pitchFamily="18" charset="0"/>
              </a:rPr>
              <a:t>Nous traçons l’emplacement des bouteilles pour l’arrosage.</a:t>
            </a:r>
            <a:endParaRPr lang="fr-FR" dirty="0">
              <a:solidFill>
                <a:srgbClr val="00B050"/>
              </a:solidFill>
              <a:latin typeface="Cooper Black" panose="0208090404030B0204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22" y="392776"/>
            <a:ext cx="6658495" cy="499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92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36025" cy="5162839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70C0"/>
                </a:solidFill>
                <a:latin typeface="Cooper Black" panose="0208090404030B020404" pitchFamily="18" charset="0"/>
              </a:rPr>
              <a:t>Nous clouons des renforts.</a:t>
            </a:r>
            <a:endParaRPr lang="fr-FR" dirty="0">
              <a:solidFill>
                <a:srgbClr val="0070C0"/>
              </a:solidFill>
              <a:latin typeface="Cooper Black" panose="0208090404030B0204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849977"/>
            <a:ext cx="6930044" cy="519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73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7" b="18627"/>
          <a:stretch/>
        </p:blipFill>
        <p:spPr>
          <a:xfrm>
            <a:off x="749883" y="789709"/>
            <a:ext cx="10225910" cy="53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58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1" r="11064" b="1182"/>
          <a:stretch/>
        </p:blipFill>
        <p:spPr>
          <a:xfrm>
            <a:off x="6026728" y="275985"/>
            <a:ext cx="5444835" cy="625781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456" y="275985"/>
            <a:ext cx="5652654" cy="6365884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3399FF"/>
                </a:solidFill>
                <a:latin typeface="Cooper Black" panose="0208090404030B020404" pitchFamily="18" charset="0"/>
              </a:rPr>
              <a:t>Nous décidons finalement de mettre notre mur végétal ici. On a mesuré, il loge!</a:t>
            </a:r>
            <a:br>
              <a:rPr lang="fr-FR" dirty="0" smtClean="0">
                <a:solidFill>
                  <a:srgbClr val="3399FF"/>
                </a:solidFill>
                <a:latin typeface="Cooper Black" panose="0208090404030B020404" pitchFamily="18" charset="0"/>
              </a:rPr>
            </a:br>
            <a:r>
              <a:rPr lang="fr-FR" dirty="0">
                <a:solidFill>
                  <a:srgbClr val="3399FF"/>
                </a:solidFill>
                <a:latin typeface="Cooper Black" panose="0208090404030B020404" pitchFamily="18" charset="0"/>
              </a:rPr>
              <a:t/>
            </a:r>
            <a:br>
              <a:rPr lang="fr-FR" dirty="0">
                <a:solidFill>
                  <a:srgbClr val="3399FF"/>
                </a:solidFill>
                <a:latin typeface="Cooper Black" panose="0208090404030B020404" pitchFamily="18" charset="0"/>
              </a:rPr>
            </a:br>
            <a:r>
              <a:rPr lang="fr-FR" dirty="0" smtClean="0">
                <a:solidFill>
                  <a:srgbClr val="FF3300"/>
                </a:solidFill>
                <a:latin typeface="Cooper Black" panose="0208090404030B020404" pitchFamily="18" charset="0"/>
              </a:rPr>
              <a:t>Il sera un peu au soleil et un peu à l’ombre.</a:t>
            </a:r>
            <a:br>
              <a:rPr lang="fr-FR" dirty="0" smtClean="0">
                <a:solidFill>
                  <a:srgbClr val="FF3300"/>
                </a:solidFill>
                <a:latin typeface="Cooper Black" panose="0208090404030B020404" pitchFamily="18" charset="0"/>
              </a:rPr>
            </a:br>
            <a:r>
              <a:rPr lang="fr-FR" dirty="0" smtClean="0">
                <a:solidFill>
                  <a:srgbClr val="FF3300"/>
                </a:solidFill>
                <a:latin typeface="Cooper Black" panose="0208090404030B020404" pitchFamily="18" charset="0"/>
              </a:rPr>
              <a:t/>
            </a:r>
            <a:br>
              <a:rPr lang="fr-FR" dirty="0" smtClean="0">
                <a:solidFill>
                  <a:srgbClr val="FF3300"/>
                </a:solidFill>
                <a:latin typeface="Cooper Black" panose="0208090404030B020404" pitchFamily="18" charset="0"/>
              </a:rPr>
            </a:br>
            <a:r>
              <a:rPr lang="fr-FR" dirty="0" smtClean="0">
                <a:solidFill>
                  <a:srgbClr val="FF3300"/>
                </a:solidFill>
                <a:latin typeface="Cooper Black" panose="0208090404030B020404" pitchFamily="18" charset="0"/>
              </a:rPr>
              <a:t>Il cachera le mur abimé.</a:t>
            </a:r>
            <a:endParaRPr lang="fr-FR" dirty="0">
              <a:solidFill>
                <a:srgbClr val="FF3300"/>
              </a:solidFill>
              <a:latin typeface="Cooper Black" panose="0208090404030B020404" pitchFamily="18" charset="0"/>
            </a:endParaRPr>
          </a:p>
        </p:txBody>
      </p:sp>
      <p:sp>
        <p:nvSpPr>
          <p:cNvPr id="4" name="Flèche droite 3"/>
          <p:cNvSpPr/>
          <p:nvPr/>
        </p:nvSpPr>
        <p:spPr>
          <a:xfrm rot="889649">
            <a:off x="3771389" y="2829957"/>
            <a:ext cx="3972868" cy="756459"/>
          </a:xfrm>
          <a:prstGeom prst="rightArrow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970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8887" y="365125"/>
            <a:ext cx="3491345" cy="6384810"/>
          </a:xfrm>
        </p:spPr>
        <p:txBody>
          <a:bodyPr/>
          <a:lstStyle/>
          <a:p>
            <a:r>
              <a:rPr lang="fr-FR" dirty="0">
                <a:latin typeface="Cooper Black" panose="0208090404030B020404" pitchFamily="18" charset="0"/>
              </a:rPr>
              <a:t>c</a:t>
            </a:r>
            <a:r>
              <a:rPr lang="fr-FR" dirty="0" smtClean="0">
                <a:latin typeface="Cooper Black" panose="0208090404030B020404" pitchFamily="18" charset="0"/>
              </a:rPr>
              <a:t>offre pour cacher le système d’arrosage</a:t>
            </a:r>
            <a:endParaRPr lang="fr-FR" dirty="0">
              <a:latin typeface="Cooper Black" panose="0208090404030B0204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5" t="11152" r="24576"/>
          <a:stretch/>
        </p:blipFill>
        <p:spPr>
          <a:xfrm>
            <a:off x="4771505" y="365125"/>
            <a:ext cx="5569528" cy="6093229"/>
          </a:xfrm>
          <a:prstGeom prst="rect">
            <a:avLst/>
          </a:prstGeom>
        </p:spPr>
      </p:pic>
      <p:sp>
        <p:nvSpPr>
          <p:cNvPr id="4" name="Flèche droite 3"/>
          <p:cNvSpPr/>
          <p:nvPr/>
        </p:nvSpPr>
        <p:spPr>
          <a:xfrm rot="20115726">
            <a:off x="2520506" y="1424520"/>
            <a:ext cx="2961267" cy="539908"/>
          </a:xfrm>
          <a:prstGeom prst="rightArrow">
            <a:avLst>
              <a:gd name="adj1" fmla="val 50000"/>
              <a:gd name="adj2" fmla="val 130561"/>
            </a:avLst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711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85" y="259772"/>
            <a:ext cx="7689271" cy="576695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97639" y="536456"/>
            <a:ext cx="6001790" cy="1820487"/>
          </a:xfrm>
        </p:spPr>
        <p:txBody>
          <a:bodyPr>
            <a:noAutofit/>
          </a:bodyPr>
          <a:lstStyle/>
          <a:p>
            <a:r>
              <a:rPr lang="fr-FR" sz="4800" dirty="0">
                <a:latin typeface="Cooper Black" panose="0208090404030B020404" pitchFamily="18" charset="0"/>
              </a:rPr>
              <a:t>t</a:t>
            </a:r>
            <a:r>
              <a:rPr lang="fr-FR" sz="4800" dirty="0" smtClean="0">
                <a:latin typeface="Cooper Black" panose="0208090404030B020404" pitchFamily="18" charset="0"/>
              </a:rPr>
              <a:t>rous pour placer les bouteilles à l’envers</a:t>
            </a:r>
            <a:endParaRPr lang="fr-FR" sz="4800" dirty="0">
              <a:latin typeface="Cooper Black" panose="0208090404030B020404" pitchFamily="18" charset="0"/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half" idx="2"/>
          </p:nvPr>
        </p:nvSpPr>
        <p:spPr>
          <a:xfrm>
            <a:off x="3624349" y="6125500"/>
            <a:ext cx="5209952" cy="682276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m</a:t>
            </a:r>
            <a:r>
              <a:rPr lang="fr-FR" sz="3200" dirty="0" smtClean="0">
                <a:solidFill>
                  <a:srgbClr val="FF0000"/>
                </a:solidFill>
              </a:rPr>
              <a:t>ur vu de derrière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Flèche vers le bas 3"/>
          <p:cNvSpPr/>
          <p:nvPr/>
        </p:nvSpPr>
        <p:spPr>
          <a:xfrm>
            <a:off x="3404204" y="2759826"/>
            <a:ext cx="505841" cy="885792"/>
          </a:xfrm>
          <a:prstGeom prst="downArrow">
            <a:avLst>
              <a:gd name="adj1" fmla="val 47359"/>
              <a:gd name="adj2" fmla="val 5707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4"/>
          <p:cNvSpPr/>
          <p:nvPr/>
        </p:nvSpPr>
        <p:spPr>
          <a:xfrm rot="766346">
            <a:off x="5059120" y="2393273"/>
            <a:ext cx="2438135" cy="581173"/>
          </a:xfrm>
          <a:prstGeom prst="rightArrow">
            <a:avLst>
              <a:gd name="adj1" fmla="val 50000"/>
              <a:gd name="adj2" fmla="val 6830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125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5514" y="365125"/>
            <a:ext cx="2701636" cy="6235180"/>
          </a:xfrm>
        </p:spPr>
        <p:txBody>
          <a:bodyPr/>
          <a:lstStyle/>
          <a:p>
            <a:r>
              <a:rPr lang="fr-FR" smtClean="0">
                <a:solidFill>
                  <a:srgbClr val="993300"/>
                </a:solidFill>
                <a:latin typeface="Cooper Black" panose="0208090404030B020404" pitchFamily="18" charset="0"/>
              </a:rPr>
              <a:t>On remplit </a:t>
            </a:r>
            <a:r>
              <a:rPr lang="fr-FR" dirty="0" smtClean="0">
                <a:solidFill>
                  <a:srgbClr val="993300"/>
                </a:solidFill>
                <a:latin typeface="Cooper Black" panose="0208090404030B020404" pitchFamily="18" charset="0"/>
              </a:rPr>
              <a:t>avec un mélange de terre et de terreau.</a:t>
            </a:r>
            <a:endParaRPr lang="fr-FR" dirty="0">
              <a:solidFill>
                <a:srgbClr val="993300"/>
              </a:solidFill>
              <a:latin typeface="Cooper Black" panose="0208090404030B0204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149" y="455843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8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3826" y="365125"/>
            <a:ext cx="3399906" cy="5686540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rgbClr val="0070C0"/>
                </a:solidFill>
                <a:latin typeface="Cooper Black" panose="0208090404030B020404" pitchFamily="18" charset="0"/>
              </a:rPr>
              <a:t>Nous tenons le grillage bien tendu pour que la maîtresse l’agrafe.</a:t>
            </a:r>
            <a:endParaRPr lang="fr-FR" dirty="0">
              <a:solidFill>
                <a:srgbClr val="0070C0"/>
              </a:solidFill>
              <a:latin typeface="Cooper Black" panose="0208090404030B0204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53" y="365125"/>
            <a:ext cx="7822276" cy="58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13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62" y="136409"/>
            <a:ext cx="8786813" cy="6589713"/>
          </a:xfrm>
        </p:spPr>
      </p:pic>
    </p:spTree>
    <p:extLst>
      <p:ext uri="{BB962C8B-B14F-4D97-AF65-F5344CB8AC3E}">
        <p14:creationId xmlns:p14="http://schemas.microsoft.com/office/powerpoint/2010/main" val="2635270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3846">
            <a:off x="5087065" y="831971"/>
            <a:ext cx="6569303" cy="492697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79473" cy="4763828"/>
          </a:xfrm>
        </p:spPr>
        <p:txBody>
          <a:bodyPr/>
          <a:lstStyle/>
          <a:p>
            <a:r>
              <a:rPr lang="fr-FR" dirty="0" smtClean="0">
                <a:solidFill>
                  <a:srgbClr val="3399FF"/>
                </a:solidFill>
                <a:latin typeface="Cooper Black" panose="0208090404030B020404" pitchFamily="18" charset="0"/>
              </a:rPr>
              <a:t>On coince de la mousse entre </a:t>
            </a:r>
            <a:br>
              <a:rPr lang="fr-FR" dirty="0" smtClean="0">
                <a:solidFill>
                  <a:srgbClr val="3399FF"/>
                </a:solidFill>
                <a:latin typeface="Cooper Black" panose="0208090404030B020404" pitchFamily="18" charset="0"/>
              </a:rPr>
            </a:br>
            <a:r>
              <a:rPr lang="fr-FR" dirty="0" smtClean="0">
                <a:solidFill>
                  <a:srgbClr val="3399FF"/>
                </a:solidFill>
                <a:latin typeface="Cooper Black" panose="0208090404030B020404" pitchFamily="18" charset="0"/>
              </a:rPr>
              <a:t>les mailles du grillage.</a:t>
            </a:r>
            <a:endParaRPr lang="fr-FR" dirty="0">
              <a:solidFill>
                <a:srgbClr val="3399FF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77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224452" cy="1022465"/>
          </a:xfrm>
        </p:spPr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D60093"/>
                </a:solidFill>
                <a:latin typeface="Cooper Black" panose="0208090404030B020404" pitchFamily="18" charset="0"/>
              </a:rPr>
              <a:t>Nos graines n’ont pas bien poussé alors la maîtresse a apporté des plantes.</a:t>
            </a:r>
            <a:endParaRPr lang="fr-FR" sz="3600" dirty="0">
              <a:solidFill>
                <a:srgbClr val="D60093"/>
              </a:solidFill>
              <a:latin typeface="Cooper Black" panose="0208090404030B020404" pitchFamily="18" charset="0"/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half" idx="2"/>
          </p:nvPr>
        </p:nvSpPr>
        <p:spPr>
          <a:xfrm>
            <a:off x="290945" y="1650077"/>
            <a:ext cx="3333403" cy="5066810"/>
          </a:xfrm>
        </p:spPr>
        <p:txBody>
          <a:bodyPr>
            <a:normAutofit/>
          </a:bodyPr>
          <a:lstStyle/>
          <a:p>
            <a:pPr algn="ctr"/>
            <a:r>
              <a:rPr lang="fr-FR" sz="3600" dirty="0" smtClean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</a:rPr>
              <a:t>Il faut:</a:t>
            </a:r>
          </a:p>
          <a:p>
            <a:pPr algn="ctr"/>
            <a:endParaRPr lang="fr-FR" sz="1050" dirty="0" smtClean="0">
              <a:solidFill>
                <a:schemeClr val="accent6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algn="ctr"/>
            <a:r>
              <a:rPr lang="fr-FR" sz="3600" dirty="0" smtClean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</a:rPr>
              <a:t>- choisir comment les disposer </a:t>
            </a:r>
          </a:p>
          <a:p>
            <a:pPr algn="ctr"/>
            <a:r>
              <a:rPr lang="fr-FR" sz="3600" dirty="0" smtClean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</a:rPr>
              <a:t>- </a:t>
            </a:r>
            <a:r>
              <a:rPr lang="fr-FR" sz="3600" smtClean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</a:rPr>
              <a:t>faire des trous </a:t>
            </a:r>
            <a:r>
              <a:rPr lang="fr-FR" sz="3600" dirty="0" smtClean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</a:rPr>
              <a:t>dans le grillage</a:t>
            </a:r>
          </a:p>
          <a:p>
            <a:pPr algn="ctr"/>
            <a:r>
              <a:rPr lang="fr-FR" sz="3600" dirty="0" smtClean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</a:rPr>
              <a:t>- planter</a:t>
            </a:r>
            <a:endParaRPr lang="fr-FR" sz="3600" dirty="0">
              <a:solidFill>
                <a:schemeClr val="accent6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02" y="1650076"/>
            <a:ext cx="6943898" cy="520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91742" cy="6077845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FF3300"/>
                </a:solidFill>
                <a:latin typeface="Cooper Black" panose="0208090404030B020404" pitchFamily="18" charset="0"/>
              </a:rPr>
              <a:t>Nous plantons aussi dans le mini mur que nous avons apporté aujourd’hui…</a:t>
            </a:r>
            <a:endParaRPr lang="fr-FR" sz="3600" dirty="0">
              <a:solidFill>
                <a:srgbClr val="FF3300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t="10662" r="12783"/>
          <a:stretch/>
        </p:blipFill>
        <p:spPr>
          <a:xfrm>
            <a:off x="4856112" y="532015"/>
            <a:ext cx="6548949" cy="5910955"/>
          </a:xfrm>
        </p:spPr>
      </p:pic>
    </p:spTree>
    <p:extLst>
      <p:ext uri="{BB962C8B-B14F-4D97-AF65-F5344CB8AC3E}">
        <p14:creationId xmlns:p14="http://schemas.microsoft.com/office/powerpoint/2010/main" val="420168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16000" r="14667" b="1697"/>
          <a:stretch/>
        </p:blipFill>
        <p:spPr>
          <a:xfrm>
            <a:off x="4039985" y="365125"/>
            <a:ext cx="7606146" cy="6290589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5884" y="365124"/>
            <a:ext cx="3815541" cy="5711479"/>
          </a:xfrm>
        </p:spPr>
        <p:txBody>
          <a:bodyPr/>
          <a:lstStyle/>
          <a:p>
            <a:r>
              <a:rPr lang="fr-FR" dirty="0" smtClean="0">
                <a:solidFill>
                  <a:srgbClr val="6600FF"/>
                </a:solidFill>
                <a:latin typeface="Cooper Black" panose="0208090404030B020404" pitchFamily="18" charset="0"/>
              </a:rPr>
              <a:t>Pour celui-ci nous avons essayé une autre technique en agrafant du tissu géotextile.</a:t>
            </a:r>
            <a:endParaRPr lang="fr-FR" dirty="0">
              <a:solidFill>
                <a:srgbClr val="6600FF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656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7" y="455916"/>
            <a:ext cx="8160078" cy="6120058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1767" y="773082"/>
            <a:ext cx="3391593" cy="4846321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CC0066"/>
                </a:solidFill>
                <a:latin typeface="Cooper Black" panose="0208090404030B020404" pitchFamily="18" charset="0"/>
              </a:rPr>
              <a:t>Et voilà notre mur fini mais toujours posé au sol.</a:t>
            </a:r>
            <a:endParaRPr lang="fr-FR" dirty="0">
              <a:solidFill>
                <a:srgbClr val="CC006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14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t="15355" r="2909" b="10712"/>
          <a:stretch/>
        </p:blipFill>
        <p:spPr>
          <a:xfrm>
            <a:off x="725978" y="131032"/>
            <a:ext cx="10346575" cy="666243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89371" y="2111434"/>
            <a:ext cx="2727959" cy="2269374"/>
          </a:xfrm>
        </p:spPr>
        <p:txBody>
          <a:bodyPr/>
          <a:lstStyle/>
          <a:p>
            <a:r>
              <a:rPr lang="fr-FR" dirty="0" smtClean="0">
                <a:solidFill>
                  <a:srgbClr val="D60093"/>
                </a:solidFill>
                <a:latin typeface="Cooper Black" panose="0208090404030B020404" pitchFamily="18" charset="0"/>
              </a:rPr>
              <a:t>Notre mur est terminé!</a:t>
            </a:r>
            <a:endParaRPr lang="fr-FR" dirty="0">
              <a:solidFill>
                <a:srgbClr val="D60093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3372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7"/>
          <a:stretch/>
        </p:blipFill>
        <p:spPr>
          <a:xfrm>
            <a:off x="2460221" y="94104"/>
            <a:ext cx="7215794" cy="676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039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7"/>
          <a:stretch/>
        </p:blipFill>
        <p:spPr>
          <a:xfrm>
            <a:off x="2460221" y="94104"/>
            <a:ext cx="7215794" cy="6763896"/>
          </a:xfrm>
          <a:prstGeom prst="rect">
            <a:avLst/>
          </a:prstGeom>
        </p:spPr>
      </p:pic>
      <p:sp>
        <p:nvSpPr>
          <p:cNvPr id="8" name="Flèche droite 7"/>
          <p:cNvSpPr/>
          <p:nvPr/>
        </p:nvSpPr>
        <p:spPr>
          <a:xfrm>
            <a:off x="2185901" y="5561215"/>
            <a:ext cx="1147503" cy="29925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06087" y="5418456"/>
            <a:ext cx="1654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/>
              <a:t>bidens</a:t>
            </a:r>
            <a:endParaRPr lang="fr-FR" sz="3200" dirty="0"/>
          </a:p>
        </p:txBody>
      </p:sp>
      <p:sp>
        <p:nvSpPr>
          <p:cNvPr id="11" name="Flèche droite 10"/>
          <p:cNvSpPr/>
          <p:nvPr/>
        </p:nvSpPr>
        <p:spPr>
          <a:xfrm>
            <a:off x="2185900" y="4412619"/>
            <a:ext cx="2111780" cy="29925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23355" y="4259384"/>
            <a:ext cx="1662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/>
              <a:t>lobularia</a:t>
            </a:r>
            <a:endParaRPr lang="fr-FR" sz="3200" dirty="0"/>
          </a:p>
        </p:txBody>
      </p:sp>
      <p:sp>
        <p:nvSpPr>
          <p:cNvPr id="13" name="Flèche droite 12"/>
          <p:cNvSpPr/>
          <p:nvPr/>
        </p:nvSpPr>
        <p:spPr>
          <a:xfrm>
            <a:off x="1886469" y="1954102"/>
            <a:ext cx="1147503" cy="29925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D60093"/>
                </a:solidFill>
              </a:ln>
              <a:solidFill>
                <a:srgbClr val="D60093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90413" y="1737129"/>
            <a:ext cx="1820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géranium</a:t>
            </a:r>
            <a:endParaRPr lang="fr-FR" sz="3200" dirty="0"/>
          </a:p>
        </p:txBody>
      </p:sp>
      <p:sp>
        <p:nvSpPr>
          <p:cNvPr id="15" name="Flèche gauche 14"/>
          <p:cNvSpPr/>
          <p:nvPr/>
        </p:nvSpPr>
        <p:spPr>
          <a:xfrm>
            <a:off x="7755775" y="3476052"/>
            <a:ext cx="2119745" cy="281301"/>
          </a:xfrm>
          <a:prstGeom prst="leftArrow">
            <a:avLst/>
          </a:prstGeom>
          <a:solidFill>
            <a:srgbClr val="FFCCFF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D60093"/>
                </a:solidFill>
              </a:ln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950335" y="3324314"/>
            <a:ext cx="1645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verveine</a:t>
            </a:r>
            <a:endParaRPr lang="fr-FR" sz="3200" dirty="0"/>
          </a:p>
        </p:txBody>
      </p:sp>
      <p:sp>
        <p:nvSpPr>
          <p:cNvPr id="17" name="Flèche gauche 16"/>
          <p:cNvSpPr/>
          <p:nvPr/>
        </p:nvSpPr>
        <p:spPr>
          <a:xfrm>
            <a:off x="6229004" y="1720504"/>
            <a:ext cx="3721331" cy="281301"/>
          </a:xfrm>
          <a:prstGeom prst="lef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D60093"/>
                </a:solidFill>
              </a:ln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950335" y="1518956"/>
            <a:ext cx="216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/>
              <a:t>gnaphalium</a:t>
            </a:r>
            <a:endParaRPr lang="fr-FR" sz="3200" dirty="0"/>
          </a:p>
        </p:txBody>
      </p:sp>
      <p:sp>
        <p:nvSpPr>
          <p:cNvPr id="19" name="Flèche gauche 18"/>
          <p:cNvSpPr/>
          <p:nvPr/>
        </p:nvSpPr>
        <p:spPr>
          <a:xfrm>
            <a:off x="8298873" y="4720191"/>
            <a:ext cx="1576647" cy="281301"/>
          </a:xfrm>
          <a:prstGeom prst="leftArrow">
            <a:avLst/>
          </a:prstGeom>
          <a:solidFill>
            <a:srgbClr val="FFCCFF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D60093"/>
                </a:solidFill>
              </a:ln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9875520" y="4568453"/>
            <a:ext cx="2128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impatience</a:t>
            </a:r>
            <a:endParaRPr lang="fr-FR" sz="3200" dirty="0"/>
          </a:p>
        </p:txBody>
      </p:sp>
      <p:sp>
        <p:nvSpPr>
          <p:cNvPr id="21" name="Flèche vers le haut 20"/>
          <p:cNvSpPr/>
          <p:nvPr/>
        </p:nvSpPr>
        <p:spPr>
          <a:xfrm>
            <a:off x="5993476" y="5418456"/>
            <a:ext cx="235528" cy="841028"/>
          </a:xfrm>
          <a:prstGeom prst="upArrow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6229004" y="5860474"/>
            <a:ext cx="2210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>
                <a:solidFill>
                  <a:schemeClr val="bg1"/>
                </a:solidFill>
              </a:rPr>
              <a:t>scaevola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23" name="Flèche gauche 22"/>
          <p:cNvSpPr/>
          <p:nvPr/>
        </p:nvSpPr>
        <p:spPr>
          <a:xfrm>
            <a:off x="8325197" y="4271968"/>
            <a:ext cx="1576647" cy="281301"/>
          </a:xfrm>
          <a:prstGeom prst="lef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D60093"/>
                </a:solidFill>
              </a:ln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9901844" y="4085604"/>
            <a:ext cx="1820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pétunia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2086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85799"/>
          </a:xfrm>
        </p:spPr>
        <p:txBody>
          <a:bodyPr>
            <a:normAutofit/>
          </a:bodyPr>
          <a:lstStyle/>
          <a:p>
            <a:pPr algn="ctr"/>
            <a:r>
              <a:rPr lang="fr-FR" dirty="0" smtClean="0">
                <a:solidFill>
                  <a:srgbClr val="006600"/>
                </a:solidFill>
                <a:latin typeface="Cooper Black" panose="0208090404030B020404" pitchFamily="18" charset="0"/>
              </a:rPr>
              <a:t>Comment fabriquer </a:t>
            </a:r>
            <a:r>
              <a:rPr lang="fr-FR" u="sng" dirty="0" smtClean="0">
                <a:solidFill>
                  <a:srgbClr val="006600"/>
                </a:solidFill>
                <a:latin typeface="Cooper Black" panose="0208090404030B020404" pitchFamily="18" charset="0"/>
              </a:rPr>
              <a:t>notre</a:t>
            </a:r>
            <a:r>
              <a:rPr lang="fr-FR" dirty="0" smtClean="0">
                <a:solidFill>
                  <a:srgbClr val="006600"/>
                </a:solidFill>
                <a:latin typeface="Cooper Black" panose="0208090404030B020404" pitchFamily="18" charset="0"/>
              </a:rPr>
              <a:t> mur végétal?</a:t>
            </a:r>
            <a:br>
              <a:rPr lang="fr-FR" dirty="0" smtClean="0">
                <a:solidFill>
                  <a:srgbClr val="006600"/>
                </a:solidFill>
                <a:latin typeface="Cooper Black" panose="0208090404030B020404" pitchFamily="18" charset="0"/>
              </a:rPr>
            </a:br>
            <a:r>
              <a:rPr lang="fr-FR" dirty="0" smtClean="0">
                <a:solidFill>
                  <a:srgbClr val="006600"/>
                </a:solidFill>
                <a:latin typeface="Cooper Black" panose="0208090404030B020404" pitchFamily="18" charset="0"/>
              </a:rPr>
              <a:t/>
            </a:r>
            <a:br>
              <a:rPr lang="fr-FR" dirty="0" smtClean="0">
                <a:solidFill>
                  <a:srgbClr val="006600"/>
                </a:solidFill>
                <a:latin typeface="Cooper Black" panose="0208090404030B020404" pitchFamily="18" charset="0"/>
              </a:rPr>
            </a:br>
            <a:r>
              <a:rPr lang="fr-FR" dirty="0" smtClean="0">
                <a:latin typeface="Cooper Black" panose="0208090404030B020404" pitchFamily="18" charset="0"/>
              </a:rPr>
              <a:t/>
            </a:r>
            <a:br>
              <a:rPr lang="fr-FR" dirty="0" smtClean="0">
                <a:latin typeface="Cooper Black" panose="0208090404030B020404" pitchFamily="18" charset="0"/>
              </a:rPr>
            </a:br>
            <a:r>
              <a:rPr lang="fr-FR" dirty="0" smtClean="0">
                <a:solidFill>
                  <a:srgbClr val="006600"/>
                </a:solidFill>
                <a:latin typeface="Cooper Black" panose="0208090404030B020404" pitchFamily="18" charset="0"/>
              </a:rPr>
              <a:t>Avec quel matériel?</a:t>
            </a:r>
            <a:endParaRPr lang="fr-FR" dirty="0">
              <a:solidFill>
                <a:srgbClr val="0066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42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24195" y="365125"/>
            <a:ext cx="11305309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>
                <a:solidFill>
                  <a:srgbClr val="D60093"/>
                </a:solidFill>
                <a:latin typeface="Cooper Black" panose="0208090404030B020404" pitchFamily="18" charset="0"/>
              </a:rPr>
              <a:t>Les papas et mamans nous ont donné du matériel:</a:t>
            </a:r>
            <a:endParaRPr lang="fr-FR" sz="4000" dirty="0">
              <a:solidFill>
                <a:srgbClr val="D60093"/>
              </a:solidFill>
              <a:latin typeface="Cooper Black" panose="0208090404030B020404" pitchFamily="18" charset="0"/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7619" t="23189" r="36925" b="21792"/>
          <a:stretch/>
        </p:blipFill>
        <p:spPr>
          <a:xfrm>
            <a:off x="1991677" y="1742311"/>
            <a:ext cx="6952817" cy="47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48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92236" cy="5320780"/>
          </a:xfrm>
        </p:spPr>
        <p:txBody>
          <a:bodyPr>
            <a:norm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0"/>
              </a:rPr>
              <a:t>On a fait des plans de la cour pour savoir où mettre notre mur végétal.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2748" r="3981"/>
          <a:stretch/>
        </p:blipFill>
        <p:spPr>
          <a:xfrm>
            <a:off x="6217920" y="670428"/>
            <a:ext cx="3940233" cy="5814105"/>
          </a:xfr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8895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n</a:t>
            </a:r>
            <a:r>
              <a:rPr lang="fr-FR" dirty="0" smtClean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os plans de fabrication</a:t>
            </a:r>
            <a:endParaRPr lang="fr-FR" dirty="0">
              <a:solidFill>
                <a:schemeClr val="accent2">
                  <a:lumMod val="50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9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85" y="2058194"/>
            <a:ext cx="5178829" cy="3886200"/>
          </a:xfrm>
        </p:spPr>
      </p:pic>
    </p:spTree>
    <p:extLst>
      <p:ext uri="{BB962C8B-B14F-4D97-AF65-F5344CB8AC3E}">
        <p14:creationId xmlns:p14="http://schemas.microsoft.com/office/powerpoint/2010/main" val="3162766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" r="2730"/>
          <a:stretch/>
        </p:blipFill>
        <p:spPr>
          <a:xfrm>
            <a:off x="1321722" y="365760"/>
            <a:ext cx="8603673" cy="6280328"/>
          </a:xfrm>
        </p:spPr>
      </p:pic>
    </p:spTree>
    <p:extLst>
      <p:ext uri="{BB962C8B-B14F-4D97-AF65-F5344CB8AC3E}">
        <p14:creationId xmlns:p14="http://schemas.microsoft.com/office/powerpoint/2010/main" val="4057365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L</a:t>
            </a:r>
            <a:r>
              <a:rPr lang="fr-FR" dirty="0" smtClean="0">
                <a:latin typeface="Cooper Black" panose="0208090404030B020404" pitchFamily="18" charset="0"/>
              </a:rPr>
              <a:t>e</a:t>
            </a:r>
            <a:r>
              <a:rPr lang="fr-FR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s</a:t>
            </a:r>
            <a:r>
              <a:rPr lang="fr-FR" dirty="0" smtClean="0">
                <a:latin typeface="Cooper Black" panose="0208090404030B020404" pitchFamily="18" charset="0"/>
              </a:rPr>
              <a:t> p</a:t>
            </a:r>
            <a:r>
              <a:rPr lang="fr-FR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r</a:t>
            </a:r>
            <a:r>
              <a:rPr lang="fr-FR" dirty="0" smtClean="0">
                <a:latin typeface="Cooper Black" panose="0208090404030B020404" pitchFamily="18" charset="0"/>
              </a:rPr>
              <a:t>e</a:t>
            </a:r>
            <a:r>
              <a:rPr lang="fr-FR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m</a:t>
            </a:r>
            <a:r>
              <a:rPr lang="fr-FR" dirty="0" smtClean="0">
                <a:latin typeface="Cooper Black" panose="0208090404030B020404" pitchFamily="18" charset="0"/>
              </a:rPr>
              <a:t>i</a:t>
            </a:r>
            <a:r>
              <a:rPr lang="fr-FR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e</a:t>
            </a:r>
            <a:r>
              <a:rPr lang="fr-FR" dirty="0" smtClean="0">
                <a:latin typeface="Cooper Black" panose="0208090404030B020404" pitchFamily="18" charset="0"/>
              </a:rPr>
              <a:t>r</a:t>
            </a:r>
            <a:r>
              <a:rPr lang="fr-FR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s</a:t>
            </a:r>
            <a:r>
              <a:rPr lang="fr-FR" dirty="0" smtClean="0">
                <a:latin typeface="Cooper Black" panose="0208090404030B020404" pitchFamily="18" charset="0"/>
              </a:rPr>
              <a:t> e</a:t>
            </a:r>
            <a:r>
              <a:rPr lang="fr-FR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s</a:t>
            </a:r>
            <a:r>
              <a:rPr lang="fr-FR" dirty="0" smtClean="0">
                <a:latin typeface="Cooper Black" panose="0208090404030B020404" pitchFamily="18" charset="0"/>
              </a:rPr>
              <a:t>s</a:t>
            </a:r>
            <a:r>
              <a:rPr lang="fr-FR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a</a:t>
            </a:r>
            <a:r>
              <a:rPr lang="fr-FR" dirty="0" smtClean="0">
                <a:latin typeface="Cooper Black" panose="0208090404030B020404" pitchFamily="18" charset="0"/>
              </a:rPr>
              <a:t>i</a:t>
            </a:r>
            <a:r>
              <a:rPr lang="fr-FR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s</a:t>
            </a:r>
            <a:r>
              <a:rPr lang="fr-FR" dirty="0" smtClean="0">
                <a:latin typeface="Cooper Black" panose="0208090404030B020404" pitchFamily="18" charset="0"/>
              </a:rPr>
              <a:t>…</a:t>
            </a:r>
            <a:endParaRPr lang="fr-FR" dirty="0">
              <a:latin typeface="Cooper Black" panose="0208090404030B020404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39" y="1534492"/>
            <a:ext cx="3396885" cy="254766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911">
            <a:off x="7816371" y="776209"/>
            <a:ext cx="3426533" cy="25699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27" y="3271057"/>
            <a:ext cx="4583084" cy="34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338</Words>
  <Application>Microsoft Office PowerPoint</Application>
  <PresentationFormat>Grand écran</PresentationFormat>
  <Paragraphs>47</Paragraphs>
  <Slides>37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2" baseType="lpstr">
      <vt:lpstr>Arial</vt:lpstr>
      <vt:lpstr>Cooper Black</vt:lpstr>
      <vt:lpstr>Calibri Light</vt:lpstr>
      <vt:lpstr>Calibri</vt:lpstr>
      <vt:lpstr>Thème Office</vt:lpstr>
      <vt:lpstr>mur végétal  des CP de Chavin</vt:lpstr>
      <vt:lpstr>La maîtresse nous a montré un petit mur végétal.</vt:lpstr>
      <vt:lpstr>Présentation PowerPoint</vt:lpstr>
      <vt:lpstr>Comment fabriquer notre mur végétal?   Avec quel matériel?</vt:lpstr>
      <vt:lpstr>Les papas et mamans nous ont donné du matériel:</vt:lpstr>
      <vt:lpstr>On a fait des plans de la cour pour savoir où mettre notre mur végétal.</vt:lpstr>
      <vt:lpstr>nos plans de fabrication</vt:lpstr>
      <vt:lpstr>Présentation PowerPoint</vt:lpstr>
      <vt:lpstr>Les premiers essais…</vt:lpstr>
      <vt:lpstr>On a semé nos graines (fleurs, légumes, herbes aromatiques et même des pommiers!)</vt:lpstr>
      <vt:lpstr>On a fait des tests.</vt:lpstr>
      <vt:lpstr>Présentation PowerPoint</vt:lpstr>
      <vt:lpstr>… ça tient en mettant du grillage par-dessus le terreau et en coinçant de la mousse entre le grillage et le terreau.</vt:lpstr>
      <vt:lpstr>Quelques temps plus tard,  nos pissenlits  se portent bien et fleurissent.</vt:lpstr>
      <vt:lpstr>Nos plantes poussent…</vt:lpstr>
      <vt:lpstr>Nos pommiers aussi:</vt:lpstr>
      <vt:lpstr>Quel système d’arrosage?</vt:lpstr>
      <vt:lpstr>Présentation PowerPoint</vt:lpstr>
      <vt:lpstr>Nous mettrons trois grosses bouteilles d’eau (5 litres) et nous ferons un petit trou dans les bouchons.  Cela devrait arroser: - un peu  - en continu - tenir assez longtemps pour les « petites » vacances</vt:lpstr>
      <vt:lpstr>Début de la construction On a décidé de partir d’une palette.</vt:lpstr>
      <vt:lpstr>On fixe du tissu géotextile dans le fond pour boucher les trous.</vt:lpstr>
      <vt:lpstr>Nous traçons l’emplacement des bouteilles pour l’arrosage.</vt:lpstr>
      <vt:lpstr>Nous clouons des renforts.</vt:lpstr>
      <vt:lpstr>Présentation PowerPoint</vt:lpstr>
      <vt:lpstr>Nous décidons finalement de mettre notre mur végétal ici. On a mesuré, il loge!  Il sera un peu au soleil et un peu à l’ombre.  Il cachera le mur abimé.</vt:lpstr>
      <vt:lpstr>coffre pour cacher le système d’arrosage</vt:lpstr>
      <vt:lpstr>trous pour placer les bouteilles à l’envers</vt:lpstr>
      <vt:lpstr>On remplit avec un mélange de terre et de terreau.</vt:lpstr>
      <vt:lpstr>Nous tenons le grillage bien tendu pour que la maîtresse l’agrafe.</vt:lpstr>
      <vt:lpstr>On coince de la mousse entre  les mailles du grillage.</vt:lpstr>
      <vt:lpstr>Nos graines n’ont pas bien poussé alors la maîtresse a apporté des plantes.</vt:lpstr>
      <vt:lpstr>Nous plantons aussi dans le mini mur que nous avons apporté aujourd’hui…</vt:lpstr>
      <vt:lpstr>Pour celui-ci nous avons essayé une autre technique en agrafant du tissu géotextile.</vt:lpstr>
      <vt:lpstr>Et voilà notre mur fini mais toujours posé au sol.</vt:lpstr>
      <vt:lpstr>Notre mur est terminé!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mur végétal des CP de Chavin</dc:title>
  <dc:creator>Ordinateur</dc:creator>
  <cp:lastModifiedBy>Ordinateur</cp:lastModifiedBy>
  <cp:revision>30</cp:revision>
  <dcterms:created xsi:type="dcterms:W3CDTF">2017-04-15T05:58:16Z</dcterms:created>
  <dcterms:modified xsi:type="dcterms:W3CDTF">2017-05-03T15:27:03Z</dcterms:modified>
</cp:coreProperties>
</file>