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709" r:id="rId2"/>
    <p:sldMasterId id="2147483721" r:id="rId3"/>
    <p:sldMasterId id="2147483765" r:id="rId4"/>
    <p:sldMasterId id="2147483777" r:id="rId5"/>
    <p:sldMasterId id="2147483789" r:id="rId6"/>
    <p:sldMasterId id="2147483802" r:id="rId7"/>
    <p:sldMasterId id="2147483814" r:id="rId8"/>
    <p:sldMasterId id="2147483832" r:id="rId9"/>
    <p:sldMasterId id="2147483849" r:id="rId10"/>
  </p:sldMasterIdLst>
  <p:notesMasterIdLst>
    <p:notesMasterId r:id="rId97"/>
  </p:notesMasterIdLst>
  <p:handoutMasterIdLst>
    <p:handoutMasterId r:id="rId98"/>
  </p:handoutMasterIdLst>
  <p:sldIdLst>
    <p:sldId id="256" r:id="rId11"/>
    <p:sldId id="449" r:id="rId12"/>
    <p:sldId id="515" r:id="rId13"/>
    <p:sldId id="447" r:id="rId14"/>
    <p:sldId id="440" r:id="rId15"/>
    <p:sldId id="491" r:id="rId16"/>
    <p:sldId id="492" r:id="rId17"/>
    <p:sldId id="508" r:id="rId18"/>
    <p:sldId id="509" r:id="rId19"/>
    <p:sldId id="510" r:id="rId20"/>
    <p:sldId id="494" r:id="rId21"/>
    <p:sldId id="495" r:id="rId22"/>
    <p:sldId id="497" r:id="rId23"/>
    <p:sldId id="490" r:id="rId24"/>
    <p:sldId id="498" r:id="rId25"/>
    <p:sldId id="499" r:id="rId26"/>
    <p:sldId id="500" r:id="rId27"/>
    <p:sldId id="502" r:id="rId28"/>
    <p:sldId id="501" r:id="rId29"/>
    <p:sldId id="503" r:id="rId30"/>
    <p:sldId id="504" r:id="rId31"/>
    <p:sldId id="514" r:id="rId32"/>
    <p:sldId id="505" r:id="rId33"/>
    <p:sldId id="506" r:id="rId34"/>
    <p:sldId id="478" r:id="rId35"/>
    <p:sldId id="415" r:id="rId36"/>
    <p:sldId id="414" r:id="rId37"/>
    <p:sldId id="472" r:id="rId38"/>
    <p:sldId id="474" r:id="rId39"/>
    <p:sldId id="476" r:id="rId40"/>
    <p:sldId id="466" r:id="rId41"/>
    <p:sldId id="468" r:id="rId42"/>
    <p:sldId id="444" r:id="rId43"/>
    <p:sldId id="446" r:id="rId44"/>
    <p:sldId id="507" r:id="rId45"/>
    <p:sldId id="511" r:id="rId46"/>
    <p:sldId id="346" r:id="rId47"/>
    <p:sldId id="441" r:id="rId48"/>
    <p:sldId id="442" r:id="rId49"/>
    <p:sldId id="416" r:id="rId50"/>
    <p:sldId id="330" r:id="rId51"/>
    <p:sldId id="329" r:id="rId52"/>
    <p:sldId id="327" r:id="rId53"/>
    <p:sldId id="328" r:id="rId54"/>
    <p:sldId id="269" r:id="rId55"/>
    <p:sldId id="310" r:id="rId56"/>
    <p:sldId id="335" r:id="rId57"/>
    <p:sldId id="349" r:id="rId58"/>
    <p:sldId id="348" r:id="rId59"/>
    <p:sldId id="311" r:id="rId60"/>
    <p:sldId id="417" r:id="rId61"/>
    <p:sldId id="427" r:id="rId62"/>
    <p:sldId id="428" r:id="rId63"/>
    <p:sldId id="429" r:id="rId64"/>
    <p:sldId id="425" r:id="rId65"/>
    <p:sldId id="431" r:id="rId66"/>
    <p:sldId id="480" r:id="rId67"/>
    <p:sldId id="486" r:id="rId68"/>
    <p:sldId id="481" r:id="rId69"/>
    <p:sldId id="482" r:id="rId70"/>
    <p:sldId id="433" r:id="rId71"/>
    <p:sldId id="435" r:id="rId72"/>
    <p:sldId id="437" r:id="rId73"/>
    <p:sldId id="487" r:id="rId74"/>
    <p:sldId id="488" r:id="rId75"/>
    <p:sldId id="426" r:id="rId76"/>
    <p:sldId id="375" r:id="rId77"/>
    <p:sldId id="373" r:id="rId78"/>
    <p:sldId id="419" r:id="rId79"/>
    <p:sldId id="422" r:id="rId80"/>
    <p:sldId id="489" r:id="rId81"/>
    <p:sldId id="424" r:id="rId82"/>
    <p:sldId id="483" r:id="rId83"/>
    <p:sldId id="399" r:id="rId84"/>
    <p:sldId id="366" r:id="rId85"/>
    <p:sldId id="368" r:id="rId86"/>
    <p:sldId id="398" r:id="rId87"/>
    <p:sldId id="512" r:id="rId88"/>
    <p:sldId id="513" r:id="rId89"/>
    <p:sldId id="439" r:id="rId90"/>
    <p:sldId id="338" r:id="rId91"/>
    <p:sldId id="364" r:id="rId92"/>
    <p:sldId id="337" r:id="rId93"/>
    <p:sldId id="458" r:id="rId94"/>
    <p:sldId id="465" r:id="rId95"/>
    <p:sldId id="316"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VIEAUX" initials="CV" lastIdx="1" clrIdx="0">
    <p:extLst/>
  </p:cmAuthor>
  <p:cmAuthor id="2" name="Christian VIEAUX" initials="CV [2]" lastIdx="1" clrIdx="1">
    <p:extLst/>
  </p:cmAuthor>
  <p:cmAuthor id="3" name="Christian VIEAUX" initials="CV [3]" lastIdx="1" clrIdx="2">
    <p:extLst/>
  </p:cmAuthor>
  <p:cmAuthor id="4" name="Christian VIEAUX" initials="CV [4]" lastIdx="1" clrIdx="3">
    <p:extLst/>
  </p:cmAuthor>
  <p:cmAuthor id="5" name="Christian VIEAUX" initials="CV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F4FF"/>
    <a:srgbClr val="F7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93478" autoAdjust="0"/>
  </p:normalViewPr>
  <p:slideViewPr>
    <p:cSldViewPr snapToGrid="0" snapToObjects="1">
      <p:cViewPr>
        <p:scale>
          <a:sx n="90" d="100"/>
          <a:sy n="90" d="100"/>
        </p:scale>
        <p:origin x="-834" y="3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B5DB8D-B04D-5A48-A842-464EDBA6A7A3}" type="datetime1">
              <a:rPr lang="fr-FR" smtClean="0"/>
              <a:pPr/>
              <a:t>04/12/2016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Alain Murschel, IA-IPR d'arts plastiques de l'Académie d'Orléans-Tours</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3352D5-7766-2F43-BE90-85E00A264E18}" type="slidenum">
              <a:rPr lang="fr-FR" smtClean="0"/>
              <a:pPr/>
              <a:t>‹N°›</a:t>
            </a:fld>
            <a:endParaRPr lang="fr-FR"/>
          </a:p>
        </p:txBody>
      </p:sp>
    </p:spTree>
    <p:extLst>
      <p:ext uri="{BB962C8B-B14F-4D97-AF65-F5344CB8AC3E}">
        <p14:creationId xmlns:p14="http://schemas.microsoft.com/office/powerpoint/2010/main" val="12555576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E53AB-C630-0341-AAFE-2CBF7C486F58}" type="datetime1">
              <a:rPr lang="fr-FR" smtClean="0"/>
              <a:pPr/>
              <a:t>04/12/2016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Alain Murschel, IA-IPR d'arts plastiques de l'Académie d'Orléans-Tours</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52F75-0533-6448-A16C-4778109FA859}" type="slidenum">
              <a:rPr lang="fr-FR" smtClean="0"/>
              <a:pPr/>
              <a:t>‹N°›</a:t>
            </a:fld>
            <a:endParaRPr lang="fr-FR"/>
          </a:p>
        </p:txBody>
      </p:sp>
    </p:spTree>
    <p:extLst>
      <p:ext uri="{BB962C8B-B14F-4D97-AF65-F5344CB8AC3E}">
        <p14:creationId xmlns:p14="http://schemas.microsoft.com/office/powerpoint/2010/main" val="325639663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pPr/>
              <a:t>5</a:t>
            </a:fld>
            <a:endParaRPr lang="fr-FR"/>
          </a:p>
        </p:txBody>
      </p:sp>
      <p:sp>
        <p:nvSpPr>
          <p:cNvPr id="5" name="Espace réservé du pied de page 4"/>
          <p:cNvSpPr>
            <a:spLocks noGrp="1"/>
          </p:cNvSpPr>
          <p:nvPr>
            <p:ph type="ftr" sz="quarter" idx="11"/>
          </p:nvPr>
        </p:nvSpPr>
        <p:spPr/>
        <p:txBody>
          <a:bodyPr/>
          <a:lstStyle/>
          <a:p>
            <a:r>
              <a:rPr lang="fr-FR" smtClean="0"/>
              <a:t>Alain Murschel, IA-IPR d'arts plastiques de l'Académie d'Orléans-Tours</a:t>
            </a:r>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Préciser qu’il n’y a pas d’ordre particulier. Parler de la cohérence et la progression</a:t>
            </a:r>
            <a:endParaRPr lang="fr-FR" dirty="0"/>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solidFill>
                  <a:prstClr val="black"/>
                </a:solidFill>
              </a:rPr>
              <a:pPr/>
              <a:t>26</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smtClean="0">
                <a:solidFill>
                  <a:prstClr val="black"/>
                </a:solidFill>
              </a:rPr>
              <a:t>Alain Murschel, IA-IPR d'arts plastiques de l'Académie d'Orléans-Tours</a:t>
            </a:r>
            <a:endParaRPr lang="fr-FR">
              <a:solidFill>
                <a:prstClr val="black"/>
              </a:solidFill>
            </a:endParaRPr>
          </a:p>
        </p:txBody>
      </p:sp>
    </p:spTree>
    <p:extLst>
      <p:ext uri="{BB962C8B-B14F-4D97-AF65-F5344CB8AC3E}">
        <p14:creationId xmlns:p14="http://schemas.microsoft.com/office/powerpoint/2010/main" val="370779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Préciser qu’il n’y a pas d’ordre particulier. Parler de la cohérence et la progression</a:t>
            </a:r>
            <a:endParaRPr lang="fr-FR" dirty="0"/>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solidFill>
                  <a:prstClr val="black"/>
                </a:solidFill>
              </a:rPr>
              <a:pPr/>
              <a:t>27</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smtClean="0">
                <a:solidFill>
                  <a:prstClr val="black"/>
                </a:solidFill>
              </a:rPr>
              <a:t>Alain Murschel, IA-IPR d'arts plastiques de l'Académie d'Orléans-Tours</a:t>
            </a:r>
            <a:endParaRPr lang="fr-FR">
              <a:solidFill>
                <a:prstClr val="black"/>
              </a:solidFill>
            </a:endParaRPr>
          </a:p>
        </p:txBody>
      </p:sp>
    </p:spTree>
    <p:extLst>
      <p:ext uri="{BB962C8B-B14F-4D97-AF65-F5344CB8AC3E}">
        <p14:creationId xmlns:p14="http://schemas.microsoft.com/office/powerpoint/2010/main" val="370779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Préciser qu’il n’y a pas d’ordre particulier. Parler de la cohérence et la progression</a:t>
            </a:r>
            <a:endParaRPr lang="fr-FR" dirty="0"/>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solidFill>
                  <a:prstClr val="black"/>
                </a:solidFill>
              </a:rPr>
              <a:pPr/>
              <a:t>28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smtClean="0">
                <a:solidFill>
                  <a:prstClr val="black"/>
                </a:solidFill>
              </a:rPr>
              <a:t>Alain Murschel, IA-IPR d'arts plastiques de l'Académie d'Orléans-Tours</a:t>
            </a:r>
            <a:endParaRPr lang="fr-FR">
              <a:solidFill>
                <a:prstClr val="black"/>
              </a:solidFill>
            </a:endParaRPr>
          </a:p>
        </p:txBody>
      </p:sp>
    </p:spTree>
    <p:extLst>
      <p:ext uri="{BB962C8B-B14F-4D97-AF65-F5344CB8AC3E}">
        <p14:creationId xmlns:p14="http://schemas.microsoft.com/office/powerpoint/2010/main" val="3707793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Préciser qu’il n’y a pas d’ordre particulier. Parler de la cohérence et la progression</a:t>
            </a:r>
            <a:endParaRPr lang="fr-FR" dirty="0"/>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solidFill>
                  <a:prstClr val="black"/>
                </a:solidFill>
              </a:rPr>
              <a:pPr/>
              <a:t>29</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smtClean="0">
                <a:solidFill>
                  <a:prstClr val="black"/>
                </a:solidFill>
              </a:rPr>
              <a:t>Alain Murschel, IA-IPR d'arts plastiques de l'Académie d'Orléans-Tours</a:t>
            </a:r>
            <a:endParaRPr lang="fr-FR">
              <a:solidFill>
                <a:prstClr val="black"/>
              </a:solidFill>
            </a:endParaRPr>
          </a:p>
        </p:txBody>
      </p:sp>
    </p:spTree>
    <p:extLst>
      <p:ext uri="{BB962C8B-B14F-4D97-AF65-F5344CB8AC3E}">
        <p14:creationId xmlns:p14="http://schemas.microsoft.com/office/powerpoint/2010/main" val="370779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Préciser qu’il n’y a pas d’ordre particulier. Parler de la cohérence et la progression</a:t>
            </a:r>
            <a:endParaRPr lang="fr-FR" dirty="0"/>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solidFill>
                  <a:prstClr val="black"/>
                </a:solidFill>
              </a:rPr>
              <a:pPr/>
              <a:t>30</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smtClean="0">
                <a:solidFill>
                  <a:prstClr val="black"/>
                </a:solidFill>
              </a:rPr>
              <a:t>Alain Murschel, IA-IPR d'arts plastiques de l'Académie d'Orléans-Tours</a:t>
            </a:r>
            <a:endParaRPr lang="fr-FR">
              <a:solidFill>
                <a:prstClr val="black"/>
              </a:solidFill>
            </a:endParaRPr>
          </a:p>
        </p:txBody>
      </p:sp>
    </p:spTree>
    <p:extLst>
      <p:ext uri="{BB962C8B-B14F-4D97-AF65-F5344CB8AC3E}">
        <p14:creationId xmlns:p14="http://schemas.microsoft.com/office/powerpoint/2010/main" val="370779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Préciser qu’il n’y a pas d’ordre particulier. Parler de la cohérence et la progression</a:t>
            </a:r>
            <a:endParaRPr lang="fr-FR" dirty="0"/>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solidFill>
                  <a:prstClr val="black"/>
                </a:solidFill>
              </a:rPr>
              <a:pPr/>
              <a:t>35</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smtClean="0">
                <a:solidFill>
                  <a:prstClr val="black"/>
                </a:solidFill>
              </a:rPr>
              <a:t>Alain Murschel, IA-IPR d'arts plastiques de l'Académie d'Orléans-Tours</a:t>
            </a:r>
            <a:endParaRPr lang="fr-FR">
              <a:solidFill>
                <a:prstClr val="black"/>
              </a:solidFill>
            </a:endParaRPr>
          </a:p>
        </p:txBody>
      </p:sp>
    </p:spTree>
    <p:extLst>
      <p:ext uri="{BB962C8B-B14F-4D97-AF65-F5344CB8AC3E}">
        <p14:creationId xmlns:p14="http://schemas.microsoft.com/office/powerpoint/2010/main" val="370779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smtClean="0">
                <a:solidFill>
                  <a:srgbClr val="FF0000"/>
                </a:solidFill>
              </a:rPr>
              <a:t>Passer si besoin</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effectLst/>
                <a:latin typeface="+mn-lt"/>
                <a:ea typeface="Calibri"/>
                <a:cs typeface="Calibri"/>
              </a:rPr>
              <a:t>- Trois entrées ouvrant à des </a:t>
            </a:r>
            <a:r>
              <a:rPr lang="fr-FR" sz="1200" b="1" dirty="0" smtClean="0">
                <a:solidFill>
                  <a:srgbClr val="000000"/>
                </a:solidFill>
                <a:effectLst/>
                <a:latin typeface="+mn-lt"/>
                <a:ea typeface="Calibri"/>
                <a:cs typeface="Calibri"/>
              </a:rPr>
              <a:t>problématiques</a:t>
            </a:r>
            <a:r>
              <a:rPr lang="fr-FR" sz="1200" dirty="0" smtClean="0">
                <a:solidFill>
                  <a:srgbClr val="000000"/>
                </a:solidFill>
                <a:effectLst/>
                <a:latin typeface="+mn-lt"/>
                <a:ea typeface="Calibri"/>
                <a:cs typeface="Calibri"/>
              </a:rPr>
              <a:t> et des </a:t>
            </a:r>
            <a:r>
              <a:rPr lang="fr-FR" sz="1200" b="1" dirty="0" smtClean="0">
                <a:solidFill>
                  <a:srgbClr val="000000"/>
                </a:solidFill>
                <a:effectLst/>
                <a:latin typeface="+mn-lt"/>
                <a:ea typeface="Calibri"/>
                <a:cs typeface="Calibri"/>
              </a:rPr>
              <a:t>questions</a:t>
            </a:r>
            <a:r>
              <a:rPr lang="fr-FR" sz="1200" dirty="0" smtClean="0">
                <a:solidFill>
                  <a:srgbClr val="000000"/>
                </a:solidFill>
                <a:effectLst/>
                <a:latin typeface="+mn-lt"/>
                <a:ea typeface="Calibri"/>
                <a:cs typeface="Calibri"/>
              </a:rPr>
              <a:t> à travailler en </a:t>
            </a:r>
            <a:r>
              <a:rPr lang="fr-FR" sz="1200" b="1" dirty="0" smtClean="0">
                <a:solidFill>
                  <a:srgbClr val="000000"/>
                </a:solidFill>
                <a:effectLst/>
                <a:latin typeface="+mn-lt"/>
                <a:ea typeface="Calibri"/>
                <a:cs typeface="Calibri"/>
              </a:rPr>
              <a:t>interaction</a:t>
            </a:r>
            <a:r>
              <a:rPr lang="fr-FR" sz="1200" dirty="0" smtClean="0">
                <a:solidFill>
                  <a:srgbClr val="000000"/>
                </a:solidFill>
                <a:effectLst/>
                <a:latin typeface="+mn-lt"/>
                <a:ea typeface="Calibri"/>
                <a:cs typeface="Calibri"/>
              </a:rPr>
              <a:t> à partir d’un nombre réduit de notions</a:t>
            </a:r>
            <a:endParaRPr lang="fr-FR" sz="2400" dirty="0" smtClean="0">
              <a:solidFill>
                <a:srgbClr val="000000"/>
              </a:solidFill>
              <a:effectLst/>
              <a:latin typeface="Helvetica Light"/>
              <a:ea typeface="Arial Unicode MS"/>
              <a:cs typeface="Arial Unicode M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effectLst/>
                <a:latin typeface="Helvetica Light"/>
                <a:ea typeface="Arial Unicode MS"/>
                <a:cs typeface="Arial Unicode MS"/>
              </a:rPr>
              <a:t>- E</a:t>
            </a:r>
            <a:r>
              <a:rPr lang="fr-FR" sz="1200" dirty="0" smtClean="0">
                <a:solidFill>
                  <a:srgbClr val="000000"/>
                </a:solidFill>
                <a:effectLst/>
                <a:latin typeface="+mn-lt"/>
                <a:ea typeface="Calibri"/>
                <a:cs typeface="Calibri"/>
              </a:rPr>
              <a:t>n s’appuyant sur la </a:t>
            </a:r>
            <a:r>
              <a:rPr lang="fr-FR" sz="1200" b="1" dirty="0" smtClean="0">
                <a:solidFill>
                  <a:srgbClr val="000000"/>
                </a:solidFill>
                <a:effectLst/>
                <a:latin typeface="+mn-lt"/>
                <a:ea typeface="Calibri"/>
                <a:cs typeface="Calibri"/>
              </a:rPr>
              <a:t>diversité des pratiques artistiques</a:t>
            </a:r>
            <a:r>
              <a:rPr lang="fr-FR" sz="1200" dirty="0" smtClean="0">
                <a:solidFill>
                  <a:srgbClr val="000000"/>
                </a:solidFill>
                <a:effectLst/>
                <a:latin typeface="+mn-lt"/>
                <a:ea typeface="Calibri"/>
                <a:cs typeface="Calibri"/>
              </a:rPr>
              <a:t> en arts plastiques pour </a:t>
            </a:r>
            <a:r>
              <a:rPr lang="fr-FR" sz="1200" b="1" dirty="0" smtClean="0">
                <a:solidFill>
                  <a:srgbClr val="000000"/>
                </a:solidFill>
                <a:effectLst/>
                <a:latin typeface="+mn-lt"/>
                <a:ea typeface="Calibri"/>
                <a:cs typeface="Calibri"/>
              </a:rPr>
              <a:t>découvrir</a:t>
            </a:r>
            <a:r>
              <a:rPr lang="fr-FR" sz="1200" dirty="0" smtClean="0">
                <a:solidFill>
                  <a:srgbClr val="000000"/>
                </a:solidFill>
                <a:effectLst/>
                <a:latin typeface="+mn-lt"/>
                <a:ea typeface="Calibri"/>
                <a:cs typeface="Calibri"/>
              </a:rPr>
              <a:t>, </a:t>
            </a:r>
            <a:r>
              <a:rPr lang="fr-FR" sz="1200" b="1" dirty="0" smtClean="0">
                <a:solidFill>
                  <a:srgbClr val="000000"/>
                </a:solidFill>
                <a:effectLst/>
                <a:latin typeface="+mn-lt"/>
                <a:ea typeface="Calibri"/>
                <a:cs typeface="Calibri"/>
              </a:rPr>
              <a:t>approfondir</a:t>
            </a:r>
            <a:r>
              <a:rPr lang="fr-FR" sz="1200" dirty="0" smtClean="0">
                <a:solidFill>
                  <a:srgbClr val="000000"/>
                </a:solidFill>
                <a:effectLst/>
                <a:latin typeface="+mn-lt"/>
                <a:ea typeface="Calibri"/>
                <a:cs typeface="Calibri"/>
              </a:rPr>
              <a:t> et </a:t>
            </a:r>
            <a:r>
              <a:rPr lang="fr-FR" sz="1200" b="1" dirty="0" smtClean="0">
                <a:solidFill>
                  <a:srgbClr val="000000"/>
                </a:solidFill>
                <a:effectLst/>
                <a:latin typeface="+mn-lt"/>
                <a:ea typeface="Calibri"/>
                <a:cs typeface="Calibri"/>
              </a:rPr>
              <a:t>croiser</a:t>
            </a:r>
            <a:r>
              <a:rPr lang="fr-FR" sz="1200" dirty="0" smtClean="0">
                <a:solidFill>
                  <a:srgbClr val="000000"/>
                </a:solidFill>
                <a:effectLst/>
                <a:latin typeface="+mn-lt"/>
                <a:ea typeface="Calibri"/>
                <a:cs typeface="Calibri"/>
              </a:rPr>
              <a:t> une pluralité de domaines </a:t>
            </a:r>
            <a:endParaRPr lang="fr-FR" sz="2400" dirty="0" smtClean="0">
              <a:solidFill>
                <a:srgbClr val="000000"/>
              </a:solidFill>
              <a:effectLst/>
              <a:latin typeface="Helvetica Light"/>
              <a:ea typeface="Arial Unicode MS"/>
              <a:cs typeface="Arial Unicode MS"/>
            </a:endParaRPr>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pPr/>
              <a:t>37</a:t>
            </a:fld>
            <a:endParaRPr lang="fr-FR"/>
          </a:p>
        </p:txBody>
      </p:sp>
      <p:sp>
        <p:nvSpPr>
          <p:cNvPr id="5" name="Espace réservé du pied de page 4"/>
          <p:cNvSpPr>
            <a:spLocks noGrp="1"/>
          </p:cNvSpPr>
          <p:nvPr>
            <p:ph type="ftr" sz="quarter" idx="11"/>
          </p:nvPr>
        </p:nvSpPr>
        <p:spPr/>
        <p:txBody>
          <a:bodyPr/>
          <a:lstStyle/>
          <a:p>
            <a:r>
              <a:rPr lang="fr-FR" smtClean="0"/>
              <a:t>Alain Murschel, IA-IPR d'arts plastiques de l'Académie d'Orléans-Tours</a:t>
            </a:r>
            <a:endParaRPr lang="fr-FR"/>
          </a:p>
        </p:txBody>
      </p:sp>
    </p:spTree>
    <p:extLst>
      <p:ext uri="{BB962C8B-B14F-4D97-AF65-F5344CB8AC3E}">
        <p14:creationId xmlns:p14="http://schemas.microsoft.com/office/powerpoint/2010/main" val="201566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smtClean="0">
                <a:solidFill>
                  <a:srgbClr val="FF0000"/>
                </a:solidFill>
              </a:rPr>
              <a:t>Passer si besoin</a:t>
            </a:r>
          </a:p>
          <a:p>
            <a:endParaRPr lang="fr-FR" dirty="0"/>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pPr/>
              <a:t>38</a:t>
            </a:fld>
            <a:endParaRPr lang="fr-FR"/>
          </a:p>
        </p:txBody>
      </p:sp>
      <p:sp>
        <p:nvSpPr>
          <p:cNvPr id="5" name="Espace réservé du pied de page 4"/>
          <p:cNvSpPr>
            <a:spLocks noGrp="1"/>
          </p:cNvSpPr>
          <p:nvPr>
            <p:ph type="ftr" sz="quarter" idx="11"/>
          </p:nvPr>
        </p:nvSpPr>
        <p:spPr/>
        <p:txBody>
          <a:bodyPr/>
          <a:lstStyle/>
          <a:p>
            <a:r>
              <a:rPr lang="fr-FR" smtClean="0"/>
              <a:t>Alain Murschel, IA-IPR d'arts plastiques de l'Académie d'Orléans-Tours</a:t>
            </a:r>
            <a:endParaRPr lang="fr-FR"/>
          </a:p>
        </p:txBody>
      </p:sp>
    </p:spTree>
    <p:extLst>
      <p:ext uri="{BB962C8B-B14F-4D97-AF65-F5344CB8AC3E}">
        <p14:creationId xmlns:p14="http://schemas.microsoft.com/office/powerpoint/2010/main" val="44081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smtClean="0">
                <a:solidFill>
                  <a:srgbClr val="FF0000"/>
                </a:solidFill>
              </a:rPr>
              <a:t>Passer si besoin</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effectLst/>
                <a:latin typeface="+mn-lt"/>
                <a:ea typeface="Calibri"/>
                <a:cs typeface="Calibri"/>
              </a:rPr>
              <a:t>- Trois entrées ouvrant à des </a:t>
            </a:r>
            <a:r>
              <a:rPr lang="fr-FR" sz="1200" b="1" dirty="0" smtClean="0">
                <a:solidFill>
                  <a:srgbClr val="000000"/>
                </a:solidFill>
                <a:effectLst/>
                <a:latin typeface="+mn-lt"/>
                <a:ea typeface="Calibri"/>
                <a:cs typeface="Calibri"/>
              </a:rPr>
              <a:t>problématiques</a:t>
            </a:r>
            <a:r>
              <a:rPr lang="fr-FR" sz="1200" dirty="0" smtClean="0">
                <a:solidFill>
                  <a:srgbClr val="000000"/>
                </a:solidFill>
                <a:effectLst/>
                <a:latin typeface="+mn-lt"/>
                <a:ea typeface="Calibri"/>
                <a:cs typeface="Calibri"/>
              </a:rPr>
              <a:t> et des </a:t>
            </a:r>
            <a:r>
              <a:rPr lang="fr-FR" sz="1200" b="1" dirty="0" smtClean="0">
                <a:solidFill>
                  <a:srgbClr val="000000"/>
                </a:solidFill>
                <a:effectLst/>
                <a:latin typeface="+mn-lt"/>
                <a:ea typeface="Calibri"/>
                <a:cs typeface="Calibri"/>
              </a:rPr>
              <a:t>questions</a:t>
            </a:r>
            <a:r>
              <a:rPr lang="fr-FR" sz="1200" dirty="0" smtClean="0">
                <a:solidFill>
                  <a:srgbClr val="000000"/>
                </a:solidFill>
                <a:effectLst/>
                <a:latin typeface="+mn-lt"/>
                <a:ea typeface="Calibri"/>
                <a:cs typeface="Calibri"/>
              </a:rPr>
              <a:t> à travailler en </a:t>
            </a:r>
            <a:r>
              <a:rPr lang="fr-FR" sz="1200" b="1" dirty="0" smtClean="0">
                <a:solidFill>
                  <a:srgbClr val="000000"/>
                </a:solidFill>
                <a:effectLst/>
                <a:latin typeface="+mn-lt"/>
                <a:ea typeface="Calibri"/>
                <a:cs typeface="Calibri"/>
              </a:rPr>
              <a:t>interaction</a:t>
            </a:r>
            <a:r>
              <a:rPr lang="fr-FR" sz="1200" dirty="0" smtClean="0">
                <a:solidFill>
                  <a:srgbClr val="000000"/>
                </a:solidFill>
                <a:effectLst/>
                <a:latin typeface="+mn-lt"/>
                <a:ea typeface="Calibri"/>
                <a:cs typeface="Calibri"/>
              </a:rPr>
              <a:t> à partir d’un nombre réduit de notions</a:t>
            </a:r>
            <a:endParaRPr lang="fr-FR" sz="2400" dirty="0" smtClean="0">
              <a:solidFill>
                <a:srgbClr val="000000"/>
              </a:solidFill>
              <a:effectLst/>
              <a:latin typeface="Helvetica Light"/>
              <a:ea typeface="Arial Unicode MS"/>
              <a:cs typeface="Arial Unicode M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effectLst/>
                <a:latin typeface="Helvetica Light"/>
                <a:ea typeface="Arial Unicode MS"/>
                <a:cs typeface="Arial Unicode MS"/>
              </a:rPr>
              <a:t>- E</a:t>
            </a:r>
            <a:r>
              <a:rPr lang="fr-FR" sz="1200" dirty="0" smtClean="0">
                <a:solidFill>
                  <a:srgbClr val="000000"/>
                </a:solidFill>
                <a:effectLst/>
                <a:latin typeface="+mn-lt"/>
                <a:ea typeface="Calibri"/>
                <a:cs typeface="Calibri"/>
              </a:rPr>
              <a:t>n s’appuyant sur la </a:t>
            </a:r>
            <a:r>
              <a:rPr lang="fr-FR" sz="1200" b="1" dirty="0" smtClean="0">
                <a:solidFill>
                  <a:srgbClr val="000000"/>
                </a:solidFill>
                <a:effectLst/>
                <a:latin typeface="+mn-lt"/>
                <a:ea typeface="Calibri"/>
                <a:cs typeface="Calibri"/>
              </a:rPr>
              <a:t>diversité des pratiques artistiques</a:t>
            </a:r>
            <a:r>
              <a:rPr lang="fr-FR" sz="1200" dirty="0" smtClean="0">
                <a:solidFill>
                  <a:srgbClr val="000000"/>
                </a:solidFill>
                <a:effectLst/>
                <a:latin typeface="+mn-lt"/>
                <a:ea typeface="Calibri"/>
                <a:cs typeface="Calibri"/>
              </a:rPr>
              <a:t> en arts plastiques pour </a:t>
            </a:r>
            <a:r>
              <a:rPr lang="fr-FR" sz="1200" b="1" dirty="0" smtClean="0">
                <a:solidFill>
                  <a:srgbClr val="000000"/>
                </a:solidFill>
                <a:effectLst/>
                <a:latin typeface="+mn-lt"/>
                <a:ea typeface="Calibri"/>
                <a:cs typeface="Calibri"/>
              </a:rPr>
              <a:t>découvrir</a:t>
            </a:r>
            <a:r>
              <a:rPr lang="fr-FR" sz="1200" dirty="0" smtClean="0">
                <a:solidFill>
                  <a:srgbClr val="000000"/>
                </a:solidFill>
                <a:effectLst/>
                <a:latin typeface="+mn-lt"/>
                <a:ea typeface="Calibri"/>
                <a:cs typeface="Calibri"/>
              </a:rPr>
              <a:t>, </a:t>
            </a:r>
            <a:r>
              <a:rPr lang="fr-FR" sz="1200" b="1" dirty="0" smtClean="0">
                <a:solidFill>
                  <a:srgbClr val="000000"/>
                </a:solidFill>
                <a:effectLst/>
                <a:latin typeface="+mn-lt"/>
                <a:ea typeface="Calibri"/>
                <a:cs typeface="Calibri"/>
              </a:rPr>
              <a:t>approfondir</a:t>
            </a:r>
            <a:r>
              <a:rPr lang="fr-FR" sz="1200" dirty="0" smtClean="0">
                <a:solidFill>
                  <a:srgbClr val="000000"/>
                </a:solidFill>
                <a:effectLst/>
                <a:latin typeface="+mn-lt"/>
                <a:ea typeface="Calibri"/>
                <a:cs typeface="Calibri"/>
              </a:rPr>
              <a:t> et </a:t>
            </a:r>
            <a:r>
              <a:rPr lang="fr-FR" sz="1200" b="1" dirty="0" smtClean="0">
                <a:solidFill>
                  <a:srgbClr val="000000"/>
                </a:solidFill>
                <a:effectLst/>
                <a:latin typeface="+mn-lt"/>
                <a:ea typeface="Calibri"/>
                <a:cs typeface="Calibri"/>
              </a:rPr>
              <a:t>croiser</a:t>
            </a:r>
            <a:r>
              <a:rPr lang="fr-FR" sz="1200" dirty="0" smtClean="0">
                <a:solidFill>
                  <a:srgbClr val="000000"/>
                </a:solidFill>
                <a:effectLst/>
                <a:latin typeface="+mn-lt"/>
                <a:ea typeface="Calibri"/>
                <a:cs typeface="Calibri"/>
              </a:rPr>
              <a:t> une pluralité de domaines </a:t>
            </a:r>
            <a:endParaRPr lang="fr-FR" sz="2400" dirty="0" smtClean="0">
              <a:solidFill>
                <a:srgbClr val="000000"/>
              </a:solidFill>
              <a:effectLst/>
              <a:latin typeface="Helvetica Light"/>
              <a:ea typeface="Arial Unicode MS"/>
              <a:cs typeface="Arial Unicode MS"/>
            </a:endParaRPr>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pPr/>
              <a:t>39</a:t>
            </a:fld>
            <a:endParaRPr lang="fr-FR"/>
          </a:p>
        </p:txBody>
      </p:sp>
      <p:sp>
        <p:nvSpPr>
          <p:cNvPr id="5" name="Espace réservé du pied de page 4"/>
          <p:cNvSpPr>
            <a:spLocks noGrp="1"/>
          </p:cNvSpPr>
          <p:nvPr>
            <p:ph type="ftr" sz="quarter" idx="11"/>
          </p:nvPr>
        </p:nvSpPr>
        <p:spPr/>
        <p:txBody>
          <a:bodyPr/>
          <a:lstStyle/>
          <a:p>
            <a:r>
              <a:rPr lang="fr-FR" smtClean="0"/>
              <a:t>Alain Murschel, IA-IPR d'arts plastiques de l'Académie d'Orléans-Tours</a:t>
            </a:r>
            <a:endParaRPr lang="fr-FR"/>
          </a:p>
        </p:txBody>
      </p:sp>
    </p:spTree>
    <p:extLst>
      <p:ext uri="{BB962C8B-B14F-4D97-AF65-F5344CB8AC3E}">
        <p14:creationId xmlns:p14="http://schemas.microsoft.com/office/powerpoint/2010/main" val="2015663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baseline="0" dirty="0" smtClean="0">
                <a:solidFill>
                  <a:schemeClr val="tx1"/>
                </a:solidFill>
                <a:latin typeface="+mn-lt"/>
                <a:ea typeface="+mn-ea"/>
                <a:cs typeface="+mn-cs"/>
              </a:rPr>
              <a:t>Lionel Dupuy, « Co, multi, inter, ou </a:t>
            </a:r>
            <a:r>
              <a:rPr lang="fr-FR" sz="1200" b="1" kern="1200" baseline="0" dirty="0" err="1" smtClean="0">
                <a:solidFill>
                  <a:schemeClr val="tx1"/>
                </a:solidFill>
                <a:latin typeface="+mn-lt"/>
                <a:ea typeface="+mn-ea"/>
                <a:cs typeface="+mn-cs"/>
              </a:rPr>
              <a:t>trans-disciplinarité</a:t>
            </a:r>
            <a:r>
              <a:rPr lang="fr-FR" sz="1200" b="1" kern="1200" baseline="0" dirty="0" smtClean="0">
                <a:solidFill>
                  <a:schemeClr val="tx1"/>
                </a:solidFill>
                <a:latin typeface="+mn-lt"/>
                <a:ea typeface="+mn-ea"/>
                <a:cs typeface="+mn-cs"/>
              </a:rPr>
              <a:t> ? La confusion des genres… », </a:t>
            </a:r>
            <a:r>
              <a:rPr lang="fr-FR" sz="1200" b="1" kern="1200" baseline="0" dirty="0" err="1" smtClean="0">
                <a:solidFill>
                  <a:schemeClr val="tx1"/>
                </a:solidFill>
                <a:latin typeface="+mn-lt"/>
                <a:ea typeface="+mn-ea"/>
                <a:cs typeface="+mn-cs"/>
              </a:rPr>
              <a:t>Work</a:t>
            </a:r>
            <a:r>
              <a:rPr lang="fr-FR" sz="1200" b="1" kern="1200" baseline="0" dirty="0" smtClean="0">
                <a:solidFill>
                  <a:schemeClr val="tx1"/>
                </a:solidFill>
                <a:latin typeface="+mn-lt"/>
                <a:ea typeface="+mn-ea"/>
                <a:cs typeface="+mn-cs"/>
              </a:rPr>
              <a:t> in </a:t>
            </a:r>
            <a:r>
              <a:rPr lang="fr-FR" sz="1200" b="1" kern="1200" baseline="0" dirty="0" err="1" smtClean="0">
                <a:solidFill>
                  <a:schemeClr val="tx1"/>
                </a:solidFill>
                <a:latin typeface="+mn-lt"/>
                <a:ea typeface="+mn-ea"/>
                <a:cs typeface="+mn-cs"/>
              </a:rPr>
              <a:t>progress</a:t>
            </a:r>
            <a:r>
              <a:rPr lang="fr-FR" sz="1200" b="1" kern="1200" baseline="0" dirty="0" smtClean="0">
                <a:solidFill>
                  <a:schemeClr val="tx1"/>
                </a:solidFill>
                <a:latin typeface="+mn-lt"/>
                <a:ea typeface="+mn-ea"/>
                <a:cs typeface="+mn-cs"/>
              </a:rPr>
              <a:t> / Document de travail à destination des étudiants du CIEH (Certificat International d’Écologie Humaine), 4 p. </a:t>
            </a:r>
          </a:p>
          <a:p>
            <a:r>
              <a:rPr lang="fr-FR" sz="1200" b="1" kern="1200" baseline="0" dirty="0" smtClean="0">
                <a:solidFill>
                  <a:schemeClr val="tx1"/>
                </a:solidFill>
                <a:latin typeface="+mn-lt"/>
                <a:ea typeface="+mn-ea"/>
                <a:cs typeface="+mn-cs"/>
              </a:rPr>
              <a:t>http://web.univ-pau.fr/RECHERCHE/CIEH/documents/La%20confusion%20des%20genres.pdf </a:t>
            </a:r>
            <a:endParaRPr lang="fr-FR" dirty="0"/>
          </a:p>
        </p:txBody>
      </p:sp>
      <p:sp>
        <p:nvSpPr>
          <p:cNvPr id="4" name="Espace réservé du numéro de diapositive 3"/>
          <p:cNvSpPr>
            <a:spLocks noGrp="1"/>
          </p:cNvSpPr>
          <p:nvPr>
            <p:ph type="sldNum" sz="quarter" idx="10"/>
          </p:nvPr>
        </p:nvSpPr>
        <p:spPr/>
        <p:txBody>
          <a:bodyPr/>
          <a:lstStyle/>
          <a:p>
            <a:fld id="{0C28DFA3-AD3C-411B-A9BC-6E782AA2AE6C}" type="slidenum">
              <a:rPr lang="fr-FR" smtClean="0">
                <a:solidFill>
                  <a:prstClr val="black"/>
                </a:solidFill>
              </a:rPr>
              <a:pPr/>
              <a:t>67</a:t>
            </a:fld>
            <a:endParaRPr lang="fr-F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contenu des bilans dans les deux diapositives suivantes (bilans périodiques et bilans de fin</a:t>
            </a:r>
            <a:r>
              <a:rPr lang="fr-FR" baseline="0" dirty="0"/>
              <a:t> de cycles).</a:t>
            </a:r>
          </a:p>
          <a:p>
            <a:r>
              <a:rPr lang="fr-FR" baseline="0" dirty="0"/>
              <a:t>Les contenus présentés sont les contenus obligatoires : les bilans peuvent comporter des éléments supplémentaires au choix de l’établissement.</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6</a:t>
            </a:fld>
            <a:endParaRPr lang="fr-FR">
              <a:solidFill>
                <a:prstClr val="black"/>
              </a:solidFill>
            </a:endParaRPr>
          </a:p>
        </p:txBody>
      </p:sp>
    </p:spTree>
    <p:extLst>
      <p:ext uri="{BB962C8B-B14F-4D97-AF65-F5344CB8AC3E}">
        <p14:creationId xmlns:p14="http://schemas.microsoft.com/office/powerpoint/2010/main" val="291997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deux dernières thématiques ancrées dans le </a:t>
            </a:r>
            <a:r>
              <a:rPr lang="fr-FR" dirty="0" err="1" smtClean="0"/>
              <a:t>XXè</a:t>
            </a:r>
            <a:r>
              <a:rPr lang="fr-FR" smtClean="0"/>
              <a:t> siècle </a:t>
            </a:r>
            <a:r>
              <a:rPr lang="fr-FR" dirty="0" smtClean="0"/>
              <a:t>sont propices à la création d’EPI avec l’histoire-géo, puisque dans ces disciplines le programme reste chronologique</a:t>
            </a:r>
            <a:endParaRPr lang="fr-FR" dirty="0"/>
          </a:p>
        </p:txBody>
      </p:sp>
      <p:sp>
        <p:nvSpPr>
          <p:cNvPr id="4" name="Espace réservé du numéro de diapositive 3"/>
          <p:cNvSpPr>
            <a:spLocks noGrp="1"/>
          </p:cNvSpPr>
          <p:nvPr>
            <p:ph type="sldNum" sz="quarter" idx="10"/>
          </p:nvPr>
        </p:nvSpPr>
        <p:spPr/>
        <p:txBody>
          <a:bodyPr/>
          <a:lstStyle/>
          <a:p>
            <a:fld id="{0C28DFA3-AD3C-411B-A9BC-6E782AA2AE6C}" type="slidenum">
              <a:rPr lang="fr-FR" smtClean="0">
                <a:solidFill>
                  <a:prstClr val="black"/>
                </a:solidFill>
              </a:rPr>
              <a:pPr/>
              <a:t>69</a:t>
            </a:fld>
            <a:endParaRPr lang="fr-F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C28DFA3-AD3C-411B-A9BC-6E782AA2AE6C}" type="slidenum">
              <a:rPr lang="fr-FR" smtClean="0">
                <a:solidFill>
                  <a:prstClr val="black"/>
                </a:solidFill>
              </a:rPr>
              <a:pPr/>
              <a:t>71</a:t>
            </a:fld>
            <a:endParaRPr lang="fr-F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deux dernières thématiques ancrées dans le </a:t>
            </a:r>
            <a:r>
              <a:rPr lang="fr-FR" dirty="0" err="1" smtClean="0"/>
              <a:t>XXè</a:t>
            </a:r>
            <a:r>
              <a:rPr lang="fr-FR" smtClean="0"/>
              <a:t> siècle </a:t>
            </a:r>
            <a:r>
              <a:rPr lang="fr-FR" dirty="0" smtClean="0"/>
              <a:t>sont propices à la création d’EPI avec l’histoire-géo, puisque dans ces disciplines le programme reste chronologique</a:t>
            </a:r>
            <a:endParaRPr lang="fr-FR" dirty="0"/>
          </a:p>
        </p:txBody>
      </p:sp>
      <p:sp>
        <p:nvSpPr>
          <p:cNvPr id="4" name="Espace réservé du numéro de diapositive 3"/>
          <p:cNvSpPr>
            <a:spLocks noGrp="1"/>
          </p:cNvSpPr>
          <p:nvPr>
            <p:ph type="sldNum" sz="quarter" idx="10"/>
          </p:nvPr>
        </p:nvSpPr>
        <p:spPr/>
        <p:txBody>
          <a:bodyPr/>
          <a:lstStyle/>
          <a:p>
            <a:fld id="{0C28DFA3-AD3C-411B-A9BC-6E782AA2AE6C}" type="slidenum">
              <a:rPr lang="fr-FR" smtClean="0">
                <a:solidFill>
                  <a:prstClr val="black"/>
                </a:solidFill>
              </a:rPr>
              <a:pPr/>
              <a:t>72</a:t>
            </a:fld>
            <a:endParaRPr lang="fr-F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a:t>
            </a:r>
            <a:r>
              <a:rPr lang="fr-FR" smtClean="0"/>
              <a:t>peut envisager d’ </a:t>
            </a:r>
            <a:r>
              <a:rPr lang="fr-FR" dirty="0" smtClean="0"/>
              <a:t>utiliser une des thématiques </a:t>
            </a:r>
            <a:r>
              <a:rPr lang="fr-FR" dirty="0" err="1" smtClean="0"/>
              <a:t>hida</a:t>
            </a:r>
            <a:r>
              <a:rPr lang="fr-FR" dirty="0" smtClean="0"/>
              <a:t> comme fil rouge sur l’année et ce fil rouge pourrait être à l’origine de plusieurs EPI.</a:t>
            </a:r>
            <a:endParaRPr lang="fr-FR" dirty="0"/>
          </a:p>
        </p:txBody>
      </p:sp>
      <p:sp>
        <p:nvSpPr>
          <p:cNvPr id="4" name="Espace réservé du numéro de diapositive 3"/>
          <p:cNvSpPr>
            <a:spLocks noGrp="1"/>
          </p:cNvSpPr>
          <p:nvPr>
            <p:ph type="sldNum" sz="quarter" idx="10"/>
          </p:nvPr>
        </p:nvSpPr>
        <p:spPr/>
        <p:txBody>
          <a:bodyPr/>
          <a:lstStyle/>
          <a:p>
            <a:fld id="{0C28DFA3-AD3C-411B-A9BC-6E782AA2AE6C}" type="slidenum">
              <a:rPr lang="fr-FR" smtClean="0">
                <a:solidFill>
                  <a:prstClr val="black"/>
                </a:solidFill>
              </a:rPr>
              <a:pPr/>
              <a:t>74</a:t>
            </a:fld>
            <a:endParaRPr lang="fr-FR">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niveaux de maîtrise des composantes du socle commun sont fixés par le conseil de classe de fin d’année de troisième.</a:t>
            </a:r>
          </a:p>
          <a:p>
            <a:r>
              <a:rPr lang="fr-FR" dirty="0"/>
              <a:t>Pour la première épreuve terminale</a:t>
            </a:r>
            <a:r>
              <a:rPr lang="fr-FR" baseline="0" dirty="0"/>
              <a:t> écrite, deux disciplines sur les trois : physique-chimie, SVT, technologie, seront évaluées.</a:t>
            </a:r>
          </a:p>
          <a:p>
            <a:r>
              <a:rPr lang="fr-FR" baseline="0" dirty="0"/>
              <a:t>L’épreuve orale a lieu dans l’établissement entre le 15 avril et le dernier jour des épreuves écrites : le parcours éducatif de santé ne fait pas partie des parcours présentés lors de cette épreuve.</a:t>
            </a:r>
          </a:p>
          <a:p>
            <a:r>
              <a:rPr lang="fr-FR" baseline="0" dirty="0"/>
              <a:t>L’évaluation du niveau pour un enseignement de complément ou la LSF est effectuée par le professeur en charge de l’enseignement</a:t>
            </a:r>
            <a:r>
              <a:rPr lang="fr-FR" baseline="0" dirty="0" smtClean="0"/>
              <a:t>.</a:t>
            </a:r>
          </a:p>
          <a:p>
            <a:endParaRPr lang="fr-FR" baseline="0"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75</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barèmes ne changent pas si l’élève a suivi un enseignement de complément.</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76</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a:t>
            </a:r>
            <a:r>
              <a:rPr lang="fr-FR" smtClean="0"/>
              <a:t>peut envisager d’ </a:t>
            </a:r>
            <a:r>
              <a:rPr lang="fr-FR" dirty="0" smtClean="0"/>
              <a:t>utiliser une des thématiques </a:t>
            </a:r>
            <a:r>
              <a:rPr lang="fr-FR" dirty="0" err="1" smtClean="0"/>
              <a:t>hida</a:t>
            </a:r>
            <a:r>
              <a:rPr lang="fr-FR" dirty="0" smtClean="0"/>
              <a:t> comme fil rouge sur l’année et ce fil rouge pourrait être à l’origine de plusieurs EPI.</a:t>
            </a:r>
            <a:endParaRPr lang="fr-FR" dirty="0"/>
          </a:p>
        </p:txBody>
      </p:sp>
      <p:sp>
        <p:nvSpPr>
          <p:cNvPr id="4" name="Espace réservé du numéro de diapositive 3"/>
          <p:cNvSpPr>
            <a:spLocks noGrp="1"/>
          </p:cNvSpPr>
          <p:nvPr>
            <p:ph type="sldNum" sz="quarter" idx="10"/>
          </p:nvPr>
        </p:nvSpPr>
        <p:spPr/>
        <p:txBody>
          <a:bodyPr/>
          <a:lstStyle/>
          <a:p>
            <a:fld id="{0C28DFA3-AD3C-411B-A9BC-6E782AA2AE6C}" type="slidenum">
              <a:rPr lang="fr-FR" smtClean="0">
                <a:solidFill>
                  <a:prstClr val="black"/>
                </a:solidFill>
              </a:rPr>
              <a:pPr/>
              <a:t>77</a:t>
            </a:fld>
            <a:endParaRPr lang="fr-F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pPr/>
              <a:t>82</a:t>
            </a:fld>
            <a:endParaRPr lang="fr-FR"/>
          </a:p>
        </p:txBody>
      </p:sp>
      <p:sp>
        <p:nvSpPr>
          <p:cNvPr id="5" name="Espace réservé du pied de page 4"/>
          <p:cNvSpPr>
            <a:spLocks noGrp="1"/>
          </p:cNvSpPr>
          <p:nvPr>
            <p:ph type="ftr" sz="quarter" idx="11"/>
          </p:nvPr>
        </p:nvSpPr>
        <p:spPr/>
        <p:txBody>
          <a:bodyPr/>
          <a:lstStyle/>
          <a:p>
            <a:r>
              <a:rPr lang="fr-FR" smtClean="0"/>
              <a:t>Alain Murschel, IA-IPR d'arts plastiques de l'Académie d'Orléans-Tours</a:t>
            </a:r>
            <a:endParaRPr lang="fr-FR"/>
          </a:p>
        </p:txBody>
      </p:sp>
    </p:spTree>
    <p:extLst>
      <p:ext uri="{BB962C8B-B14F-4D97-AF65-F5344CB8AC3E}">
        <p14:creationId xmlns:p14="http://schemas.microsoft.com/office/powerpoint/2010/main" val="60844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contenu des bilans dans les deux diapositives suivantes (bilans périodiques et bilans de fin</a:t>
            </a:r>
            <a:r>
              <a:rPr lang="fr-FR" baseline="0" dirty="0"/>
              <a:t> de cycles).</a:t>
            </a:r>
          </a:p>
          <a:p>
            <a:r>
              <a:rPr lang="fr-FR" baseline="0" dirty="0"/>
              <a:t>Les contenus présentés sont les contenus obligatoires : les bilans peuvent comporter des éléments supplémentaires au choix de l’établissement.</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7</a:t>
            </a:fld>
            <a:endParaRPr lang="fr-FR">
              <a:solidFill>
                <a:prstClr val="black"/>
              </a:solidFill>
            </a:endParaRPr>
          </a:p>
        </p:txBody>
      </p:sp>
    </p:spTree>
    <p:extLst>
      <p:ext uri="{BB962C8B-B14F-4D97-AF65-F5344CB8AC3E}">
        <p14:creationId xmlns:p14="http://schemas.microsoft.com/office/powerpoint/2010/main" val="291997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contenu des bilans dans les deux diapositives suivantes (bilans périodiques et bilans de fin</a:t>
            </a:r>
            <a:r>
              <a:rPr lang="fr-FR" baseline="0" dirty="0"/>
              <a:t> de cycles).</a:t>
            </a:r>
          </a:p>
          <a:p>
            <a:r>
              <a:rPr lang="fr-FR" baseline="0" dirty="0"/>
              <a:t>Les contenus présentés sont les contenus obligatoires : les bilans peuvent comporter des éléments supplémentaires au choix de l’établissement.</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11</a:t>
            </a:fld>
            <a:endParaRPr lang="fr-FR">
              <a:solidFill>
                <a:prstClr val="black"/>
              </a:solidFill>
            </a:endParaRPr>
          </a:p>
        </p:txBody>
      </p:sp>
    </p:spTree>
    <p:extLst>
      <p:ext uri="{BB962C8B-B14F-4D97-AF65-F5344CB8AC3E}">
        <p14:creationId xmlns:p14="http://schemas.microsoft.com/office/powerpoint/2010/main" val="291997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détail de l’évaluation des niveau de maîtrise du socle commun en diapositive suivante : les bilans de fin de cycle</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12</a:t>
            </a:fld>
            <a:endParaRPr lang="fr-FR">
              <a:solidFill>
                <a:prstClr val="black"/>
              </a:solidFill>
            </a:endParaRPr>
          </a:p>
        </p:txBody>
      </p:sp>
    </p:spTree>
    <p:extLst>
      <p:ext uri="{BB962C8B-B14F-4D97-AF65-F5344CB8AC3E}">
        <p14:creationId xmlns:p14="http://schemas.microsoft.com/office/powerpoint/2010/main" val="291997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formes de l’évaluation doivent, de préférence, être variées ; une concertation préalable permettra de s’en assurer.</a:t>
            </a:r>
          </a:p>
          <a:p>
            <a:r>
              <a:rPr lang="fr-FR" dirty="0"/>
              <a:t>La restitution peut, elle aussi, être de</a:t>
            </a:r>
            <a:r>
              <a:rPr lang="fr-FR" baseline="0" dirty="0"/>
              <a:t> différents types : notes, positionnement de tout type au regard des objectifs d’apprentissage de la période. Attention le positionnement doit se faire en sixième sur une échelle à quatre niveaux, et pour le cycle 4 les applications tierces ne seront interfacées avec l’application nationale que si le positionnement s’effectue sur 4 niveaux.</a:t>
            </a:r>
          </a:p>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13</a:t>
            </a:fld>
            <a:endParaRPr lang="fr-FR">
              <a:solidFill>
                <a:prstClr val="black"/>
              </a:solidFill>
            </a:endParaRPr>
          </a:p>
        </p:txBody>
      </p:sp>
    </p:spTree>
    <p:extLst>
      <p:ext uri="{BB962C8B-B14F-4D97-AF65-F5344CB8AC3E}">
        <p14:creationId xmlns:p14="http://schemas.microsoft.com/office/powerpoint/2010/main" val="291997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maîtrise de chaque domaine ne peut être compensée par la maîtrise d’un autre domaine.</a:t>
            </a:r>
          </a:p>
          <a:p>
            <a:r>
              <a:rPr lang="fr-FR" dirty="0"/>
              <a:t>Les quatre « objectifs de connaissances et de compétences pour la maîtrise du socle commun » du domaine 1 ne sont pas compensables entre eux.</a:t>
            </a:r>
          </a:p>
          <a:p>
            <a:r>
              <a:rPr lang="fr-FR" dirty="0"/>
              <a:t>Page de présentation du socle commun : http://www.education.gouv.fr/cid88125/qu-apprendront-les-eleves-de-6-a-16-ans-a-la-rentree-2016-decouvrez-le-socle-commun-de-connaissances-de-competences-et-de-culture.html&amp;xtmc=soclecommun&amp;xtnp=1&amp;xtcr=5</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14</a:t>
            </a:fld>
            <a:endParaRPr lang="fr-FR">
              <a:solidFill>
                <a:prstClr val="black"/>
              </a:solidFill>
            </a:endParaRPr>
          </a:p>
        </p:txBody>
      </p:sp>
    </p:spTree>
    <p:extLst>
      <p:ext uri="{BB962C8B-B14F-4D97-AF65-F5344CB8AC3E}">
        <p14:creationId xmlns:p14="http://schemas.microsoft.com/office/powerpoint/2010/main" val="27610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495E57E-67D6-44DF-BD11-2D603133BE58}" type="slidenum">
              <a:rPr lang="fr-FR" smtClean="0">
                <a:solidFill>
                  <a:prstClr val="black"/>
                </a:solidFill>
              </a:rPr>
              <a:pPr/>
              <a:t>22</a:t>
            </a:fld>
            <a:endParaRPr lang="fr-F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Préciser qu’il n’y a pas d’ordre particulier. Parler de la cohérence et la progression</a:t>
            </a:r>
            <a:endParaRPr lang="fr-FR" dirty="0"/>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solidFill>
                  <a:prstClr val="black"/>
                </a:solidFill>
              </a:rPr>
              <a:pPr/>
              <a:t>25</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smtClean="0">
                <a:solidFill>
                  <a:prstClr val="black"/>
                </a:solidFill>
              </a:rPr>
              <a:t>Alain Murschel, IA-IPR d'arts plastiques de l'Académie d'Orléans-Tours</a:t>
            </a:r>
            <a:endParaRPr lang="fr-FR">
              <a:solidFill>
                <a:prstClr val="black"/>
              </a:solidFill>
            </a:endParaRPr>
          </a:p>
        </p:txBody>
      </p:sp>
    </p:spTree>
    <p:extLst>
      <p:ext uri="{BB962C8B-B14F-4D97-AF65-F5344CB8AC3E}">
        <p14:creationId xmlns:p14="http://schemas.microsoft.com/office/powerpoint/2010/main" val="370779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39A510EB-4E99-7D46-AAE0-4CC9649C5FD0}" type="datetime1">
              <a:rPr lang="fr-FR" smtClean="0"/>
              <a:pPr/>
              <a:t>04/12/2016</a:t>
            </a:fld>
            <a:endParaRPr lang="en-US"/>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en-US" smtClean="0"/>
              <a:t>Formations Départementales Nouveaux Programmes d'Arts Plastiques 2016</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DF28FB93-0A08-4E7D-8E63-9EFA29F1E093}"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234F00-42C4-8A4F-AD3A-0B5E64AD6A70}" type="datetime1">
              <a:rPr lang="fr-FR" smtClean="0"/>
              <a:pPr/>
              <a:t>04/12/2016</a:t>
            </a:fld>
            <a:endParaRPr lang="en-US"/>
          </a:p>
        </p:txBody>
      </p:sp>
      <p:sp>
        <p:nvSpPr>
          <p:cNvPr id="5" name="Espace réservé du pied de page 4"/>
          <p:cNvSpPr>
            <a:spLocks noGrp="1"/>
          </p:cNvSpPr>
          <p:nvPr>
            <p:ph type="ftr" sz="quarter" idx="11"/>
          </p:nvPr>
        </p:nvSpPr>
        <p:spPr/>
        <p:txBody>
          <a:bodyPr/>
          <a:lstStyle/>
          <a:p>
            <a:r>
              <a:rPr lang="en-US" smtClean="0"/>
              <a:t>Formations Départementales Nouveaux Programmes d'Arts Plastiques 2016</a:t>
            </a:r>
            <a:endParaRPr lang="en-US"/>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5F72CA8-BE18-7D48-9958-3AA1EFBF9A72}" type="datetime1">
              <a:rPr lang="fr-FR" smtClean="0">
                <a:solidFill>
                  <a:srgbClr val="1F497D"/>
                </a:solidFill>
              </a:rPr>
              <a:pPr/>
              <a:t>04/12/2016</a:t>
            </a:fld>
            <a:endParaRPr lang="en-US">
              <a:solidFill>
                <a:srgbClr val="1F497D"/>
              </a:solidFill>
            </a:endParaRPr>
          </a:p>
        </p:txBody>
      </p:sp>
      <p:sp>
        <p:nvSpPr>
          <p:cNvPr id="6" name="Espace réservé du pied de page 5"/>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7" name="Espace réservé du numéro de diapositive 6"/>
          <p:cNvSpPr>
            <a:spLocks noGrp="1"/>
          </p:cNvSpPr>
          <p:nvPr>
            <p:ph type="sldNum" sz="quarter" idx="12"/>
          </p:nvPr>
        </p:nvSpPr>
        <p:spPr/>
        <p:txBody>
          <a:bodyPr/>
          <a:lstStyle/>
          <a:p>
            <a:fld id="{DF28FB93-0A08-4E7D-8E63-9EFA29F1E093}" type="slidenum">
              <a:rPr lang="en-US" smtClean="0"/>
              <a:pPr/>
              <a:t>‹N°›</a:t>
            </a:fld>
            <a:endParaRPr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8617260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0BA4353F-F4B9-E643-8AD9-929F9783A640}" type="datetime1">
              <a:rPr lang="fr-FR" smtClean="0">
                <a:solidFill>
                  <a:srgbClr val="1F497D"/>
                </a:solidFill>
              </a:rPr>
              <a:pPr/>
              <a:t>04/12/2016</a:t>
            </a:fld>
            <a:endParaRPr lang="en-US">
              <a:solidFill>
                <a:srgbClr val="1F497D"/>
              </a:solidFill>
            </a:endParaRPr>
          </a:p>
        </p:txBody>
      </p:sp>
      <p:sp>
        <p:nvSpPr>
          <p:cNvPr id="8" name="Espace réservé du pied de page 7"/>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9" name="Espace réservé du numéro de diapositive 8"/>
          <p:cNvSpPr>
            <a:spLocks noGrp="1"/>
          </p:cNvSpPr>
          <p:nvPr>
            <p:ph type="sldNum" sz="quarter" idx="12"/>
          </p:nvPr>
        </p:nvSpPr>
        <p:spPr/>
        <p:txBody>
          <a:bodyPr/>
          <a:lstStyle/>
          <a:p>
            <a:fld id="{DF28FB93-0A08-4E7D-8E63-9EFA29F1E093}" type="slidenum">
              <a:rPr lang="en-US" smtClean="0"/>
              <a:pPr/>
              <a:t>‹N°›</a:t>
            </a:fld>
            <a:endParaRPr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6637540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07FB8CF2-1146-5547-94F8-0E82A7729F99}" type="datetime1">
              <a:rPr lang="fr-FR" smtClean="0">
                <a:solidFill>
                  <a:srgbClr val="1F497D"/>
                </a:solidFill>
              </a:rPr>
              <a:pPr/>
              <a:t>04/12/2016</a:t>
            </a:fld>
            <a:endParaRPr lang="en-US">
              <a:solidFill>
                <a:srgbClr val="1F497D"/>
              </a:solidFill>
            </a:endParaRPr>
          </a:p>
        </p:txBody>
      </p:sp>
      <p:sp>
        <p:nvSpPr>
          <p:cNvPr id="7" name="Espace réservé du numéro de diapositive 6"/>
          <p:cNvSpPr>
            <a:spLocks noGrp="1"/>
          </p:cNvSpPr>
          <p:nvPr>
            <p:ph type="sldNum" sz="quarter" idx="11"/>
          </p:nvPr>
        </p:nvSpPr>
        <p:spPr/>
        <p:txBody>
          <a:bodyPr rtlCol="0"/>
          <a:lstStyle/>
          <a:p>
            <a:fld id="{DF28FB93-0A08-4E7D-8E63-9EFA29F1E093}" type="slidenum">
              <a:rPr lang="en-US" smtClean="0"/>
              <a:pPr/>
              <a:t>‹N°›</a:t>
            </a:fld>
            <a:endParaRPr lang="en-US"/>
          </a:p>
        </p:txBody>
      </p:sp>
      <p:sp>
        <p:nvSpPr>
          <p:cNvPr id="8" name="Espace réservé du pied de page 7"/>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27204671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D33952-5445-7246-AA10-BC1F3DB1D85D}" type="datetime1">
              <a:rPr lang="fr-FR" smtClean="0">
                <a:solidFill>
                  <a:srgbClr val="1F497D"/>
                </a:solidFill>
              </a:rPr>
              <a:pPr/>
              <a:t>04/12/2016</a:t>
            </a:fld>
            <a:endParaRPr lang="en-US">
              <a:solidFill>
                <a:srgbClr val="1F497D"/>
              </a:solidFill>
            </a:endParaRPr>
          </a:p>
        </p:txBody>
      </p:sp>
      <p:sp>
        <p:nvSpPr>
          <p:cNvPr id="3" name="Espace réservé du pied de page 2"/>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4" name="Espace réservé du numéro de diapositive 3"/>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30267969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90F55FBA-DBBC-F144-9128-791AF8D0A6B5}" type="datetime1">
              <a:rPr lang="fr-FR" smtClean="0">
                <a:solidFill>
                  <a:srgbClr val="1F497D"/>
                </a:solidFill>
              </a:rPr>
              <a:pPr/>
              <a:t>04/12/2016</a:t>
            </a:fld>
            <a:endParaRPr lang="en-US">
              <a:solidFill>
                <a:srgbClr val="1F497D"/>
              </a:solidFill>
            </a:endParaRPr>
          </a:p>
        </p:txBody>
      </p:sp>
      <p:sp>
        <p:nvSpPr>
          <p:cNvPr id="22" name="Espace réservé du numéro de diapositive 21"/>
          <p:cNvSpPr>
            <a:spLocks noGrp="1"/>
          </p:cNvSpPr>
          <p:nvPr>
            <p:ph type="sldNum" sz="quarter" idx="15"/>
          </p:nvPr>
        </p:nvSpPr>
        <p:spPr/>
        <p:txBody>
          <a:bodyPr rtlCol="0"/>
          <a:lstStyle/>
          <a:p>
            <a:fld id="{DF28FB93-0A08-4E7D-8E63-9EFA29F1E093}" type="slidenum">
              <a:rPr lang="en-US" smtClean="0"/>
              <a:pPr/>
              <a:t>‹N°›</a:t>
            </a:fld>
            <a:endParaRPr lang="en-US"/>
          </a:p>
        </p:txBody>
      </p:sp>
      <p:sp>
        <p:nvSpPr>
          <p:cNvPr id="23" name="Espace réservé du pied de page 22"/>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3926926477"/>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Espace réservé de la date 16"/>
          <p:cNvSpPr>
            <a:spLocks noGrp="1"/>
          </p:cNvSpPr>
          <p:nvPr>
            <p:ph type="dt" sz="half" idx="10"/>
          </p:nvPr>
        </p:nvSpPr>
        <p:spPr/>
        <p:txBody>
          <a:bodyPr rtlCol="0"/>
          <a:lstStyle/>
          <a:p>
            <a:fld id="{94C03F2E-81D5-454C-9283-55DBCD5E708D}" type="datetime1">
              <a:rPr lang="fr-FR" smtClean="0">
                <a:solidFill>
                  <a:srgbClr val="1F497D"/>
                </a:solidFill>
              </a:rPr>
              <a:pPr/>
              <a:t>04/12/2016</a:t>
            </a:fld>
            <a:endParaRPr lang="en-US">
              <a:solidFill>
                <a:srgbClr val="1F497D"/>
              </a:solidFill>
            </a:endParaRPr>
          </a:p>
        </p:txBody>
      </p:sp>
      <p:sp>
        <p:nvSpPr>
          <p:cNvPr id="18" name="Espace réservé du numéro de diapositive 17"/>
          <p:cNvSpPr>
            <a:spLocks noGrp="1"/>
          </p:cNvSpPr>
          <p:nvPr>
            <p:ph type="sldNum" sz="quarter" idx="11"/>
          </p:nvPr>
        </p:nvSpPr>
        <p:spPr/>
        <p:txBody>
          <a:bodyPr rtlCol="0"/>
          <a:lstStyle/>
          <a:p>
            <a:fld id="{DF28FB93-0A08-4E7D-8E63-9EFA29F1E093}" type="slidenum">
              <a:rPr lang="en-US" smtClean="0"/>
              <a:pPr/>
              <a:t>‹N°›</a:t>
            </a:fld>
            <a:endParaRPr lang="en-US"/>
          </a:p>
        </p:txBody>
      </p:sp>
      <p:sp>
        <p:nvSpPr>
          <p:cNvPr id="21" name="Espace réservé du pied de page 20"/>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24181232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234F00-42C4-8A4F-AD3A-0B5E64AD6A70}" type="datetime1">
              <a:rPr lang="fr-FR" smtClean="0">
                <a:solidFill>
                  <a:srgbClr val="1F497D"/>
                </a:solidFill>
              </a:rPr>
              <a:pPr/>
              <a:t>04/12/2016</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4210052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27801-3C80-904B-AB97-EABF2347E90F}" type="datetime1">
              <a:rPr lang="fr-FR" smtClean="0">
                <a:solidFill>
                  <a:srgbClr val="1F497D"/>
                </a:solidFill>
              </a:rPr>
              <a:pPr/>
              <a:t>04/12/2016</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1198434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22378249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9899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27801-3C80-904B-AB97-EABF2347E90F}" type="datetime1">
              <a:rPr lang="fr-FR" smtClean="0"/>
              <a:pPr/>
              <a:t>04/12/2016</a:t>
            </a:fld>
            <a:endParaRPr lang="en-US"/>
          </a:p>
        </p:txBody>
      </p:sp>
      <p:sp>
        <p:nvSpPr>
          <p:cNvPr id="5" name="Espace réservé du pied de page 4"/>
          <p:cNvSpPr>
            <a:spLocks noGrp="1"/>
          </p:cNvSpPr>
          <p:nvPr>
            <p:ph type="ftr" sz="quarter" idx="11"/>
          </p:nvPr>
        </p:nvSpPr>
        <p:spPr/>
        <p:txBody>
          <a:bodyPr/>
          <a:lstStyle/>
          <a:p>
            <a:r>
              <a:rPr lang="en-US" smtClean="0"/>
              <a:t>Formations Départementales Nouveaux Programmes d'Arts Plastiques 2016</a:t>
            </a:r>
            <a:endParaRPr lang="en-US"/>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28420332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21857507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6520262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39A510EB-4E99-7D46-AAE0-4CC9649C5FD0}" type="datetime1">
              <a:rPr lang="fr-FR" smtClean="0">
                <a:solidFill>
                  <a:srgbClr val="1F497D"/>
                </a:solidFill>
              </a:rPr>
              <a:pPr/>
              <a:t>04/12/2016</a:t>
            </a:fld>
            <a:endParaRPr lang="en-US">
              <a:solidFill>
                <a:srgbClr val="1F497D"/>
              </a:solidFill>
            </a:endParaRP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400929846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77F446F-0A6F-0B4E-A5DD-F78238A04CB4}" type="datetime1">
              <a:rPr lang="fr-FR" smtClean="0">
                <a:solidFill>
                  <a:srgbClr val="1F497D"/>
                </a:solidFill>
              </a:rPr>
              <a:pPr/>
              <a:t>04/12/2016</a:t>
            </a:fld>
            <a:endParaRPr lang="en-US">
              <a:solidFill>
                <a:srgbClr val="1F497D"/>
              </a:solidFill>
            </a:endParaRPr>
          </a:p>
        </p:txBody>
      </p:sp>
      <p:sp>
        <p:nvSpPr>
          <p:cNvPr id="9" name="Espace réservé du numéro de diapositive 8"/>
          <p:cNvSpPr>
            <a:spLocks noGrp="1"/>
          </p:cNvSpPr>
          <p:nvPr>
            <p:ph type="sldNum" sz="quarter" idx="15"/>
          </p:nvPr>
        </p:nvSpPr>
        <p:spPr/>
        <p:txBody>
          <a:bodyPr rtlCol="0"/>
          <a:lstStyle/>
          <a:p>
            <a:fld id="{DF28FB93-0A08-4E7D-8E63-9EFA29F1E093}" type="slidenum">
              <a:rPr lang="en-US" smtClean="0"/>
              <a:pPr/>
              <a:t>‹N°›</a:t>
            </a:fld>
            <a:endParaRPr lang="en-US"/>
          </a:p>
        </p:txBody>
      </p:sp>
      <p:sp>
        <p:nvSpPr>
          <p:cNvPr id="10" name="Espace réservé du pied de page 9"/>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26912924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44213AF-26F6-41FA-8D85-E2C5388D6E58}" type="datetimeFigureOut">
              <a:rPr lang="en-US" smtClean="0">
                <a:solidFill>
                  <a:srgbClr val="EEECE1"/>
                </a:solidFill>
              </a:rPr>
              <a:pPr/>
              <a:t>12/4/2016</a:t>
            </a:fld>
            <a:endParaRPr lang="en-US">
              <a:solidFill>
                <a:srgbClr val="EEECE1"/>
              </a:solidFill>
            </a:endParaRP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en-US" smtClean="0">
                <a:solidFill>
                  <a:srgbClr val="EEECE1"/>
                </a:solidFill>
              </a:rPr>
              <a:t>Formations Départementales Nouveaux Programmes d'Arts Plastiques 2016</a:t>
            </a: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D5BBC35B-A44B-4119-B8DA-DE9E3DFADA20}" type="slidenum">
              <a:rPr lang="en-US" smtClean="0"/>
              <a:pPr/>
              <a:t>‹N°›</a:t>
            </a:fld>
            <a:endParaRPr lang="en-US"/>
          </a:p>
        </p:txBody>
      </p:sp>
    </p:spTree>
    <p:extLst>
      <p:ext uri="{BB962C8B-B14F-4D97-AF65-F5344CB8AC3E}">
        <p14:creationId xmlns:p14="http://schemas.microsoft.com/office/powerpoint/2010/main" val="3237009983"/>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5F72CA8-BE18-7D48-9958-3AA1EFBF9A72}" type="datetime1">
              <a:rPr lang="fr-FR" smtClean="0">
                <a:solidFill>
                  <a:srgbClr val="1F497D"/>
                </a:solidFill>
              </a:rPr>
              <a:pPr/>
              <a:t>04/12/2016</a:t>
            </a:fld>
            <a:endParaRPr lang="en-US">
              <a:solidFill>
                <a:srgbClr val="1F497D"/>
              </a:solidFill>
            </a:endParaRPr>
          </a:p>
        </p:txBody>
      </p:sp>
      <p:sp>
        <p:nvSpPr>
          <p:cNvPr id="6" name="Espace réservé du pied de page 5"/>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7" name="Espace réservé du numéro de diapositive 6"/>
          <p:cNvSpPr>
            <a:spLocks noGrp="1"/>
          </p:cNvSpPr>
          <p:nvPr>
            <p:ph type="sldNum" sz="quarter" idx="12"/>
          </p:nvPr>
        </p:nvSpPr>
        <p:spPr/>
        <p:txBody>
          <a:bodyPr/>
          <a:lstStyle/>
          <a:p>
            <a:fld id="{DF28FB93-0A08-4E7D-8E63-9EFA29F1E093}" type="slidenum">
              <a:rPr lang="en-US" smtClean="0"/>
              <a:pPr/>
              <a:t>‹N°›</a:t>
            </a:fld>
            <a:endParaRPr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6561122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0BA4353F-F4B9-E643-8AD9-929F9783A640}" type="datetime1">
              <a:rPr lang="fr-FR" smtClean="0">
                <a:solidFill>
                  <a:srgbClr val="1F497D"/>
                </a:solidFill>
              </a:rPr>
              <a:pPr/>
              <a:t>04/12/2016</a:t>
            </a:fld>
            <a:endParaRPr lang="en-US">
              <a:solidFill>
                <a:srgbClr val="1F497D"/>
              </a:solidFill>
            </a:endParaRPr>
          </a:p>
        </p:txBody>
      </p:sp>
      <p:sp>
        <p:nvSpPr>
          <p:cNvPr id="8" name="Espace réservé du pied de page 7"/>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9" name="Espace réservé du numéro de diapositive 8"/>
          <p:cNvSpPr>
            <a:spLocks noGrp="1"/>
          </p:cNvSpPr>
          <p:nvPr>
            <p:ph type="sldNum" sz="quarter" idx="12"/>
          </p:nvPr>
        </p:nvSpPr>
        <p:spPr/>
        <p:txBody>
          <a:bodyPr/>
          <a:lstStyle/>
          <a:p>
            <a:fld id="{DF28FB93-0A08-4E7D-8E63-9EFA29F1E093}" type="slidenum">
              <a:rPr lang="en-US" smtClean="0"/>
              <a:pPr/>
              <a:t>‹N°›</a:t>
            </a:fld>
            <a:endParaRPr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3076201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07FB8CF2-1146-5547-94F8-0E82A7729F99}" type="datetime1">
              <a:rPr lang="fr-FR" smtClean="0">
                <a:solidFill>
                  <a:srgbClr val="1F497D"/>
                </a:solidFill>
              </a:rPr>
              <a:pPr/>
              <a:t>04/12/2016</a:t>
            </a:fld>
            <a:endParaRPr lang="en-US">
              <a:solidFill>
                <a:srgbClr val="1F497D"/>
              </a:solidFill>
            </a:endParaRPr>
          </a:p>
        </p:txBody>
      </p:sp>
      <p:sp>
        <p:nvSpPr>
          <p:cNvPr id="7" name="Espace réservé du numéro de diapositive 6"/>
          <p:cNvSpPr>
            <a:spLocks noGrp="1"/>
          </p:cNvSpPr>
          <p:nvPr>
            <p:ph type="sldNum" sz="quarter" idx="11"/>
          </p:nvPr>
        </p:nvSpPr>
        <p:spPr/>
        <p:txBody>
          <a:bodyPr rtlCol="0"/>
          <a:lstStyle/>
          <a:p>
            <a:fld id="{DF28FB93-0A08-4E7D-8E63-9EFA29F1E093}" type="slidenum">
              <a:rPr lang="en-US" smtClean="0"/>
              <a:pPr/>
              <a:t>‹N°›</a:t>
            </a:fld>
            <a:endParaRPr lang="en-US"/>
          </a:p>
        </p:txBody>
      </p:sp>
      <p:sp>
        <p:nvSpPr>
          <p:cNvPr id="8" name="Espace réservé du pied de page 7"/>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18744940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D33952-5445-7246-AA10-BC1F3DB1D85D}" type="datetime1">
              <a:rPr lang="fr-FR" smtClean="0">
                <a:solidFill>
                  <a:srgbClr val="1F497D"/>
                </a:solidFill>
              </a:rPr>
              <a:pPr/>
              <a:t>04/12/2016</a:t>
            </a:fld>
            <a:endParaRPr lang="en-US">
              <a:solidFill>
                <a:srgbClr val="1F497D"/>
              </a:solidFill>
            </a:endParaRPr>
          </a:p>
        </p:txBody>
      </p:sp>
      <p:sp>
        <p:nvSpPr>
          <p:cNvPr id="3" name="Espace réservé du pied de page 2"/>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4" name="Espace réservé du numéro de diapositive 3"/>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400241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1307985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90F55FBA-DBBC-F144-9128-791AF8D0A6B5}" type="datetime1">
              <a:rPr lang="fr-FR" smtClean="0">
                <a:solidFill>
                  <a:srgbClr val="1F497D"/>
                </a:solidFill>
              </a:rPr>
              <a:pPr/>
              <a:t>04/12/2016</a:t>
            </a:fld>
            <a:endParaRPr lang="en-US">
              <a:solidFill>
                <a:srgbClr val="1F497D"/>
              </a:solidFill>
            </a:endParaRPr>
          </a:p>
        </p:txBody>
      </p:sp>
      <p:sp>
        <p:nvSpPr>
          <p:cNvPr id="22" name="Espace réservé du numéro de diapositive 21"/>
          <p:cNvSpPr>
            <a:spLocks noGrp="1"/>
          </p:cNvSpPr>
          <p:nvPr>
            <p:ph type="sldNum" sz="quarter" idx="15"/>
          </p:nvPr>
        </p:nvSpPr>
        <p:spPr/>
        <p:txBody>
          <a:bodyPr rtlCol="0"/>
          <a:lstStyle/>
          <a:p>
            <a:fld id="{DF28FB93-0A08-4E7D-8E63-9EFA29F1E093}" type="slidenum">
              <a:rPr lang="en-US" smtClean="0"/>
              <a:pPr/>
              <a:t>‹N°›</a:t>
            </a:fld>
            <a:endParaRPr lang="en-US"/>
          </a:p>
        </p:txBody>
      </p:sp>
      <p:sp>
        <p:nvSpPr>
          <p:cNvPr id="23" name="Espace réservé du pied de page 22"/>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703967369"/>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Espace réservé de la date 16"/>
          <p:cNvSpPr>
            <a:spLocks noGrp="1"/>
          </p:cNvSpPr>
          <p:nvPr>
            <p:ph type="dt" sz="half" idx="10"/>
          </p:nvPr>
        </p:nvSpPr>
        <p:spPr/>
        <p:txBody>
          <a:bodyPr rtlCol="0"/>
          <a:lstStyle/>
          <a:p>
            <a:fld id="{94C03F2E-81D5-454C-9283-55DBCD5E708D}" type="datetime1">
              <a:rPr lang="fr-FR" smtClean="0">
                <a:solidFill>
                  <a:srgbClr val="1F497D"/>
                </a:solidFill>
              </a:rPr>
              <a:pPr/>
              <a:t>04/12/2016</a:t>
            </a:fld>
            <a:endParaRPr lang="en-US">
              <a:solidFill>
                <a:srgbClr val="1F497D"/>
              </a:solidFill>
            </a:endParaRPr>
          </a:p>
        </p:txBody>
      </p:sp>
      <p:sp>
        <p:nvSpPr>
          <p:cNvPr id="18" name="Espace réservé du numéro de diapositive 17"/>
          <p:cNvSpPr>
            <a:spLocks noGrp="1"/>
          </p:cNvSpPr>
          <p:nvPr>
            <p:ph type="sldNum" sz="quarter" idx="11"/>
          </p:nvPr>
        </p:nvSpPr>
        <p:spPr/>
        <p:txBody>
          <a:bodyPr rtlCol="0"/>
          <a:lstStyle/>
          <a:p>
            <a:fld id="{DF28FB93-0A08-4E7D-8E63-9EFA29F1E093}" type="slidenum">
              <a:rPr lang="en-US" smtClean="0"/>
              <a:pPr/>
              <a:t>‹N°›</a:t>
            </a:fld>
            <a:endParaRPr lang="en-US"/>
          </a:p>
        </p:txBody>
      </p:sp>
      <p:sp>
        <p:nvSpPr>
          <p:cNvPr id="21" name="Espace réservé du pied de page 20"/>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19675064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234F00-42C4-8A4F-AD3A-0B5E64AD6A70}" type="datetime1">
              <a:rPr lang="fr-FR" smtClean="0">
                <a:solidFill>
                  <a:srgbClr val="1F497D"/>
                </a:solidFill>
              </a:rPr>
              <a:pPr/>
              <a:t>04/12/2016</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7677331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27801-3C80-904B-AB97-EABF2347E90F}" type="datetime1">
              <a:rPr lang="fr-FR" smtClean="0">
                <a:solidFill>
                  <a:srgbClr val="1F497D"/>
                </a:solidFill>
              </a:rPr>
              <a:pPr/>
              <a:t>04/12/2016</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39691299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27213337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57731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130798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61781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1358297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539034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4105813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063601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265182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77F446F-0A6F-0B4E-A5DD-F78238A04CB4}" type="datetime1">
              <a:rPr lang="fr-FR" smtClean="0"/>
              <a:pPr/>
              <a:t>04/12/2016</a:t>
            </a:fld>
            <a:endParaRPr lang="en-US"/>
          </a:p>
        </p:txBody>
      </p:sp>
      <p:sp>
        <p:nvSpPr>
          <p:cNvPr id="9" name="Espace réservé du numéro de diapositive 8"/>
          <p:cNvSpPr>
            <a:spLocks noGrp="1"/>
          </p:cNvSpPr>
          <p:nvPr>
            <p:ph type="sldNum" sz="quarter" idx="15"/>
          </p:nvPr>
        </p:nvSpPr>
        <p:spPr/>
        <p:txBody>
          <a:bodyPr rtlCol="0"/>
          <a:lstStyle/>
          <a:p>
            <a:fld id="{DF28FB93-0A08-4E7D-8E63-9EFA29F1E093}" type="slidenum">
              <a:rPr lang="en-US" smtClean="0"/>
              <a:pPr/>
              <a:t>‹N°›</a:t>
            </a:fld>
            <a:endParaRPr lang="en-US"/>
          </a:p>
        </p:txBody>
      </p:sp>
      <p:sp>
        <p:nvSpPr>
          <p:cNvPr id="10" name="Espace réservé du pied de page 9"/>
          <p:cNvSpPr>
            <a:spLocks noGrp="1"/>
          </p:cNvSpPr>
          <p:nvPr>
            <p:ph type="ftr" sz="quarter" idx="16"/>
          </p:nvPr>
        </p:nvSpPr>
        <p:spPr/>
        <p:txBody>
          <a:bodyPr rtlCol="0"/>
          <a:lstStyle/>
          <a:p>
            <a:r>
              <a:rPr lang="en-US" smtClean="0"/>
              <a:t>Formations Départementales Nouveaux Programmes d'Arts Plastiques 2016</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Espace réservé de la date 1"/>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144133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2609931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53548A"/>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253948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505466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2936921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125272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Tree>
    <p:extLst>
      <p:ext uri="{BB962C8B-B14F-4D97-AF65-F5344CB8AC3E}">
        <p14:creationId xmlns:p14="http://schemas.microsoft.com/office/powerpoint/2010/main" val="688826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747926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Tree>
    <p:extLst>
      <p:ext uri="{BB962C8B-B14F-4D97-AF65-F5344CB8AC3E}">
        <p14:creationId xmlns:p14="http://schemas.microsoft.com/office/powerpoint/2010/main" val="2275114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Tree>
    <p:extLst>
      <p:ext uri="{BB962C8B-B14F-4D97-AF65-F5344CB8AC3E}">
        <p14:creationId xmlns:p14="http://schemas.microsoft.com/office/powerpoint/2010/main" val="226215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44213AF-26F6-41FA-8D85-E2C5388D6E58}" type="datetimeFigureOut">
              <a:rPr lang="en-US" smtClean="0"/>
              <a:pPr/>
              <a:t>12/4/2016</a:t>
            </a:fld>
            <a:endParaRPr lang="en-US"/>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en-US" smtClean="0"/>
              <a:t>Formations Départementales Nouveaux Programmes d'Arts Plastiques 2016</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D5BBC35B-A44B-4119-B8DA-DE9E3DFADA20}"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Tree>
    <p:extLst>
      <p:ext uri="{BB962C8B-B14F-4D97-AF65-F5344CB8AC3E}">
        <p14:creationId xmlns:p14="http://schemas.microsoft.com/office/powerpoint/2010/main" val="1522274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Espace réservé de la date 1"/>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817777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Tree>
    <p:extLst>
      <p:ext uri="{BB962C8B-B14F-4D97-AF65-F5344CB8AC3E}">
        <p14:creationId xmlns:p14="http://schemas.microsoft.com/office/powerpoint/2010/main" val="2247413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FE8637"/>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963613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Tree>
    <p:extLst>
      <p:ext uri="{BB962C8B-B14F-4D97-AF65-F5344CB8AC3E}">
        <p14:creationId xmlns:p14="http://schemas.microsoft.com/office/powerpoint/2010/main" val="1405977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FFF39D">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Tree>
    <p:extLst>
      <p:ext uri="{BB962C8B-B14F-4D97-AF65-F5344CB8AC3E}">
        <p14:creationId xmlns:p14="http://schemas.microsoft.com/office/powerpoint/2010/main" val="937720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780418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314091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153257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82555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5F72CA8-BE18-7D48-9958-3AA1EFBF9A72}" type="datetime1">
              <a:rPr lang="fr-FR" smtClean="0"/>
              <a:pPr/>
              <a:t>04/12/2016</a:t>
            </a:fld>
            <a:endParaRPr lang="en-US"/>
          </a:p>
        </p:txBody>
      </p:sp>
      <p:sp>
        <p:nvSpPr>
          <p:cNvPr id="6" name="Espace réservé du pied de page 5"/>
          <p:cNvSpPr>
            <a:spLocks noGrp="1"/>
          </p:cNvSpPr>
          <p:nvPr>
            <p:ph type="ftr" sz="quarter" idx="11"/>
          </p:nvPr>
        </p:nvSpPr>
        <p:spPr/>
        <p:txBody>
          <a:bodyPr/>
          <a:lstStyle/>
          <a:p>
            <a:r>
              <a:rPr lang="en-US" smtClean="0"/>
              <a:t>Formations Départementales Nouveaux Programmes d'Arts Plastiques 2016</a:t>
            </a:r>
            <a:endParaRPr lang="en-US"/>
          </a:p>
        </p:txBody>
      </p:sp>
      <p:sp>
        <p:nvSpPr>
          <p:cNvPr id="7" name="Espace réservé du numéro de diapositive 6"/>
          <p:cNvSpPr>
            <a:spLocks noGrp="1"/>
          </p:cNvSpPr>
          <p:nvPr>
            <p:ph type="sldNum" sz="quarter" idx="12"/>
          </p:nvPr>
        </p:nvSpPr>
        <p:spPr/>
        <p:txBody>
          <a:bodyPr/>
          <a:lstStyle/>
          <a:p>
            <a:fld id="{DF28FB93-0A08-4E7D-8E63-9EFA29F1E093}" type="slidenum">
              <a:rPr lang="en-US" smtClean="0"/>
              <a:pPr/>
              <a:t>‹N°›</a:t>
            </a:fld>
            <a:endParaRPr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2344663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2413573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Espace réservé de la date 1"/>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945351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40244449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53548A"/>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976897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1399095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597571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23985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2101992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42934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0BA4353F-F4B9-E643-8AD9-929F9783A640}" type="datetime1">
              <a:rPr lang="fr-FR" smtClean="0"/>
              <a:pPr/>
              <a:t>04/12/2016</a:t>
            </a:fld>
            <a:endParaRPr lang="en-US"/>
          </a:p>
        </p:txBody>
      </p:sp>
      <p:sp>
        <p:nvSpPr>
          <p:cNvPr id="8" name="Espace réservé du pied de page 7"/>
          <p:cNvSpPr>
            <a:spLocks noGrp="1"/>
          </p:cNvSpPr>
          <p:nvPr>
            <p:ph type="ftr" sz="quarter" idx="11"/>
          </p:nvPr>
        </p:nvSpPr>
        <p:spPr/>
        <p:txBody>
          <a:bodyPr/>
          <a:lstStyle/>
          <a:p>
            <a:r>
              <a:rPr lang="en-US" smtClean="0"/>
              <a:t>Formations Départementales Nouveaux Programmes d'Arts Plastiques 2016</a:t>
            </a:r>
            <a:endParaRPr lang="en-US"/>
          </a:p>
        </p:txBody>
      </p:sp>
      <p:sp>
        <p:nvSpPr>
          <p:cNvPr id="9" name="Espace réservé du numéro de diapositive 8"/>
          <p:cNvSpPr>
            <a:spLocks noGrp="1"/>
          </p:cNvSpPr>
          <p:nvPr>
            <p:ph type="sldNum" sz="quarter" idx="12"/>
          </p:nvPr>
        </p:nvSpPr>
        <p:spPr/>
        <p:txBody>
          <a:bodyPr/>
          <a:lstStyle/>
          <a:p>
            <a:fld id="{DF28FB93-0A08-4E7D-8E63-9EFA29F1E093}" type="slidenum">
              <a:rPr lang="en-US" smtClean="0"/>
              <a:pPr/>
              <a:t>‹N°›</a:t>
            </a:fld>
            <a:endParaRPr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24938144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927717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20013274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Espace réservé de la date 1"/>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8917675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976871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53548A"/>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891703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1904395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2429207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238478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93218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07FB8CF2-1146-5547-94F8-0E82A7729F99}" type="datetime1">
              <a:rPr lang="fr-FR" smtClean="0"/>
              <a:pPr/>
              <a:t>04/12/2016</a:t>
            </a:fld>
            <a:endParaRPr lang="en-US"/>
          </a:p>
        </p:txBody>
      </p:sp>
      <p:sp>
        <p:nvSpPr>
          <p:cNvPr id="7" name="Espace réservé du numéro de diapositive 6"/>
          <p:cNvSpPr>
            <a:spLocks noGrp="1"/>
          </p:cNvSpPr>
          <p:nvPr>
            <p:ph type="sldNum" sz="quarter" idx="11"/>
          </p:nvPr>
        </p:nvSpPr>
        <p:spPr/>
        <p:txBody>
          <a:bodyPr rtlCol="0"/>
          <a:lstStyle/>
          <a:p>
            <a:fld id="{DF28FB93-0A08-4E7D-8E63-9EFA29F1E093}" type="slidenum">
              <a:rPr lang="en-US" smtClean="0"/>
              <a:pPr/>
              <a:t>‹N°›</a:t>
            </a:fld>
            <a:endParaRPr lang="en-US"/>
          </a:p>
        </p:txBody>
      </p:sp>
      <p:sp>
        <p:nvSpPr>
          <p:cNvPr id="8" name="Espace réservé du pied de page 7"/>
          <p:cNvSpPr>
            <a:spLocks noGrp="1"/>
          </p:cNvSpPr>
          <p:nvPr>
            <p:ph type="ftr" sz="quarter" idx="12"/>
          </p:nvPr>
        </p:nvSpPr>
        <p:spPr/>
        <p:txBody>
          <a:bodyPr rtlCol="0"/>
          <a:lstStyle/>
          <a:p>
            <a:r>
              <a:rPr lang="en-US" smtClean="0"/>
              <a:t>Formations Départementales Nouveaux Programmes d'Arts Plastiques 2016</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196748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558470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40655779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259010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Espace réservé de la date 1"/>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2329740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278042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53548A"/>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2330107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10319712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3569773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Ellips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sz="2400">
              <a:solidFill>
                <a:prstClr val="black"/>
              </a:solidFill>
            </a:endParaRPr>
          </a:p>
        </p:txBody>
      </p:sp>
      <p:sp>
        <p:nvSpPr>
          <p:cNvPr id="5" name="Ellips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sz="2400">
              <a:solidFill>
                <a:prstClr val="black"/>
              </a:solidFill>
            </a:endParaRPr>
          </a:p>
        </p:txBody>
      </p:sp>
      <p:sp>
        <p:nvSpPr>
          <p:cNvPr id="14" name="Titre 13"/>
          <p:cNvSpPr>
            <a:spLocks noGrp="1"/>
          </p:cNvSpPr>
          <p:nvPr>
            <p:ph type="ctrTitle"/>
          </p:nvPr>
        </p:nvSpPr>
        <p:spPr>
          <a:xfrm>
            <a:off x="1432560" y="359898"/>
            <a:ext cx="7406640" cy="1472184"/>
          </a:xfrm>
        </p:spPr>
        <p:txBody>
          <a:bodyPr anchor="b"/>
          <a:lstStyle>
            <a:lvl1pPr algn="l">
              <a:defRPr/>
            </a:lvl1pPr>
            <a:extLst/>
          </a:lstStyle>
          <a:p>
            <a:r>
              <a:rPr lang="fr-FR" smtClean="0"/>
              <a:t>Cliquez pour modifier le style du titre</a:t>
            </a:r>
            <a:endParaRPr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en-US"/>
          </a:p>
        </p:txBody>
      </p:sp>
      <p:sp>
        <p:nvSpPr>
          <p:cNvPr id="6" name="Espace réservé de la date 6"/>
          <p:cNvSpPr>
            <a:spLocks noGrp="1"/>
          </p:cNvSpPr>
          <p:nvPr>
            <p:ph type="dt" sz="half" idx="10"/>
          </p:nvPr>
        </p:nvSpPr>
        <p:spPr/>
        <p:txBody>
          <a:bodyPr/>
          <a:lstStyle>
            <a:lvl1pPr>
              <a:defRPr/>
            </a:lvl1pPr>
            <a:extLst/>
          </a:lstStyle>
          <a:p>
            <a:pPr>
              <a:defRPr/>
            </a:pPr>
            <a:endParaRPr lang="fr-FR">
              <a:solidFill>
                <a:srgbClr val="DEDEDE">
                  <a:shade val="50000"/>
                  <a:satMod val="200000"/>
                </a:srgbClr>
              </a:solidFill>
            </a:endParaRPr>
          </a:p>
        </p:txBody>
      </p:sp>
      <p:sp>
        <p:nvSpPr>
          <p:cNvPr id="7" name="Espace réservé du pied de page 19"/>
          <p:cNvSpPr>
            <a:spLocks noGrp="1"/>
          </p:cNvSpPr>
          <p:nvPr>
            <p:ph type="ftr" sz="quarter" idx="11"/>
          </p:nvPr>
        </p:nvSpPr>
        <p:spPr/>
        <p:txBody>
          <a:bodyPr/>
          <a:lstStyle>
            <a:lvl1pPr>
              <a:defRPr/>
            </a:lvl1pPr>
            <a:extLst/>
          </a:lstStyle>
          <a:p>
            <a:pPr>
              <a:defRPr/>
            </a:pPr>
            <a:endParaRPr lang="fr-FR">
              <a:solidFill>
                <a:srgbClr val="DEDEDE">
                  <a:shade val="50000"/>
                  <a:satMod val="200000"/>
                </a:srgbClr>
              </a:solidFill>
            </a:endParaRPr>
          </a:p>
        </p:txBody>
      </p:sp>
      <p:sp>
        <p:nvSpPr>
          <p:cNvPr id="8" name="Espace réservé du numéro de diapositive 9"/>
          <p:cNvSpPr>
            <a:spLocks noGrp="1"/>
          </p:cNvSpPr>
          <p:nvPr>
            <p:ph type="sldNum" sz="quarter" idx="12"/>
          </p:nvPr>
        </p:nvSpPr>
        <p:spPr/>
        <p:txBody>
          <a:bodyPr/>
          <a:lstStyle>
            <a:lvl1pPr>
              <a:defRPr/>
            </a:lvl1pPr>
            <a:extLst/>
          </a:lstStyle>
          <a:p>
            <a:pPr>
              <a:defRPr/>
            </a:pPr>
            <a:fld id="{A7D4EFC3-FD16-4C72-A4CF-66CAB584755E}"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33355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D33952-5445-7246-AA10-BC1F3DB1D85D}" type="datetime1">
              <a:rPr lang="fr-FR" smtClean="0"/>
              <a:pPr/>
              <a:t>04/12/2016</a:t>
            </a:fld>
            <a:endParaRPr lang="en-US"/>
          </a:p>
        </p:txBody>
      </p:sp>
      <p:sp>
        <p:nvSpPr>
          <p:cNvPr id="3" name="Espace réservé du pied de page 2"/>
          <p:cNvSpPr>
            <a:spLocks noGrp="1"/>
          </p:cNvSpPr>
          <p:nvPr>
            <p:ph type="ftr" sz="quarter" idx="11"/>
          </p:nvPr>
        </p:nvSpPr>
        <p:spPr/>
        <p:txBody>
          <a:bodyPr/>
          <a:lstStyle/>
          <a:p>
            <a:r>
              <a:rPr lang="en-US" smtClean="0"/>
              <a:t>Formations Départementales Nouveaux Programmes d'Arts Plastiques 2016</a:t>
            </a:r>
            <a:endParaRPr lang="en-US"/>
          </a:p>
        </p:txBody>
      </p:sp>
      <p:sp>
        <p:nvSpPr>
          <p:cNvPr id="4" name="Espace réservé du numéro de diapositive 3"/>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contenu 2"/>
          <p:cNvSpPr>
            <a:spLocks noGrp="1"/>
          </p:cNvSpPr>
          <p:nvPr>
            <p:ph idx="1"/>
          </p:nvPr>
        </p:nvSpPr>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endParaRPr lang="fr-FR">
              <a:solidFill>
                <a:srgbClr val="DEDEDE">
                  <a:shade val="50000"/>
                  <a:satMod val="200000"/>
                </a:srgbClr>
              </a:solidFill>
            </a:endParaRPr>
          </a:p>
        </p:txBody>
      </p:sp>
      <p:sp>
        <p:nvSpPr>
          <p:cNvPr id="5" name="Espace réservé du pied de page 9"/>
          <p:cNvSpPr>
            <a:spLocks noGrp="1"/>
          </p:cNvSpPr>
          <p:nvPr>
            <p:ph type="ftr" sz="quarter" idx="11"/>
          </p:nvPr>
        </p:nvSpPr>
        <p:spPr/>
        <p:txBody>
          <a:bodyPr/>
          <a:lstStyle>
            <a:lvl1pPr>
              <a:defRPr/>
            </a:lvl1pPr>
          </a:lstStyle>
          <a:p>
            <a:pPr>
              <a:defRPr/>
            </a:pPr>
            <a:endParaRPr lang="fr-FR">
              <a:solidFill>
                <a:srgbClr val="DEDEDE">
                  <a:shade val="50000"/>
                  <a:satMod val="200000"/>
                </a:srgbClr>
              </a:solidFill>
            </a:endParaRPr>
          </a:p>
        </p:txBody>
      </p:sp>
      <p:sp>
        <p:nvSpPr>
          <p:cNvPr id="6" name="Espace réservé du numéro de diapositive 21"/>
          <p:cNvSpPr>
            <a:spLocks noGrp="1"/>
          </p:cNvSpPr>
          <p:nvPr>
            <p:ph type="sldNum" sz="quarter" idx="12"/>
          </p:nvPr>
        </p:nvSpPr>
        <p:spPr/>
        <p:txBody>
          <a:bodyPr/>
          <a:lstStyle>
            <a:lvl1pPr>
              <a:defRPr/>
            </a:lvl1pPr>
          </a:lstStyle>
          <a:p>
            <a:pPr>
              <a:defRPr/>
            </a:pPr>
            <a:fld id="{6EEEF223-F1FC-4DC1-9111-C6A58BA1F2FB}"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4095463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Ellips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sz="2400">
              <a:solidFill>
                <a:prstClr val="black"/>
              </a:solidFill>
            </a:endParaRPr>
          </a:p>
        </p:txBody>
      </p:sp>
      <p:sp>
        <p:nvSpPr>
          <p:cNvPr id="7" name="Ellips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sz="2400">
              <a:solidFill>
                <a:prstClr val="black"/>
              </a:solidFill>
            </a:endParaRPr>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Cliquez pour modifier les styles du texte du masque</a:t>
            </a:r>
          </a:p>
        </p:txBody>
      </p:sp>
      <p:sp>
        <p:nvSpPr>
          <p:cNvPr id="8" name="Espace réservé de la date 3"/>
          <p:cNvSpPr>
            <a:spLocks noGrp="1"/>
          </p:cNvSpPr>
          <p:nvPr>
            <p:ph type="dt" sz="half" idx="10"/>
          </p:nvPr>
        </p:nvSpPr>
        <p:spPr/>
        <p:txBody>
          <a:bodyPr/>
          <a:lstStyle>
            <a:lvl1pPr>
              <a:defRPr/>
            </a:lvl1pPr>
            <a:extLst/>
          </a:lstStyle>
          <a:p>
            <a:pPr>
              <a:defRPr/>
            </a:pPr>
            <a:endParaRPr lang="fr-FR">
              <a:solidFill>
                <a:srgbClr val="DEDEDE">
                  <a:shade val="50000"/>
                  <a:satMod val="200000"/>
                </a:srgbClr>
              </a:solidFill>
            </a:endParaRPr>
          </a:p>
        </p:txBody>
      </p:sp>
      <p:sp>
        <p:nvSpPr>
          <p:cNvPr id="9" name="Espace réservé du pied de page 4"/>
          <p:cNvSpPr>
            <a:spLocks noGrp="1"/>
          </p:cNvSpPr>
          <p:nvPr>
            <p:ph type="ftr" sz="quarter" idx="11"/>
          </p:nvPr>
        </p:nvSpPr>
        <p:spPr/>
        <p:txBody>
          <a:bodyPr/>
          <a:lstStyle>
            <a:lvl1pPr>
              <a:defRPr/>
            </a:lvl1pPr>
            <a:extLst/>
          </a:lstStyle>
          <a:p>
            <a:pPr>
              <a:defRPr/>
            </a:pPr>
            <a:endParaRPr lang="fr-FR">
              <a:solidFill>
                <a:srgbClr val="DEDEDE">
                  <a:shade val="50000"/>
                  <a:satMod val="200000"/>
                </a:srgbClr>
              </a:solidFill>
            </a:endParaRPr>
          </a:p>
        </p:txBody>
      </p:sp>
      <p:sp>
        <p:nvSpPr>
          <p:cNvPr id="10" name="Espace réservé du numéro de diapositive 5"/>
          <p:cNvSpPr>
            <a:spLocks noGrp="1"/>
          </p:cNvSpPr>
          <p:nvPr>
            <p:ph type="sldNum" sz="quarter" idx="12"/>
          </p:nvPr>
        </p:nvSpPr>
        <p:spPr/>
        <p:txBody>
          <a:bodyPr/>
          <a:lstStyle>
            <a:lvl1pPr>
              <a:defRPr/>
            </a:lvl1pPr>
            <a:extLst/>
          </a:lstStyle>
          <a:p>
            <a:pPr>
              <a:defRPr/>
            </a:pPr>
            <a:fld id="{3F187645-41FE-4774-9083-ECA546F4FA03}"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23471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lang="fr-FR" smtClean="0"/>
              <a:t>Cliquez pour modifier le style du titre</a:t>
            </a:r>
            <a:endParaRPr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3"/>
          <p:cNvSpPr>
            <a:spLocks noGrp="1"/>
          </p:cNvSpPr>
          <p:nvPr>
            <p:ph type="dt" sz="half" idx="10"/>
          </p:nvPr>
        </p:nvSpPr>
        <p:spPr/>
        <p:txBody>
          <a:bodyPr/>
          <a:lstStyle>
            <a:lvl1pPr>
              <a:defRPr/>
            </a:lvl1pPr>
          </a:lstStyle>
          <a:p>
            <a:pPr>
              <a:defRPr/>
            </a:pPr>
            <a:endParaRPr lang="fr-FR">
              <a:solidFill>
                <a:srgbClr val="DEDEDE">
                  <a:shade val="50000"/>
                  <a:satMod val="200000"/>
                </a:srgbClr>
              </a:solidFill>
            </a:endParaRPr>
          </a:p>
        </p:txBody>
      </p:sp>
      <p:sp>
        <p:nvSpPr>
          <p:cNvPr id="6" name="Espace réservé du pied de page 9"/>
          <p:cNvSpPr>
            <a:spLocks noGrp="1"/>
          </p:cNvSpPr>
          <p:nvPr>
            <p:ph type="ftr" sz="quarter" idx="11"/>
          </p:nvPr>
        </p:nvSpPr>
        <p:spPr/>
        <p:txBody>
          <a:bodyPr/>
          <a:lstStyle>
            <a:lvl1pPr>
              <a:defRPr/>
            </a:lvl1pPr>
          </a:lstStyle>
          <a:p>
            <a:pPr>
              <a:defRPr/>
            </a:pPr>
            <a:endParaRPr lang="fr-FR">
              <a:solidFill>
                <a:srgbClr val="DEDEDE">
                  <a:shade val="50000"/>
                  <a:satMod val="200000"/>
                </a:srgbClr>
              </a:solidFill>
            </a:endParaRPr>
          </a:p>
        </p:txBody>
      </p:sp>
      <p:sp>
        <p:nvSpPr>
          <p:cNvPr id="7" name="Espace réservé du numéro de diapositive 21"/>
          <p:cNvSpPr>
            <a:spLocks noGrp="1"/>
          </p:cNvSpPr>
          <p:nvPr>
            <p:ph type="sldNum" sz="quarter" idx="12"/>
          </p:nvPr>
        </p:nvSpPr>
        <p:spPr/>
        <p:txBody>
          <a:bodyPr/>
          <a:lstStyle>
            <a:lvl1pPr>
              <a:defRPr/>
            </a:lvl1pPr>
          </a:lstStyle>
          <a:p>
            <a:pPr>
              <a:defRPr/>
            </a:pPr>
            <a:fld id="{B94DBA4A-C841-4B04-BA40-9BFE61ED2868}"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60713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lstStyle>
            <a:lvl1pPr algn="ctr">
              <a:defRPr sz="4500" b="1" cap="none" baseline="0"/>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extLst/>
          </a:lstStyle>
          <a:p>
            <a:pPr>
              <a:defRPr/>
            </a:pPr>
            <a:endParaRPr lang="fr-FR">
              <a:solidFill>
                <a:srgbClr val="DEDEDE">
                  <a:shade val="50000"/>
                  <a:satMod val="200000"/>
                </a:srgbClr>
              </a:solidFill>
            </a:endParaRPr>
          </a:p>
        </p:txBody>
      </p:sp>
      <p:sp>
        <p:nvSpPr>
          <p:cNvPr id="8" name="Espace réservé du pied de page 7"/>
          <p:cNvSpPr>
            <a:spLocks noGrp="1"/>
          </p:cNvSpPr>
          <p:nvPr>
            <p:ph type="ftr" sz="quarter" idx="11"/>
          </p:nvPr>
        </p:nvSpPr>
        <p:spPr/>
        <p:txBody>
          <a:bodyPr/>
          <a:lstStyle>
            <a:lvl1pPr>
              <a:defRPr/>
            </a:lvl1pPr>
            <a:extLst/>
          </a:lstStyle>
          <a:p>
            <a:pPr>
              <a:defRPr/>
            </a:pPr>
            <a:endParaRPr lang="fr-FR">
              <a:solidFill>
                <a:srgbClr val="DEDEDE">
                  <a:shade val="50000"/>
                  <a:satMod val="200000"/>
                </a:srgbClr>
              </a:solidFill>
            </a:endParaRPr>
          </a:p>
        </p:txBody>
      </p:sp>
      <p:sp>
        <p:nvSpPr>
          <p:cNvPr id="9" name="Espace réservé du numéro de diapositive 8"/>
          <p:cNvSpPr>
            <a:spLocks noGrp="1"/>
          </p:cNvSpPr>
          <p:nvPr>
            <p:ph type="sldNum" sz="quarter" idx="12"/>
          </p:nvPr>
        </p:nvSpPr>
        <p:spPr/>
        <p:txBody>
          <a:bodyPr/>
          <a:lstStyle>
            <a:lvl1pPr>
              <a:defRPr/>
            </a:lvl1pPr>
            <a:extLst/>
          </a:lstStyle>
          <a:p>
            <a:pPr>
              <a:defRPr/>
            </a:pPr>
            <a:fld id="{758B4A40-C040-434B-BA79-42A1EA7A8275}"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9045893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lang="fr-FR" smtClean="0"/>
              <a:t>Cliquez pour modifier le style du titre</a:t>
            </a:r>
            <a:endParaRPr lang="en-US"/>
          </a:p>
        </p:txBody>
      </p:sp>
      <p:sp>
        <p:nvSpPr>
          <p:cNvPr id="3" name="Espace réservé de la date 23"/>
          <p:cNvSpPr>
            <a:spLocks noGrp="1"/>
          </p:cNvSpPr>
          <p:nvPr>
            <p:ph type="dt" sz="half" idx="10"/>
          </p:nvPr>
        </p:nvSpPr>
        <p:spPr/>
        <p:txBody>
          <a:bodyPr/>
          <a:lstStyle>
            <a:lvl1pPr>
              <a:defRPr/>
            </a:lvl1pPr>
          </a:lstStyle>
          <a:p>
            <a:pPr>
              <a:defRPr/>
            </a:pPr>
            <a:endParaRPr lang="fr-FR">
              <a:solidFill>
                <a:srgbClr val="DEDEDE">
                  <a:shade val="50000"/>
                  <a:satMod val="200000"/>
                </a:srgbClr>
              </a:solidFill>
            </a:endParaRPr>
          </a:p>
        </p:txBody>
      </p:sp>
      <p:sp>
        <p:nvSpPr>
          <p:cNvPr id="4" name="Espace réservé du pied de page 9"/>
          <p:cNvSpPr>
            <a:spLocks noGrp="1"/>
          </p:cNvSpPr>
          <p:nvPr>
            <p:ph type="ftr" sz="quarter" idx="11"/>
          </p:nvPr>
        </p:nvSpPr>
        <p:spPr/>
        <p:txBody>
          <a:bodyPr/>
          <a:lstStyle>
            <a:lvl1pPr>
              <a:defRPr/>
            </a:lvl1pPr>
          </a:lstStyle>
          <a:p>
            <a:pPr>
              <a:defRPr/>
            </a:pPr>
            <a:endParaRPr lang="fr-FR">
              <a:solidFill>
                <a:srgbClr val="DEDEDE">
                  <a:shade val="50000"/>
                  <a:satMod val="200000"/>
                </a:srgbClr>
              </a:solidFill>
            </a:endParaRPr>
          </a:p>
        </p:txBody>
      </p:sp>
      <p:sp>
        <p:nvSpPr>
          <p:cNvPr id="5" name="Espace réservé du numéro de diapositive 21"/>
          <p:cNvSpPr>
            <a:spLocks noGrp="1"/>
          </p:cNvSpPr>
          <p:nvPr>
            <p:ph type="sldNum" sz="quarter" idx="12"/>
          </p:nvPr>
        </p:nvSpPr>
        <p:spPr/>
        <p:txBody>
          <a:bodyPr/>
          <a:lstStyle>
            <a:lvl1pPr>
              <a:defRPr/>
            </a:lvl1pPr>
          </a:lstStyle>
          <a:p>
            <a:pPr>
              <a:defRPr/>
            </a:pPr>
            <a:fld id="{B90466B3-A92C-43CB-BECB-29AE8ACCFC8B}"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679531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4" name="Espace réservé de la date 1"/>
          <p:cNvSpPr>
            <a:spLocks noGrp="1"/>
          </p:cNvSpPr>
          <p:nvPr>
            <p:ph type="dt" sz="half" idx="10"/>
          </p:nvPr>
        </p:nvSpPr>
        <p:spPr/>
        <p:txBody>
          <a:bodyPr/>
          <a:lstStyle>
            <a:lvl1pPr>
              <a:defRPr/>
            </a:lvl1pPr>
            <a:extLst/>
          </a:lstStyle>
          <a:p>
            <a:pPr>
              <a:defRPr/>
            </a:pPr>
            <a:endParaRPr lang="fr-FR">
              <a:solidFill>
                <a:srgbClr val="DEDEDE">
                  <a:shade val="50000"/>
                  <a:satMod val="200000"/>
                </a:srgbClr>
              </a:solidFill>
            </a:endParaRPr>
          </a:p>
        </p:txBody>
      </p:sp>
      <p:sp>
        <p:nvSpPr>
          <p:cNvPr id="5" name="Espace réservé du pied de page 2"/>
          <p:cNvSpPr>
            <a:spLocks noGrp="1"/>
          </p:cNvSpPr>
          <p:nvPr>
            <p:ph type="ftr" sz="quarter" idx="11"/>
          </p:nvPr>
        </p:nvSpPr>
        <p:spPr/>
        <p:txBody>
          <a:bodyPr/>
          <a:lstStyle>
            <a:lvl1pPr>
              <a:defRPr/>
            </a:lvl1pPr>
            <a:extLst/>
          </a:lstStyle>
          <a:p>
            <a:pPr>
              <a:defRPr/>
            </a:pPr>
            <a:endParaRPr lang="fr-FR">
              <a:solidFill>
                <a:srgbClr val="DEDEDE">
                  <a:shade val="50000"/>
                  <a:satMod val="200000"/>
                </a:srgbClr>
              </a:solidFill>
            </a:endParaRPr>
          </a:p>
        </p:txBody>
      </p:sp>
      <p:sp>
        <p:nvSpPr>
          <p:cNvPr id="6" name="Espace réservé du numéro de diapositive 3"/>
          <p:cNvSpPr>
            <a:spLocks noGrp="1"/>
          </p:cNvSpPr>
          <p:nvPr>
            <p:ph type="sldNum" sz="quarter" idx="12"/>
          </p:nvPr>
        </p:nvSpPr>
        <p:spPr/>
        <p:txBody>
          <a:bodyPr/>
          <a:lstStyle>
            <a:lvl1pPr>
              <a:defRPr/>
            </a:lvl1pPr>
            <a:extLst/>
          </a:lstStyle>
          <a:p>
            <a:pPr>
              <a:defRPr/>
            </a:pPr>
            <a:fld id="{92D0B6E4-EC22-4BB4-ABDA-B48D343799C9}"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10465270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fr-FR" smtClean="0"/>
              <a:t>Cliquez pour modifier le style du titre</a:t>
            </a:r>
            <a:endParaRPr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lvl1pPr>
              <a:defRPr/>
            </a:lvl1pPr>
            <a:extLst/>
          </a:lstStyle>
          <a:p>
            <a:pPr>
              <a:defRPr/>
            </a:pPr>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lvl1pPr>
              <a:defRPr/>
            </a:lvl1pPr>
            <a:extLst/>
          </a:lstStyle>
          <a:p>
            <a:pPr>
              <a:defRPr/>
            </a:pPr>
            <a:fld id="{087D071E-1E38-4212-B4B7-14C5229A0F81}"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352693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53548A"/>
              </a:buClr>
              <a:buSzPct val="80000"/>
              <a:buFont typeface="Wingdings 2"/>
              <a:buNone/>
              <a:defRPr/>
            </a:pPr>
            <a:endParaRPr lang="en-US" sz="3200">
              <a:solidFill>
                <a:prstClr val="black"/>
              </a:solidFill>
              <a:ea typeface="MS PGothic" pitchFamily="34" charset="-128"/>
            </a:endParaRPr>
          </a:p>
        </p:txBody>
      </p:sp>
      <p:sp>
        <p:nvSpPr>
          <p:cNvPr id="6" name="Organigramme : Processu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7" name="Organigramme : Processu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dirty="0">
              <a:solidFill>
                <a:prstClr val="white"/>
              </a:solidFill>
            </a:endParaRPr>
          </a:p>
        </p:txBody>
      </p:sp>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fr-FR" smtClean="0"/>
              <a:t>Cliquez pour modifier le style du titre</a:t>
            </a:r>
            <a:endParaRPr lang="en-US"/>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fr-FR" smtClean="0"/>
              <a:t>Cliquez pour modifier les styles du texte du masque</a:t>
            </a:r>
          </a:p>
        </p:txBody>
      </p:sp>
      <p:sp>
        <p:nvSpPr>
          <p:cNvPr id="8" name="Espace réservé de la date 4"/>
          <p:cNvSpPr>
            <a:spLocks noGrp="1"/>
          </p:cNvSpPr>
          <p:nvPr>
            <p:ph type="dt" sz="half" idx="10"/>
          </p:nvPr>
        </p:nvSpPr>
        <p:spPr/>
        <p:txBody>
          <a:bodyPr/>
          <a:lstStyle>
            <a:lvl1pPr>
              <a:defRPr/>
            </a:lvl1pPr>
            <a:extLst/>
          </a:lstStyle>
          <a:p>
            <a:pPr>
              <a:defRPr/>
            </a:pPr>
            <a:endParaRPr lang="fr-FR">
              <a:solidFill>
                <a:srgbClr val="DEDEDE">
                  <a:shade val="50000"/>
                  <a:satMod val="200000"/>
                </a:srgbClr>
              </a:solidFill>
            </a:endParaRPr>
          </a:p>
        </p:txBody>
      </p:sp>
      <p:sp>
        <p:nvSpPr>
          <p:cNvPr id="9" name="Espace réservé du pied de page 5"/>
          <p:cNvSpPr>
            <a:spLocks noGrp="1"/>
          </p:cNvSpPr>
          <p:nvPr>
            <p:ph type="ftr" sz="quarter" idx="11"/>
          </p:nvPr>
        </p:nvSpPr>
        <p:spPr/>
        <p:txBody>
          <a:bodyPr/>
          <a:lstStyle>
            <a:lvl1pPr>
              <a:defRPr/>
            </a:lvl1pPr>
            <a:extLst/>
          </a:lstStyle>
          <a:p>
            <a:pPr>
              <a:defRPr/>
            </a:pPr>
            <a:endParaRPr lang="fr-FR">
              <a:solidFill>
                <a:srgbClr val="DEDEDE">
                  <a:shade val="50000"/>
                  <a:satMod val="200000"/>
                </a:srgbClr>
              </a:solidFill>
            </a:endParaRPr>
          </a:p>
        </p:txBody>
      </p:sp>
      <p:sp>
        <p:nvSpPr>
          <p:cNvPr id="10" name="Espace réservé du numéro de diapositive 6"/>
          <p:cNvSpPr>
            <a:spLocks noGrp="1"/>
          </p:cNvSpPr>
          <p:nvPr>
            <p:ph type="sldNum" sz="quarter" idx="12"/>
          </p:nvPr>
        </p:nvSpPr>
        <p:spPr/>
        <p:txBody>
          <a:bodyPr/>
          <a:lstStyle>
            <a:lvl1pPr>
              <a:defRPr/>
            </a:lvl1pPr>
            <a:extLst/>
          </a:lstStyle>
          <a:p>
            <a:pPr>
              <a:defRPr/>
            </a:pPr>
            <a:fld id="{FBFFAA27-BB03-4606-878C-DCEFE5F246C0}"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6059690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endParaRPr lang="fr-FR">
              <a:solidFill>
                <a:srgbClr val="DEDEDE">
                  <a:shade val="50000"/>
                  <a:satMod val="200000"/>
                </a:srgbClr>
              </a:solidFill>
            </a:endParaRPr>
          </a:p>
        </p:txBody>
      </p:sp>
      <p:sp>
        <p:nvSpPr>
          <p:cNvPr id="5" name="Espace réservé du pied de page 9"/>
          <p:cNvSpPr>
            <a:spLocks noGrp="1"/>
          </p:cNvSpPr>
          <p:nvPr>
            <p:ph type="ftr" sz="quarter" idx="11"/>
          </p:nvPr>
        </p:nvSpPr>
        <p:spPr/>
        <p:txBody>
          <a:bodyPr/>
          <a:lstStyle>
            <a:lvl1pPr>
              <a:defRPr/>
            </a:lvl1pPr>
          </a:lstStyle>
          <a:p>
            <a:pPr>
              <a:defRPr/>
            </a:pPr>
            <a:endParaRPr lang="fr-FR">
              <a:solidFill>
                <a:srgbClr val="DEDEDE">
                  <a:shade val="50000"/>
                  <a:satMod val="200000"/>
                </a:srgbClr>
              </a:solidFill>
            </a:endParaRPr>
          </a:p>
        </p:txBody>
      </p:sp>
      <p:sp>
        <p:nvSpPr>
          <p:cNvPr id="6" name="Espace réservé du numéro de diapositive 21"/>
          <p:cNvSpPr>
            <a:spLocks noGrp="1"/>
          </p:cNvSpPr>
          <p:nvPr>
            <p:ph type="sldNum" sz="quarter" idx="12"/>
          </p:nvPr>
        </p:nvSpPr>
        <p:spPr/>
        <p:txBody>
          <a:bodyPr/>
          <a:lstStyle>
            <a:lvl1pPr>
              <a:defRPr/>
            </a:lvl1pPr>
          </a:lstStyle>
          <a:p>
            <a:pPr>
              <a:defRPr/>
            </a:pPr>
            <a:fld id="{7737534A-DB24-4211-96DA-4DB3136533CA}"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11112708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endParaRPr lang="fr-FR">
              <a:solidFill>
                <a:srgbClr val="DEDEDE">
                  <a:shade val="50000"/>
                  <a:satMod val="200000"/>
                </a:srgbClr>
              </a:solidFill>
            </a:endParaRPr>
          </a:p>
        </p:txBody>
      </p:sp>
      <p:sp>
        <p:nvSpPr>
          <p:cNvPr id="5" name="Espace réservé du pied de page 9"/>
          <p:cNvSpPr>
            <a:spLocks noGrp="1"/>
          </p:cNvSpPr>
          <p:nvPr>
            <p:ph type="ftr" sz="quarter" idx="11"/>
          </p:nvPr>
        </p:nvSpPr>
        <p:spPr/>
        <p:txBody>
          <a:bodyPr/>
          <a:lstStyle>
            <a:lvl1pPr>
              <a:defRPr/>
            </a:lvl1pPr>
          </a:lstStyle>
          <a:p>
            <a:pPr>
              <a:defRPr/>
            </a:pPr>
            <a:endParaRPr lang="fr-FR">
              <a:solidFill>
                <a:srgbClr val="DEDEDE">
                  <a:shade val="50000"/>
                  <a:satMod val="200000"/>
                </a:srgbClr>
              </a:solidFill>
            </a:endParaRPr>
          </a:p>
        </p:txBody>
      </p:sp>
      <p:sp>
        <p:nvSpPr>
          <p:cNvPr id="6" name="Espace réservé du numéro de diapositive 21"/>
          <p:cNvSpPr>
            <a:spLocks noGrp="1"/>
          </p:cNvSpPr>
          <p:nvPr>
            <p:ph type="sldNum" sz="quarter" idx="12"/>
          </p:nvPr>
        </p:nvSpPr>
        <p:spPr/>
        <p:txBody>
          <a:bodyPr/>
          <a:lstStyle>
            <a:lvl1pPr>
              <a:defRPr/>
            </a:lvl1pPr>
          </a:lstStyle>
          <a:p>
            <a:pPr>
              <a:defRPr/>
            </a:pPr>
            <a:fld id="{E097EFC8-3926-42E5-BB02-4BCC13A947D9}" type="slidenum">
              <a:rPr lang="fr-FR">
                <a:solidFill>
                  <a:srgbClr val="DEDEDE">
                    <a:shade val="50000"/>
                    <a:satMod val="200000"/>
                  </a:srgbClr>
                </a:solidFill>
              </a:rPr>
              <a:pPr>
                <a:def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110225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90F55FBA-DBBC-F144-9128-791AF8D0A6B5}" type="datetime1">
              <a:rPr lang="fr-FR" smtClean="0"/>
              <a:pPr/>
              <a:t>04/12/2016</a:t>
            </a:fld>
            <a:endParaRPr lang="en-US"/>
          </a:p>
        </p:txBody>
      </p:sp>
      <p:sp>
        <p:nvSpPr>
          <p:cNvPr id="22" name="Espace réservé du numéro de diapositive 21"/>
          <p:cNvSpPr>
            <a:spLocks noGrp="1"/>
          </p:cNvSpPr>
          <p:nvPr>
            <p:ph type="sldNum" sz="quarter" idx="15"/>
          </p:nvPr>
        </p:nvSpPr>
        <p:spPr/>
        <p:txBody>
          <a:bodyPr rtlCol="0"/>
          <a:lstStyle/>
          <a:p>
            <a:fld id="{DF28FB93-0A08-4E7D-8E63-9EFA29F1E093}" type="slidenum">
              <a:rPr lang="en-US" smtClean="0"/>
              <a:pPr/>
              <a:t>‹N°›</a:t>
            </a:fld>
            <a:endParaRPr lang="en-US"/>
          </a:p>
        </p:txBody>
      </p:sp>
      <p:sp>
        <p:nvSpPr>
          <p:cNvPr id="23" name="Espace réservé du pied de page 22"/>
          <p:cNvSpPr>
            <a:spLocks noGrp="1"/>
          </p:cNvSpPr>
          <p:nvPr>
            <p:ph type="ftr" sz="quarter" idx="16"/>
          </p:nvPr>
        </p:nvSpPr>
        <p:spPr/>
        <p:txBody>
          <a:bodyPr rtlCol="0"/>
          <a:lstStyle/>
          <a:p>
            <a:r>
              <a:rPr lang="en-US" smtClean="0"/>
              <a:t>Formations Départementales Nouveaux Programmes d'Arts Plastiques 2016</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39A510EB-4E99-7D46-AAE0-4CC9649C5FD0}" type="datetime1">
              <a:rPr lang="fr-FR" smtClean="0">
                <a:solidFill>
                  <a:srgbClr val="1F497D"/>
                </a:solidFill>
              </a:rPr>
              <a:pPr/>
              <a:t>04/12/2016</a:t>
            </a:fld>
            <a:endParaRPr lang="en-US">
              <a:solidFill>
                <a:srgbClr val="1F497D"/>
              </a:solidFill>
            </a:endParaRP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1099308446"/>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77F446F-0A6F-0B4E-A5DD-F78238A04CB4}" type="datetime1">
              <a:rPr lang="fr-FR" smtClean="0">
                <a:solidFill>
                  <a:srgbClr val="1F497D"/>
                </a:solidFill>
              </a:rPr>
              <a:pPr/>
              <a:t>04/12/2016</a:t>
            </a:fld>
            <a:endParaRPr lang="en-US">
              <a:solidFill>
                <a:srgbClr val="1F497D"/>
              </a:solidFill>
            </a:endParaRPr>
          </a:p>
        </p:txBody>
      </p:sp>
      <p:sp>
        <p:nvSpPr>
          <p:cNvPr id="9" name="Espace réservé du numéro de diapositive 8"/>
          <p:cNvSpPr>
            <a:spLocks noGrp="1"/>
          </p:cNvSpPr>
          <p:nvPr>
            <p:ph type="sldNum" sz="quarter" idx="15"/>
          </p:nvPr>
        </p:nvSpPr>
        <p:spPr/>
        <p:txBody>
          <a:bodyPr rtlCol="0"/>
          <a:lstStyle/>
          <a:p>
            <a:fld id="{DF28FB93-0A08-4E7D-8E63-9EFA29F1E093}" type="slidenum">
              <a:rPr lang="en-US" smtClean="0"/>
              <a:pPr/>
              <a:t>‹N°›</a:t>
            </a:fld>
            <a:endParaRPr lang="en-US"/>
          </a:p>
        </p:txBody>
      </p:sp>
      <p:sp>
        <p:nvSpPr>
          <p:cNvPr id="10" name="Espace réservé du pied de page 9"/>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32209547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44213AF-26F6-41FA-8D85-E2C5388D6E58}" type="datetimeFigureOut">
              <a:rPr lang="en-US" smtClean="0">
                <a:solidFill>
                  <a:srgbClr val="EEECE1"/>
                </a:solidFill>
              </a:rPr>
              <a:pPr/>
              <a:t>12/4/2016</a:t>
            </a:fld>
            <a:endParaRPr lang="en-US">
              <a:solidFill>
                <a:srgbClr val="EEECE1"/>
              </a:solidFill>
            </a:endParaRP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en-US" smtClean="0">
                <a:solidFill>
                  <a:srgbClr val="EEECE1"/>
                </a:solidFill>
              </a:rPr>
              <a:t>Formations Départementales Nouveaux Programmes d'Arts Plastiques 2016</a:t>
            </a: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D5BBC35B-A44B-4119-B8DA-DE9E3DFADA20}" type="slidenum">
              <a:rPr lang="en-US" smtClean="0"/>
              <a:pPr/>
              <a:t>‹N°›</a:t>
            </a:fld>
            <a:endParaRPr lang="en-US"/>
          </a:p>
        </p:txBody>
      </p:sp>
    </p:spTree>
    <p:extLst>
      <p:ext uri="{BB962C8B-B14F-4D97-AF65-F5344CB8AC3E}">
        <p14:creationId xmlns:p14="http://schemas.microsoft.com/office/powerpoint/2010/main" val="1894241212"/>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5F72CA8-BE18-7D48-9958-3AA1EFBF9A72}" type="datetime1">
              <a:rPr lang="fr-FR" smtClean="0">
                <a:solidFill>
                  <a:srgbClr val="1F497D"/>
                </a:solidFill>
              </a:rPr>
              <a:pPr/>
              <a:t>04/12/2016</a:t>
            </a:fld>
            <a:endParaRPr lang="en-US">
              <a:solidFill>
                <a:srgbClr val="1F497D"/>
              </a:solidFill>
            </a:endParaRPr>
          </a:p>
        </p:txBody>
      </p:sp>
      <p:sp>
        <p:nvSpPr>
          <p:cNvPr id="6" name="Espace réservé du pied de page 5"/>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7" name="Espace réservé du numéro de diapositive 6"/>
          <p:cNvSpPr>
            <a:spLocks noGrp="1"/>
          </p:cNvSpPr>
          <p:nvPr>
            <p:ph type="sldNum" sz="quarter" idx="12"/>
          </p:nvPr>
        </p:nvSpPr>
        <p:spPr/>
        <p:txBody>
          <a:bodyPr/>
          <a:lstStyle/>
          <a:p>
            <a:fld id="{DF28FB93-0A08-4E7D-8E63-9EFA29F1E093}" type="slidenum">
              <a:rPr lang="en-US" smtClean="0"/>
              <a:pPr/>
              <a:t>‹N°›</a:t>
            </a:fld>
            <a:endParaRPr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2511458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0BA4353F-F4B9-E643-8AD9-929F9783A640}" type="datetime1">
              <a:rPr lang="fr-FR" smtClean="0">
                <a:solidFill>
                  <a:srgbClr val="1F497D"/>
                </a:solidFill>
              </a:rPr>
              <a:pPr/>
              <a:t>04/12/2016</a:t>
            </a:fld>
            <a:endParaRPr lang="en-US">
              <a:solidFill>
                <a:srgbClr val="1F497D"/>
              </a:solidFill>
            </a:endParaRPr>
          </a:p>
        </p:txBody>
      </p:sp>
      <p:sp>
        <p:nvSpPr>
          <p:cNvPr id="8" name="Espace réservé du pied de page 7"/>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9" name="Espace réservé du numéro de diapositive 8"/>
          <p:cNvSpPr>
            <a:spLocks noGrp="1"/>
          </p:cNvSpPr>
          <p:nvPr>
            <p:ph type="sldNum" sz="quarter" idx="12"/>
          </p:nvPr>
        </p:nvSpPr>
        <p:spPr/>
        <p:txBody>
          <a:bodyPr/>
          <a:lstStyle/>
          <a:p>
            <a:fld id="{DF28FB93-0A08-4E7D-8E63-9EFA29F1E093}" type="slidenum">
              <a:rPr lang="en-US" smtClean="0"/>
              <a:pPr/>
              <a:t>‹N°›</a:t>
            </a:fld>
            <a:endParaRPr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2585783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07FB8CF2-1146-5547-94F8-0E82A7729F99}" type="datetime1">
              <a:rPr lang="fr-FR" smtClean="0">
                <a:solidFill>
                  <a:srgbClr val="1F497D"/>
                </a:solidFill>
              </a:rPr>
              <a:pPr/>
              <a:t>04/12/2016</a:t>
            </a:fld>
            <a:endParaRPr lang="en-US">
              <a:solidFill>
                <a:srgbClr val="1F497D"/>
              </a:solidFill>
            </a:endParaRPr>
          </a:p>
        </p:txBody>
      </p:sp>
      <p:sp>
        <p:nvSpPr>
          <p:cNvPr id="7" name="Espace réservé du numéro de diapositive 6"/>
          <p:cNvSpPr>
            <a:spLocks noGrp="1"/>
          </p:cNvSpPr>
          <p:nvPr>
            <p:ph type="sldNum" sz="quarter" idx="11"/>
          </p:nvPr>
        </p:nvSpPr>
        <p:spPr/>
        <p:txBody>
          <a:bodyPr rtlCol="0"/>
          <a:lstStyle/>
          <a:p>
            <a:fld id="{DF28FB93-0A08-4E7D-8E63-9EFA29F1E093}" type="slidenum">
              <a:rPr lang="en-US" smtClean="0"/>
              <a:pPr/>
              <a:t>‹N°›</a:t>
            </a:fld>
            <a:endParaRPr lang="en-US"/>
          </a:p>
        </p:txBody>
      </p:sp>
      <p:sp>
        <p:nvSpPr>
          <p:cNvPr id="8" name="Espace réservé du pied de page 7"/>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2864105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D33952-5445-7246-AA10-BC1F3DB1D85D}" type="datetime1">
              <a:rPr lang="fr-FR" smtClean="0">
                <a:solidFill>
                  <a:srgbClr val="1F497D"/>
                </a:solidFill>
              </a:rPr>
              <a:pPr/>
              <a:t>04/12/2016</a:t>
            </a:fld>
            <a:endParaRPr lang="en-US">
              <a:solidFill>
                <a:srgbClr val="1F497D"/>
              </a:solidFill>
            </a:endParaRPr>
          </a:p>
        </p:txBody>
      </p:sp>
      <p:sp>
        <p:nvSpPr>
          <p:cNvPr id="3" name="Espace réservé du pied de page 2"/>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4" name="Espace réservé du numéro de diapositive 3"/>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31162281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90F55FBA-DBBC-F144-9128-791AF8D0A6B5}" type="datetime1">
              <a:rPr lang="fr-FR" smtClean="0">
                <a:solidFill>
                  <a:srgbClr val="1F497D"/>
                </a:solidFill>
              </a:rPr>
              <a:pPr/>
              <a:t>04/12/2016</a:t>
            </a:fld>
            <a:endParaRPr lang="en-US">
              <a:solidFill>
                <a:srgbClr val="1F497D"/>
              </a:solidFill>
            </a:endParaRPr>
          </a:p>
        </p:txBody>
      </p:sp>
      <p:sp>
        <p:nvSpPr>
          <p:cNvPr id="22" name="Espace réservé du numéro de diapositive 21"/>
          <p:cNvSpPr>
            <a:spLocks noGrp="1"/>
          </p:cNvSpPr>
          <p:nvPr>
            <p:ph type="sldNum" sz="quarter" idx="15"/>
          </p:nvPr>
        </p:nvSpPr>
        <p:spPr/>
        <p:txBody>
          <a:bodyPr rtlCol="0"/>
          <a:lstStyle/>
          <a:p>
            <a:fld id="{DF28FB93-0A08-4E7D-8E63-9EFA29F1E093}" type="slidenum">
              <a:rPr lang="en-US" smtClean="0"/>
              <a:pPr/>
              <a:t>‹N°›</a:t>
            </a:fld>
            <a:endParaRPr lang="en-US"/>
          </a:p>
        </p:txBody>
      </p:sp>
      <p:sp>
        <p:nvSpPr>
          <p:cNvPr id="23" name="Espace réservé du pied de page 22"/>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241385042"/>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Espace réservé de la date 16"/>
          <p:cNvSpPr>
            <a:spLocks noGrp="1"/>
          </p:cNvSpPr>
          <p:nvPr>
            <p:ph type="dt" sz="half" idx="10"/>
          </p:nvPr>
        </p:nvSpPr>
        <p:spPr/>
        <p:txBody>
          <a:bodyPr rtlCol="0"/>
          <a:lstStyle/>
          <a:p>
            <a:fld id="{94C03F2E-81D5-454C-9283-55DBCD5E708D}" type="datetime1">
              <a:rPr lang="fr-FR" smtClean="0">
                <a:solidFill>
                  <a:srgbClr val="1F497D"/>
                </a:solidFill>
              </a:rPr>
              <a:pPr/>
              <a:t>04/12/2016</a:t>
            </a:fld>
            <a:endParaRPr lang="en-US">
              <a:solidFill>
                <a:srgbClr val="1F497D"/>
              </a:solidFill>
            </a:endParaRPr>
          </a:p>
        </p:txBody>
      </p:sp>
      <p:sp>
        <p:nvSpPr>
          <p:cNvPr id="18" name="Espace réservé du numéro de diapositive 17"/>
          <p:cNvSpPr>
            <a:spLocks noGrp="1"/>
          </p:cNvSpPr>
          <p:nvPr>
            <p:ph type="sldNum" sz="quarter" idx="11"/>
          </p:nvPr>
        </p:nvSpPr>
        <p:spPr/>
        <p:txBody>
          <a:bodyPr rtlCol="0"/>
          <a:lstStyle/>
          <a:p>
            <a:fld id="{DF28FB93-0A08-4E7D-8E63-9EFA29F1E093}" type="slidenum">
              <a:rPr lang="en-US" smtClean="0"/>
              <a:pPr/>
              <a:t>‹N°›</a:t>
            </a:fld>
            <a:endParaRPr lang="en-US"/>
          </a:p>
        </p:txBody>
      </p:sp>
      <p:sp>
        <p:nvSpPr>
          <p:cNvPr id="21" name="Espace réservé du pied de page 20"/>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3273588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234F00-42C4-8A4F-AD3A-0B5E64AD6A70}" type="datetime1">
              <a:rPr lang="fr-FR" smtClean="0">
                <a:solidFill>
                  <a:srgbClr val="1F497D"/>
                </a:solidFill>
              </a:rPr>
              <a:pPr/>
              <a:t>04/12/2016</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9033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94C03F2E-81D5-454C-9283-55DBCD5E708D}" type="datetime1">
              <a:rPr lang="fr-FR" smtClean="0"/>
              <a:pPr/>
              <a:t>04/12/2016</a:t>
            </a:fld>
            <a:endParaRPr lang="en-US"/>
          </a:p>
        </p:txBody>
      </p:sp>
      <p:sp>
        <p:nvSpPr>
          <p:cNvPr id="18" name="Espace réservé du numéro de diapositive 17"/>
          <p:cNvSpPr>
            <a:spLocks noGrp="1"/>
          </p:cNvSpPr>
          <p:nvPr>
            <p:ph type="sldNum" sz="quarter" idx="11"/>
          </p:nvPr>
        </p:nvSpPr>
        <p:spPr/>
        <p:txBody>
          <a:bodyPr rtlCol="0"/>
          <a:lstStyle/>
          <a:p>
            <a:fld id="{DF28FB93-0A08-4E7D-8E63-9EFA29F1E093}" type="slidenum">
              <a:rPr lang="en-US" smtClean="0"/>
              <a:pPr/>
              <a:t>‹N°›</a:t>
            </a:fld>
            <a:endParaRPr lang="en-US"/>
          </a:p>
        </p:txBody>
      </p:sp>
      <p:sp>
        <p:nvSpPr>
          <p:cNvPr id="21" name="Espace réservé du pied de page 20"/>
          <p:cNvSpPr>
            <a:spLocks noGrp="1"/>
          </p:cNvSpPr>
          <p:nvPr>
            <p:ph type="ftr" sz="quarter" idx="12"/>
          </p:nvPr>
        </p:nvSpPr>
        <p:spPr/>
        <p:txBody>
          <a:bodyPr rtlCol="0"/>
          <a:lstStyle/>
          <a:p>
            <a:r>
              <a:rPr lang="en-US" smtClean="0"/>
              <a:t>Formations Départementales Nouveaux Programmes d'Arts Plastiques 2016</a:t>
            </a: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27801-3C80-904B-AB97-EABF2347E90F}" type="datetime1">
              <a:rPr lang="fr-FR" smtClean="0">
                <a:solidFill>
                  <a:srgbClr val="1F497D"/>
                </a:solidFill>
              </a:rPr>
              <a:pPr/>
              <a:t>04/12/2016</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1035994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763399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24929210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9670370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2115561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630388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9279771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39A510EB-4E99-7D46-AAE0-4CC9649C5FD0}" type="datetime1">
              <a:rPr lang="fr-FR" smtClean="0">
                <a:solidFill>
                  <a:srgbClr val="1F497D"/>
                </a:solidFill>
              </a:rPr>
              <a:pPr/>
              <a:t>04/12/2016</a:t>
            </a:fld>
            <a:endParaRPr lang="en-US">
              <a:solidFill>
                <a:srgbClr val="1F497D"/>
              </a:solidFill>
            </a:endParaRP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1767407605"/>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77F446F-0A6F-0B4E-A5DD-F78238A04CB4}" type="datetime1">
              <a:rPr lang="fr-FR" smtClean="0">
                <a:solidFill>
                  <a:srgbClr val="1F497D"/>
                </a:solidFill>
              </a:rPr>
              <a:pPr/>
              <a:t>04/12/2016</a:t>
            </a:fld>
            <a:endParaRPr lang="en-US">
              <a:solidFill>
                <a:srgbClr val="1F497D"/>
              </a:solidFill>
            </a:endParaRPr>
          </a:p>
        </p:txBody>
      </p:sp>
      <p:sp>
        <p:nvSpPr>
          <p:cNvPr id="9" name="Espace réservé du numéro de diapositive 8"/>
          <p:cNvSpPr>
            <a:spLocks noGrp="1"/>
          </p:cNvSpPr>
          <p:nvPr>
            <p:ph type="sldNum" sz="quarter" idx="15"/>
          </p:nvPr>
        </p:nvSpPr>
        <p:spPr/>
        <p:txBody>
          <a:bodyPr rtlCol="0"/>
          <a:lstStyle/>
          <a:p>
            <a:fld id="{DF28FB93-0A08-4E7D-8E63-9EFA29F1E093}" type="slidenum">
              <a:rPr lang="en-US" smtClean="0"/>
              <a:pPr/>
              <a:t>‹N°›</a:t>
            </a:fld>
            <a:endParaRPr lang="en-US"/>
          </a:p>
        </p:txBody>
      </p:sp>
      <p:sp>
        <p:nvSpPr>
          <p:cNvPr id="10" name="Espace réservé du pied de page 9"/>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1117811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44213AF-26F6-41FA-8D85-E2C5388D6E58}" type="datetimeFigureOut">
              <a:rPr lang="en-US" smtClean="0">
                <a:solidFill>
                  <a:srgbClr val="EEECE1"/>
                </a:solidFill>
              </a:rPr>
              <a:pPr/>
              <a:t>12/4/2016</a:t>
            </a:fld>
            <a:endParaRPr lang="en-US">
              <a:solidFill>
                <a:srgbClr val="EEECE1"/>
              </a:solidFill>
            </a:endParaRP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en-US" smtClean="0">
                <a:solidFill>
                  <a:srgbClr val="EEECE1"/>
                </a:solidFill>
              </a:rPr>
              <a:t>Formations Départementales Nouveaux Programmes d'Arts Plastiques 2016</a:t>
            </a: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D5BBC35B-A44B-4119-B8DA-DE9E3DFADA20}" type="slidenum">
              <a:rPr lang="en-US" smtClean="0"/>
              <a:pPr/>
              <a:t>‹N°›</a:t>
            </a:fld>
            <a:endParaRPr lang="en-US"/>
          </a:p>
        </p:txBody>
      </p:sp>
    </p:spTree>
    <p:extLst>
      <p:ext uri="{BB962C8B-B14F-4D97-AF65-F5344CB8AC3E}">
        <p14:creationId xmlns:p14="http://schemas.microsoft.com/office/powerpoint/2010/main" val="1441349636"/>
      </p:ext>
    </p:extLst>
  </p:cSld>
  <p:clrMapOvr>
    <a:overrideClrMapping bg1="dk1" tx1="lt1" bg2="dk2" tx2="lt2" accent1="accent1" accent2="accent2" accent3="accent3" accent4="accent4" accent5="accent5" accent6="accent6" hlink="hlink" folHlink="folHlink"/>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9.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4213AF-26F6-41FA-8D85-E2C5388D6E58}" type="datetimeFigureOut">
              <a:rPr lang="en-US" smtClean="0"/>
              <a:pPr/>
              <a:t>12/4/2016</a:t>
            </a:fld>
            <a:endParaRPr lang="en-US" sz="1000" dirty="0">
              <a:solidFill>
                <a:schemeClr val="tx1"/>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Formations Départementales Nouveaux Programmes d'Arts Plastiques 2016</a:t>
            </a:r>
            <a:endParaRPr lang="en-US"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5BBC35B-A44B-4119-B8DA-DE9E3DFADA20}" type="slidenum">
              <a:rPr kumimoji="0" lang="en-US" smtClean="0"/>
              <a:pPr/>
              <a:t>‹N°›</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6" r:id="rId12"/>
    <p:sldLayoutId id="2147483708" r:id="rId13"/>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4213AF-26F6-41FA-8D85-E2C5388D6E58}" type="datetimeFigureOut">
              <a:rPr lang="en-US" smtClean="0">
                <a:solidFill>
                  <a:srgbClr val="1F497D"/>
                </a:solidFill>
              </a:rPr>
              <a:pPr/>
              <a:t>12/4/2016</a:t>
            </a:fld>
            <a:endParaRPr lang="en-US" sz="1000" dirty="0">
              <a:solidFill>
                <a:prstClr val="black"/>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solidFill>
                  <a:srgbClr val="1F497D"/>
                </a:solidFill>
              </a:rPr>
              <a:t>Formations Départementales Nouveaux Programmes d'Arts Plastiques 2016</a:t>
            </a:r>
            <a:endParaRPr lang="en-US" dirty="0">
              <a:solidFill>
                <a:srgbClr val="1F497D"/>
              </a:solidFill>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5BBC35B-A44B-4119-B8DA-DE9E3DFADA20}" type="slidenum">
              <a:rPr lang="en-US" smtClean="0"/>
              <a:pPr/>
              <a:t>‹N°›</a:t>
            </a:fld>
            <a:endParaRPr lang="en-US" sz="1000" b="0">
              <a:solidFill>
                <a:prstClr val="black"/>
              </a:solidFill>
            </a:endParaRPr>
          </a:p>
        </p:txBody>
      </p:sp>
    </p:spTree>
    <p:extLst>
      <p:ext uri="{BB962C8B-B14F-4D97-AF65-F5344CB8AC3E}">
        <p14:creationId xmlns:p14="http://schemas.microsoft.com/office/powerpoint/2010/main" val="79593130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BED5E7F-AC0E-48CB-9D80-F2E34841450E}"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solidFill>
                <a:srgbClr val="DEDEDE">
                  <a:shade val="50000"/>
                  <a:satMod val="200000"/>
                </a:srgbClr>
              </a:solidFill>
            </a:endParaRP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6F7B25-7888-4873-9C30-224F2A52651C}"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03678845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BED5E7F-AC0E-48CB-9D80-F2E34841450E}" type="datetimeFigureOut">
              <a:rPr lang="fr-FR" smtClean="0">
                <a:solidFill>
                  <a:srgbClr val="FFF39D">
                    <a:shade val="50000"/>
                    <a:satMod val="200000"/>
                  </a:srgbClr>
                </a:solidFill>
              </a:rPr>
              <a:pPr/>
              <a:t>04/12/2016</a:t>
            </a:fld>
            <a:endParaRPr lang="fr-FR">
              <a:solidFill>
                <a:srgbClr val="FFF39D">
                  <a:shade val="50000"/>
                  <a:satMod val="200000"/>
                </a:srgbClr>
              </a:solidFill>
            </a:endParaRP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solidFill>
                <a:srgbClr val="FFF39D">
                  <a:shade val="50000"/>
                  <a:satMod val="200000"/>
                </a:srgbClr>
              </a:solidFill>
            </a:endParaRP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6F7B25-7888-4873-9C30-224F2A52651C}" type="slidenum">
              <a:rPr lang="fr-FR" smtClean="0">
                <a:solidFill>
                  <a:srgbClr val="FFF39D">
                    <a:shade val="50000"/>
                    <a:satMod val="200000"/>
                  </a:srgbClr>
                </a:solidFill>
              </a:rPr>
              <a:pPr/>
              <a:t>‹N°›</a:t>
            </a:fld>
            <a:endParaRPr lang="fr-FR">
              <a:solidFill>
                <a:srgbClr val="FFF39D">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2502994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solidFill>
                <a:srgbClr val="DEDEDE">
                  <a:shade val="50000"/>
                  <a:satMod val="200000"/>
                </a:srgbClr>
              </a:solidFill>
            </a:endParaRP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98889763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solidFill>
                <a:srgbClr val="DEDEDE">
                  <a:shade val="50000"/>
                  <a:satMod val="200000"/>
                </a:srgbClr>
              </a:solidFill>
            </a:endParaRP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5877372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6100D77-9064-4521-8365-44F41B49B5E7}" type="datetimeFigureOut">
              <a:rPr lang="fr-FR" smtClean="0">
                <a:solidFill>
                  <a:srgbClr val="DEDEDE">
                    <a:shade val="50000"/>
                    <a:satMod val="200000"/>
                  </a:srgbClr>
                </a:solidFill>
              </a:rPr>
              <a:pPr/>
              <a:t>04/12/2016</a:t>
            </a:fld>
            <a:endParaRPr lang="fr-FR">
              <a:solidFill>
                <a:srgbClr val="DEDEDE">
                  <a:shade val="50000"/>
                  <a:satMod val="200000"/>
                </a:srgbClr>
              </a:solidFill>
            </a:endParaRP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solidFill>
                <a:srgbClr val="DEDEDE">
                  <a:shade val="50000"/>
                  <a:satMod val="200000"/>
                </a:srgbClr>
              </a:solidFill>
            </a:endParaRP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45222571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Secteurs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8" name="El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Espace réservé du titre 4"/>
          <p:cNvSpPr>
            <a:spLocks noGrp="1"/>
          </p:cNvSpPr>
          <p:nvPr>
            <p:ph type="title"/>
          </p:nvPr>
        </p:nvSpPr>
        <p:spPr>
          <a:xfrm>
            <a:off x="1435100" y="274638"/>
            <a:ext cx="7499350" cy="1143000"/>
          </a:xfrm>
          <a:prstGeom prst="rect">
            <a:avLst/>
          </a:prstGeom>
        </p:spPr>
        <p:txBody>
          <a:bodyPr anchor="ctr">
            <a:normAutofit/>
          </a:bodyPr>
          <a:lstStyle>
            <a:extLst/>
          </a:lstStyle>
          <a:p>
            <a:r>
              <a:rPr lang="fr-FR" smtClean="0"/>
              <a:t>Cliquez pour modifier le style du titre</a:t>
            </a:r>
            <a:endParaRPr lang="en-US"/>
          </a:p>
        </p:txBody>
      </p:sp>
      <p:sp>
        <p:nvSpPr>
          <p:cNvPr id="1033" name="Espace réservé du texte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fr-FR">
              <a:solidFill>
                <a:srgbClr val="DEDEDE">
                  <a:shade val="50000"/>
                  <a:satMod val="200000"/>
                </a:srgbClr>
              </a:solidFill>
              <a:latin typeface="Times New Roman" pitchFamily="18" charset="0"/>
              <a:ea typeface="MS PGothic" pitchFamily="34" charset="-128"/>
            </a:endParaRP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endParaRPr lang="fr-FR">
              <a:solidFill>
                <a:srgbClr val="DEDEDE">
                  <a:shade val="50000"/>
                  <a:satMod val="200000"/>
                </a:srgbClr>
              </a:solidFill>
              <a:latin typeface="Times New Roman" pitchFamily="18" charset="0"/>
              <a:ea typeface="MS PGothic" pitchFamily="34" charset="-128"/>
            </a:endParaRPr>
          </a:p>
        </p:txBody>
      </p:sp>
      <p:sp>
        <p:nvSpPr>
          <p:cNvPr id="22" name="Espace réservé du numéro de diapositive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fld id="{22DA0511-7736-4661-9604-1CB0475B804E}" type="slidenum">
              <a:rPr lang="fr-FR">
                <a:solidFill>
                  <a:srgbClr val="DEDEDE">
                    <a:shade val="50000"/>
                    <a:satMod val="200000"/>
                  </a:srgbClr>
                </a:solidFill>
                <a:latin typeface="Times New Roman" pitchFamily="18" charset="0"/>
                <a:ea typeface="MS PGothic" pitchFamily="34" charset="-128"/>
              </a:rPr>
              <a:pPr fontAlgn="base">
                <a:spcBef>
                  <a:spcPct val="0"/>
                </a:spcBef>
                <a:spcAft>
                  <a:spcPct val="0"/>
                </a:spcAft>
                <a:defRPr/>
              </a:pPr>
              <a:t>‹N°›</a:t>
            </a:fld>
            <a:endParaRPr lang="fr-FR">
              <a:solidFill>
                <a:srgbClr val="DEDEDE">
                  <a:shade val="50000"/>
                  <a:satMod val="200000"/>
                </a:srgbClr>
              </a:solidFill>
              <a:latin typeface="Times New Roman" pitchFamily="18" charset="0"/>
              <a:ea typeface="MS PGothic" pitchFamily="34" charset="-128"/>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Tree>
    <p:extLst>
      <p:ext uri="{BB962C8B-B14F-4D97-AF65-F5344CB8AC3E}">
        <p14:creationId xmlns:p14="http://schemas.microsoft.com/office/powerpoint/2010/main" val="424725002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0" fontAlgn="base" hangingPunct="0">
        <a:spcBef>
          <a:spcPct val="0"/>
        </a:spcBef>
        <a:spcAft>
          <a:spcPct val="0"/>
        </a:spcAft>
        <a:defRPr sz="4300" kern="1200">
          <a:solidFill>
            <a:srgbClr val="3F4259"/>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3F4259"/>
          </a:solidFill>
          <a:latin typeface="Gill Sans MT" pitchFamily="34" charset="0"/>
        </a:defRPr>
      </a:lvl2pPr>
      <a:lvl3pPr algn="l" rtl="0" eaLnBrk="0" fontAlgn="base" hangingPunct="0">
        <a:spcBef>
          <a:spcPct val="0"/>
        </a:spcBef>
        <a:spcAft>
          <a:spcPct val="0"/>
        </a:spcAft>
        <a:defRPr sz="4300">
          <a:solidFill>
            <a:srgbClr val="3F4259"/>
          </a:solidFill>
          <a:latin typeface="Gill Sans MT" pitchFamily="34" charset="0"/>
        </a:defRPr>
      </a:lvl3pPr>
      <a:lvl4pPr algn="l" rtl="0" eaLnBrk="0" fontAlgn="base" hangingPunct="0">
        <a:spcBef>
          <a:spcPct val="0"/>
        </a:spcBef>
        <a:spcAft>
          <a:spcPct val="0"/>
        </a:spcAft>
        <a:defRPr sz="4300">
          <a:solidFill>
            <a:srgbClr val="3F4259"/>
          </a:solidFill>
          <a:latin typeface="Gill Sans MT" pitchFamily="34" charset="0"/>
        </a:defRPr>
      </a:lvl4pPr>
      <a:lvl5pPr algn="l" rtl="0" eaLnBrk="0" fontAlgn="base" hangingPunct="0">
        <a:spcBef>
          <a:spcPct val="0"/>
        </a:spcBef>
        <a:spcAft>
          <a:spcPct val="0"/>
        </a:spcAft>
        <a:defRPr sz="4300">
          <a:solidFill>
            <a:srgbClr val="3F4259"/>
          </a:solidFill>
          <a:latin typeface="Gill Sans MT" pitchFamily="34" charset="0"/>
        </a:defRPr>
      </a:lvl5pPr>
      <a:lvl6pPr marL="457200" algn="l" rtl="0" fontAlgn="base">
        <a:spcBef>
          <a:spcPct val="0"/>
        </a:spcBef>
        <a:spcAft>
          <a:spcPct val="0"/>
        </a:spcAft>
        <a:defRPr sz="4300">
          <a:solidFill>
            <a:srgbClr val="3F4259"/>
          </a:solidFill>
          <a:latin typeface="Gill Sans MT" pitchFamily="34" charset="0"/>
        </a:defRPr>
      </a:lvl6pPr>
      <a:lvl7pPr marL="914400" algn="l" rtl="0" fontAlgn="base">
        <a:spcBef>
          <a:spcPct val="0"/>
        </a:spcBef>
        <a:spcAft>
          <a:spcPct val="0"/>
        </a:spcAft>
        <a:defRPr sz="4300">
          <a:solidFill>
            <a:srgbClr val="3F4259"/>
          </a:solidFill>
          <a:latin typeface="Gill Sans MT" pitchFamily="34" charset="0"/>
        </a:defRPr>
      </a:lvl7pPr>
      <a:lvl8pPr marL="1371600" algn="l" rtl="0" fontAlgn="base">
        <a:spcBef>
          <a:spcPct val="0"/>
        </a:spcBef>
        <a:spcAft>
          <a:spcPct val="0"/>
        </a:spcAft>
        <a:defRPr sz="4300">
          <a:solidFill>
            <a:srgbClr val="3F4259"/>
          </a:solidFill>
          <a:latin typeface="Gill Sans MT" pitchFamily="34" charset="0"/>
        </a:defRPr>
      </a:lvl8pPr>
      <a:lvl9pPr marL="1828800" algn="l" rtl="0" fontAlgn="base">
        <a:spcBef>
          <a:spcPct val="0"/>
        </a:spcBef>
        <a:spcAft>
          <a:spcPct val="0"/>
        </a:spcAft>
        <a:defRPr sz="4300">
          <a:solidFill>
            <a:srgbClr val="3F4259"/>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A04DA3"/>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C4652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4213AF-26F6-41FA-8D85-E2C5388D6E58}" type="datetimeFigureOut">
              <a:rPr lang="en-US" smtClean="0">
                <a:solidFill>
                  <a:srgbClr val="1F497D"/>
                </a:solidFill>
              </a:rPr>
              <a:pPr/>
              <a:t>12/4/2016</a:t>
            </a:fld>
            <a:endParaRPr lang="en-US" sz="1000" dirty="0">
              <a:solidFill>
                <a:prstClr val="black"/>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solidFill>
                  <a:srgbClr val="1F497D"/>
                </a:solidFill>
              </a:rPr>
              <a:t>Formations Départementales Nouveaux Programmes d'Arts Plastiques 2016</a:t>
            </a:r>
            <a:endParaRPr lang="en-US" dirty="0">
              <a:solidFill>
                <a:srgbClr val="1F497D"/>
              </a:solidFill>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5BBC35B-A44B-4119-B8DA-DE9E3DFADA20}" type="slidenum">
              <a:rPr lang="en-US" smtClean="0"/>
              <a:pPr/>
              <a:t>‹N°›</a:t>
            </a:fld>
            <a:endParaRPr lang="en-US" sz="1000" b="0">
              <a:solidFill>
                <a:prstClr val="black"/>
              </a:solidFill>
            </a:endParaRPr>
          </a:p>
        </p:txBody>
      </p:sp>
    </p:spTree>
    <p:extLst>
      <p:ext uri="{BB962C8B-B14F-4D97-AF65-F5344CB8AC3E}">
        <p14:creationId xmlns:p14="http://schemas.microsoft.com/office/powerpoint/2010/main" val="183887082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4213AF-26F6-41FA-8D85-E2C5388D6E58}" type="datetimeFigureOut">
              <a:rPr lang="en-US" smtClean="0">
                <a:solidFill>
                  <a:srgbClr val="1F497D"/>
                </a:solidFill>
              </a:rPr>
              <a:pPr/>
              <a:t>12/4/2016</a:t>
            </a:fld>
            <a:endParaRPr lang="en-US" sz="1000" dirty="0">
              <a:solidFill>
                <a:prstClr val="black"/>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solidFill>
                  <a:srgbClr val="1F497D"/>
                </a:solidFill>
              </a:rPr>
              <a:t>Formations Départementales Nouveaux Programmes d'Arts Plastiques 2016</a:t>
            </a:r>
            <a:endParaRPr lang="en-US" dirty="0">
              <a:solidFill>
                <a:srgbClr val="1F497D"/>
              </a:solidFill>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5BBC35B-A44B-4119-B8DA-DE9E3DFADA20}" type="slidenum">
              <a:rPr lang="en-US" smtClean="0"/>
              <a:pPr/>
              <a:t>‹N°›</a:t>
            </a:fld>
            <a:endParaRPr lang="en-US" sz="1000" b="0">
              <a:solidFill>
                <a:prstClr val="black"/>
              </a:solidFill>
            </a:endParaRPr>
          </a:p>
        </p:txBody>
      </p:sp>
    </p:spTree>
    <p:extLst>
      <p:ext uri="{BB962C8B-B14F-4D97-AF65-F5344CB8AC3E}">
        <p14:creationId xmlns:p14="http://schemas.microsoft.com/office/powerpoint/2010/main" val="285861614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eduscol.education.fr/pid23410-cid103747/college-des-bulletins-aux-bilans.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duscol.education.fr/arts-plastiques/actualites/actualites/article/nouveaux-programmes-du-college.html" TargetMode="External"/><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eduscol.education.fr/arts-plastiques/enseigner/ressources-par-dispositif-et-enseignement.html" TargetMode="External"/><Relationship Id="rId5" Type="http://schemas.openxmlformats.org/officeDocument/2006/relationships/hyperlink" Target="http://eduscol.education.fr/arts-plastiques/enseigner/ressources-par-competence-du-socle.html" TargetMode="External"/><Relationship Id="rId4" Type="http://schemas.openxmlformats.org/officeDocument/2006/relationships/hyperlink" Target="http://eduscol.education.fr/arts-plastiques/actualites/actualites/article/ressources-daccompagnement-des-nouveaux-programmes-pour-les-cycles-3-et-4.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59.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4.xml"/><Relationship Id="rId1" Type="http://schemas.openxmlformats.org/officeDocument/2006/relationships/tags" Target="../tags/tag7.xml"/><Relationship Id="rId5" Type="http://schemas.openxmlformats.org/officeDocument/2006/relationships/image" Target="../media/image36.png"/><Relationship Id="rId4" Type="http://schemas.openxmlformats.org/officeDocument/2006/relationships/image" Target="../media/image35.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youtube.com/watch?v=1UzjChFQZd8" TargetMode="External"/><Relationship Id="rId1" Type="http://schemas.openxmlformats.org/officeDocument/2006/relationships/slideLayout" Target="../slideLayouts/slideLayout15.xml"/><Relationship Id="rId5" Type="http://schemas.openxmlformats.org/officeDocument/2006/relationships/image" Target="../media/image39.jpeg"/><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custDataLst>
              <p:tags r:id="rId1"/>
            </p:custDataLst>
          </p:nvPr>
        </p:nvSpPr>
        <p:spPr>
          <a:xfrm>
            <a:off x="2087562" y="1806222"/>
            <a:ext cx="7056438" cy="504825"/>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2"/>
              <a:buNone/>
              <a:tabLst/>
              <a:defRPr/>
            </a:pPr>
            <a:r>
              <a:rPr lang="fr-FR" sz="3200" dirty="0" smtClean="0">
                <a:solidFill>
                  <a:schemeClr val="tx2">
                    <a:satMod val="130000"/>
                  </a:schemeClr>
                </a:solidFill>
                <a:latin typeface="Haettenschweiler" pitchFamily="34" charset="0"/>
              </a:rPr>
              <a:t>Pour un rayonnement manifeste</a:t>
            </a:r>
          </a:p>
        </p:txBody>
      </p:sp>
      <p:pic>
        <p:nvPicPr>
          <p:cNvPr id="7" name="Picture 5" descr="C:\Users\Carine M\Documents\IA-IPR\Signature\logo_academie_orleans-tours_quadri_marianne_-_rvb.jpg"/>
          <p:cNvPicPr>
            <a:picLocks noChangeAspect="1" noChangeArrowheads="1"/>
          </p:cNvPicPr>
          <p:nvPr/>
        </p:nvPicPr>
        <p:blipFill>
          <a:blip r:embed="rId4" cstate="print"/>
          <a:srcRect/>
          <a:stretch>
            <a:fillRect/>
          </a:stretch>
        </p:blipFill>
        <p:spPr bwMode="auto">
          <a:xfrm>
            <a:off x="7316788" y="5300663"/>
            <a:ext cx="1681162" cy="1298575"/>
          </a:xfrm>
          <a:prstGeom prst="rect">
            <a:avLst/>
          </a:prstGeom>
          <a:noFill/>
          <a:ln w="9525">
            <a:noFill/>
            <a:miter lim="800000"/>
            <a:headEnd/>
            <a:tailEnd/>
          </a:ln>
        </p:spPr>
      </p:pic>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Titre 1"/>
          <p:cNvSpPr txBox="1">
            <a:spLocks/>
          </p:cNvSpPr>
          <p:nvPr>
            <p:custDataLst>
              <p:tags r:id="rId2"/>
            </p:custDataLst>
          </p:nvPr>
        </p:nvSpPr>
        <p:spPr>
          <a:xfrm>
            <a:off x="1736725" y="1806222"/>
            <a:ext cx="7407275" cy="1255095"/>
          </a:xfrm>
          <a:prstGeom prst="rect">
            <a:avLst/>
          </a:prstGeom>
          <a:effectLst>
            <a:outerShdw blurRad="50800" dist="38100" dir="2700000" algn="tl" rotWithShape="0">
              <a:prstClr val="black">
                <a:alpha val="40000"/>
              </a:prstClr>
            </a:outerShdw>
          </a:effectLst>
          <a:extLst/>
        </p:spPr>
        <p:txBody>
          <a:bodyPr vert="horz"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8000" cap="small" dirty="0" smtClean="0">
                <a:solidFill>
                  <a:schemeClr val="tx2">
                    <a:satMod val="130000"/>
                  </a:schemeClr>
                </a:solidFill>
                <a:latin typeface="Haettenschweiler" pitchFamily="34" charset="0"/>
                <a:ea typeface="+mj-ea"/>
                <a:cs typeface="+mj-cs"/>
              </a:rPr>
              <a:t>Arts plastiques</a:t>
            </a:r>
            <a:endParaRPr kumimoji="0" lang="fr-FR" sz="8000" i="0" u="none" strike="noStrike" kern="1200" cap="small" spc="0" normalizeH="0" baseline="0" noProof="0" dirty="0">
              <a:ln>
                <a:noFill/>
              </a:ln>
              <a:solidFill>
                <a:schemeClr val="tx2">
                  <a:satMod val="130000"/>
                </a:schemeClr>
              </a:solidFill>
              <a:effectLst/>
              <a:uLnTx/>
              <a:uFillTx/>
              <a:latin typeface="Haettenschweiler" pitchFamily="34" charset="0"/>
              <a:ea typeface="+mj-ea"/>
              <a:cs typeface="+mj-cs"/>
            </a:endParaRPr>
          </a:p>
        </p:txBody>
      </p:sp>
      <p:sp>
        <p:nvSpPr>
          <p:cNvPr id="2" name="Rectangle 1"/>
          <p:cNvSpPr/>
          <p:nvPr/>
        </p:nvSpPr>
        <p:spPr>
          <a:xfrm>
            <a:off x="2459912" y="3832761"/>
            <a:ext cx="6311735" cy="1154162"/>
          </a:xfrm>
          <a:prstGeom prst="rect">
            <a:avLst/>
          </a:prstGeom>
        </p:spPr>
        <p:txBody>
          <a:bodyPr wrap="square">
            <a:spAutoFit/>
          </a:bodyPr>
          <a:lstStyle/>
          <a:p>
            <a:pPr lvl="0">
              <a:spcBef>
                <a:spcPts val="600"/>
              </a:spcBef>
              <a:buClr>
                <a:srgbClr val="4F81BD"/>
              </a:buClr>
              <a:buSzPct val="70000"/>
              <a:defRPr/>
            </a:pPr>
            <a:r>
              <a:rPr lang="fr-FR" sz="3200" dirty="0" smtClean="0">
                <a:solidFill>
                  <a:schemeClr val="tx2">
                    <a:lumMod val="60000"/>
                    <a:lumOff val="40000"/>
                  </a:schemeClr>
                </a:solidFill>
                <a:latin typeface="Haettenschweiler" pitchFamily="34" charset="0"/>
              </a:rPr>
              <a:t>Pour </a:t>
            </a:r>
            <a:r>
              <a:rPr lang="fr-FR" sz="3200" dirty="0">
                <a:solidFill>
                  <a:schemeClr val="tx2">
                    <a:lumMod val="60000"/>
                    <a:lumOff val="40000"/>
                  </a:schemeClr>
                </a:solidFill>
                <a:latin typeface="Haettenschweiler" pitchFamily="34" charset="0"/>
              </a:rPr>
              <a:t>une </a:t>
            </a:r>
            <a:r>
              <a:rPr lang="fr-FR" sz="3200" dirty="0" smtClean="0">
                <a:solidFill>
                  <a:schemeClr val="tx2">
                    <a:lumMod val="60000"/>
                    <a:lumOff val="40000"/>
                  </a:schemeClr>
                </a:solidFill>
                <a:latin typeface="Haettenschweiler" pitchFamily="34" charset="0"/>
              </a:rPr>
              <a:t>position</a:t>
            </a:r>
          </a:p>
          <a:p>
            <a:pPr lvl="0">
              <a:spcBef>
                <a:spcPts val="600"/>
              </a:spcBef>
              <a:buClr>
                <a:srgbClr val="4F81BD"/>
              </a:buClr>
              <a:buSzPct val="70000"/>
              <a:defRPr/>
            </a:pPr>
            <a:r>
              <a:rPr lang="fr-FR" sz="3200" dirty="0" smtClean="0">
                <a:solidFill>
                  <a:schemeClr val="tx2">
                    <a:lumMod val="60000"/>
                    <a:lumOff val="40000"/>
                  </a:schemeClr>
                </a:solidFill>
                <a:latin typeface="Haettenschweiler" pitchFamily="34" charset="0"/>
              </a:rPr>
              <a:t>et </a:t>
            </a:r>
            <a:r>
              <a:rPr lang="fr-FR" sz="3200" dirty="0">
                <a:solidFill>
                  <a:schemeClr val="tx2">
                    <a:lumMod val="60000"/>
                    <a:lumOff val="40000"/>
                  </a:schemeClr>
                </a:solidFill>
                <a:latin typeface="Haettenschweiler" pitchFamily="34" charset="0"/>
              </a:rPr>
              <a:t>un discours commun</a:t>
            </a:r>
            <a:endParaRPr lang="fr-FR" dirty="0">
              <a:solidFill>
                <a:schemeClr val="tx2">
                  <a:lumMod val="60000"/>
                  <a:lumOff val="40000"/>
                </a:schemeClr>
              </a:solidFill>
            </a:endParaRPr>
          </a:p>
        </p:txBody>
      </p:sp>
    </p:spTree>
    <p:extLst>
      <p:ext uri="{BB962C8B-B14F-4D97-AF65-F5344CB8AC3E}">
        <p14:creationId xmlns:p14="http://schemas.microsoft.com/office/powerpoint/2010/main" val="3220787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558" y="112065"/>
            <a:ext cx="8426344"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Accompagnement</a:t>
            </a:r>
            <a:r>
              <a:rPr lang="fr-FR" sz="3200" dirty="0" smtClean="0">
                <a:solidFill>
                  <a:schemeClr val="tx2">
                    <a:lumMod val="75000"/>
                  </a:schemeClr>
                </a:solidFill>
                <a:latin typeface="Haettenschweiler" pitchFamily="34" charset="0"/>
              </a:rPr>
              <a:t> personnalisé </a:t>
            </a:r>
            <a:r>
              <a:rPr lang="fr-FR" sz="3200" u="sng" dirty="0" smtClean="0">
                <a:solidFill>
                  <a:schemeClr val="tx2">
                    <a:lumMod val="60000"/>
                    <a:lumOff val="40000"/>
                  </a:schemeClr>
                </a:solidFill>
                <a:latin typeface="Haettenschweiler" pitchFamily="34" charset="0"/>
              </a:rPr>
              <a:t>sur le temps d’arts plastiques</a:t>
            </a:r>
            <a:endParaRPr lang="fr-FR" sz="3200" u="sng" dirty="0">
              <a:solidFill>
                <a:schemeClr val="tx2">
                  <a:lumMod val="60000"/>
                  <a:lumOff val="40000"/>
                </a:schemeClr>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8690684"/>
              </p:ext>
            </p:extLst>
          </p:nvPr>
        </p:nvGraphicFramePr>
        <p:xfrm>
          <a:off x="228558" y="818707"/>
          <a:ext cx="8426345" cy="5600845"/>
        </p:xfrm>
        <a:graphic>
          <a:graphicData uri="http://schemas.openxmlformats.org/drawingml/2006/table">
            <a:tbl>
              <a:tblPr firstRow="1" firstCol="1" bandRow="1"/>
              <a:tblGrid>
                <a:gridCol w="451926"/>
                <a:gridCol w="544475"/>
                <a:gridCol w="1550139"/>
                <a:gridCol w="5879805"/>
              </a:tblGrid>
              <a:tr h="751136">
                <a:tc gridSpan="2">
                  <a:txBody>
                    <a:bodyPr/>
                    <a:lstStyle/>
                    <a:p>
                      <a:pPr algn="ctr">
                        <a:lnSpc>
                          <a:spcPct val="114000"/>
                        </a:lnSpc>
                        <a:spcAft>
                          <a:spcPts val="0"/>
                        </a:spcAft>
                      </a:pPr>
                      <a:r>
                        <a:rPr lang="fr-FR" sz="800" b="1" dirty="0">
                          <a:effectLst/>
                          <a:latin typeface="Calibri"/>
                          <a:ea typeface="Times New Roman"/>
                        </a:rPr>
                        <a:t> </a:t>
                      </a:r>
                      <a:r>
                        <a:rPr lang="fr-FR" sz="900" b="1" dirty="0" smtClean="0">
                          <a:solidFill>
                            <a:srgbClr val="002060"/>
                          </a:solidFill>
                          <a:effectLst/>
                          <a:latin typeface="Calibri"/>
                          <a:ea typeface="Times New Roman"/>
                        </a:rPr>
                        <a:t>Arts plastiques</a:t>
                      </a:r>
                    </a:p>
                    <a:p>
                      <a:pPr marL="0" marR="0" indent="0" algn="ctr" defTabSz="914400" rtl="0" eaLnBrk="1" fontAlgn="auto" latinLnBrk="0" hangingPunct="1">
                        <a:lnSpc>
                          <a:spcPct val="114000"/>
                        </a:lnSpc>
                        <a:spcBef>
                          <a:spcPts val="0"/>
                        </a:spcBef>
                        <a:spcAft>
                          <a:spcPts val="0"/>
                        </a:spcAft>
                        <a:buClrTx/>
                        <a:buSzTx/>
                        <a:buFontTx/>
                        <a:buNone/>
                        <a:tabLst/>
                        <a:defRPr/>
                      </a:pPr>
                      <a:r>
                        <a:rPr lang="fr-FR" sz="900" b="1" dirty="0" smtClean="0">
                          <a:solidFill>
                            <a:srgbClr val="002060"/>
                          </a:solidFill>
                          <a:effectLst/>
                          <a:latin typeface="Calibri"/>
                          <a:ea typeface="Times New Roman"/>
                        </a:rPr>
                        <a:t>Education musicale</a:t>
                      </a:r>
                    </a:p>
                    <a:p>
                      <a:pPr algn="ctr">
                        <a:lnSpc>
                          <a:spcPct val="114000"/>
                        </a:lnSpc>
                        <a:spcAft>
                          <a:spcPts val="0"/>
                        </a:spcAft>
                      </a:pPr>
                      <a:r>
                        <a:rPr lang="fr-FR" sz="900" b="1" dirty="0" smtClean="0">
                          <a:effectLst/>
                          <a:latin typeface="Calibri"/>
                          <a:ea typeface="Times New Roman"/>
                        </a:rPr>
                        <a:t>POSTULAT</a:t>
                      </a:r>
                    </a:p>
                    <a:p>
                      <a:pPr algn="ctr">
                        <a:lnSpc>
                          <a:spcPct val="114000"/>
                        </a:lnSpc>
                        <a:spcAft>
                          <a:spcPts val="0"/>
                        </a:spcAft>
                      </a:pPr>
                      <a:r>
                        <a:rPr lang="fr-FR" sz="900" b="1" dirty="0" smtClean="0">
                          <a:effectLst/>
                          <a:latin typeface="Calibri"/>
                          <a:ea typeface="Times New Roman"/>
                        </a:rPr>
                        <a:t>COMMUN</a:t>
                      </a:r>
                      <a:endParaRPr lang="fr-FR" sz="100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pPr algn="just">
                        <a:lnSpc>
                          <a:spcPct val="114000"/>
                        </a:lnSpc>
                        <a:spcAft>
                          <a:spcPts val="0"/>
                        </a:spcAft>
                      </a:pPr>
                      <a:endParaRPr lang="fr-FR" sz="80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indent="0" algn="just" defTabSz="914400" rtl="0" eaLnBrk="1" fontAlgn="auto" latinLnBrk="0" hangingPunct="1">
                        <a:lnSpc>
                          <a:spcPct val="114000"/>
                        </a:lnSpc>
                        <a:spcBef>
                          <a:spcPts val="0"/>
                        </a:spcBef>
                        <a:spcAft>
                          <a:spcPts val="0"/>
                        </a:spcAft>
                        <a:buClrTx/>
                        <a:buSzTx/>
                        <a:buFontTx/>
                        <a:buNone/>
                        <a:tabLst/>
                        <a:defRPr/>
                      </a:pPr>
                      <a:r>
                        <a:rPr lang="fr-FR" sz="1000" u="none" dirty="0" smtClean="0">
                          <a:solidFill>
                            <a:srgbClr val="002060"/>
                          </a:solidFill>
                          <a:effectLst/>
                          <a:latin typeface="Calibri"/>
                          <a:ea typeface="Times New Roman"/>
                        </a:rPr>
                        <a:t>L’accompagnement </a:t>
                      </a:r>
                      <a:r>
                        <a:rPr lang="fr-FR" sz="1000" u="none" dirty="0">
                          <a:solidFill>
                            <a:srgbClr val="002060"/>
                          </a:solidFill>
                          <a:effectLst/>
                          <a:latin typeface="Calibri"/>
                          <a:ea typeface="Times New Roman"/>
                        </a:rPr>
                        <a:t>personnalité prend corps dans les contenus disciplinaires,</a:t>
                      </a:r>
                      <a:r>
                        <a:rPr lang="fr-FR" sz="1000" dirty="0">
                          <a:solidFill>
                            <a:srgbClr val="002060"/>
                          </a:solidFill>
                          <a:effectLst/>
                          <a:latin typeface="Calibri"/>
                          <a:ea typeface="Times New Roman"/>
                        </a:rPr>
                        <a:t> car il est inhérent aux démarches d’apprentissage</a:t>
                      </a:r>
                      <a:r>
                        <a:rPr lang="fr-FR" sz="1000" dirty="0" smtClean="0">
                          <a:solidFill>
                            <a:srgbClr val="002060"/>
                          </a:solidFill>
                          <a:effectLst/>
                          <a:latin typeface="Calibri"/>
                          <a:ea typeface="Times New Roman"/>
                        </a:rPr>
                        <a:t>.</a:t>
                      </a:r>
                      <a:r>
                        <a:rPr lang="fr-FR" sz="1050" dirty="0" smtClean="0">
                          <a:solidFill>
                            <a:srgbClr val="002060"/>
                          </a:solidFill>
                          <a:effectLst/>
                          <a:latin typeface="Calibri"/>
                          <a:ea typeface="Times New Roman"/>
                        </a:rPr>
                        <a:t> Il n’y aurait pas de sens à le dissocier du temps d’apprentissage.</a:t>
                      </a:r>
                      <a:r>
                        <a:rPr lang="fr-FR" sz="1050" i="1" dirty="0" smtClean="0">
                          <a:solidFill>
                            <a:srgbClr val="002060"/>
                          </a:solidFill>
                          <a:effectLst/>
                          <a:latin typeface="Calibri"/>
                          <a:ea typeface="Times New Roman"/>
                        </a:rPr>
                        <a:t> </a:t>
                      </a:r>
                      <a:endParaRPr lang="fr-FR" sz="1100" dirty="0" smtClean="0">
                        <a:effectLst/>
                        <a:latin typeface="Times New Roman"/>
                        <a:ea typeface="Times New Roman"/>
                      </a:endParaRPr>
                    </a:p>
                    <a:p>
                      <a:pPr algn="just">
                        <a:lnSpc>
                          <a:spcPct val="114000"/>
                        </a:lnSpc>
                        <a:spcAft>
                          <a:spcPts val="0"/>
                        </a:spcAft>
                      </a:pPr>
                      <a:r>
                        <a:rPr lang="fr-FR" sz="1000" dirty="0" smtClean="0">
                          <a:solidFill>
                            <a:srgbClr val="002060"/>
                          </a:solidFill>
                          <a:effectLst/>
                          <a:latin typeface="Calibri"/>
                          <a:ea typeface="Times New Roman"/>
                        </a:rPr>
                        <a:t>Les </a:t>
                      </a:r>
                      <a:r>
                        <a:rPr lang="fr-FR" sz="1000" dirty="0">
                          <a:solidFill>
                            <a:srgbClr val="002060"/>
                          </a:solidFill>
                          <a:effectLst/>
                          <a:latin typeface="Calibri"/>
                          <a:ea typeface="Times New Roman"/>
                        </a:rPr>
                        <a:t>programmes disciplinaires donnent ainsi lieu, ponctuellement ou non, à des pratiques d’accompagnement personnalisé</a:t>
                      </a:r>
                      <a:r>
                        <a:rPr lang="fr-FR" sz="1000" dirty="0" smtClean="0">
                          <a:solidFill>
                            <a:srgbClr val="002060"/>
                          </a:solidFill>
                          <a:effectLst/>
                          <a:latin typeface="Calibri"/>
                          <a:ea typeface="Times New Roman"/>
                        </a:rPr>
                        <a:t>. Une attention particulière est portée sur les compétences transversales.</a:t>
                      </a:r>
                      <a:r>
                        <a:rPr lang="fr-FR" sz="1050" dirty="0" smtClean="0">
                          <a:solidFill>
                            <a:schemeClr val="tx1"/>
                          </a:solidFill>
                          <a:effectLst/>
                          <a:latin typeface="Times New Roman"/>
                          <a:ea typeface="Times New Roman"/>
                        </a:rPr>
                        <a:t>.</a:t>
                      </a:r>
                      <a:r>
                        <a:rPr lang="fr-FR" sz="1000" i="1" dirty="0" smtClean="0">
                          <a:solidFill>
                            <a:srgbClr val="002060"/>
                          </a:solidFill>
                          <a:effectLst/>
                          <a:latin typeface="Calibri"/>
                          <a:ea typeface="Times New Roman"/>
                        </a:rPr>
                        <a:t> </a:t>
                      </a:r>
                      <a:endParaRPr lang="fr-FR" sz="105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r>
              <a:tr h="269036">
                <a:tc>
                  <a:txBody>
                    <a:bodyPr/>
                    <a:lstStyle/>
                    <a:p>
                      <a:pPr algn="ctr">
                        <a:lnSpc>
                          <a:spcPct val="114000"/>
                        </a:lnSpc>
                        <a:spcAft>
                          <a:spcPts val="0"/>
                        </a:spcAft>
                      </a:pPr>
                      <a:r>
                        <a:rPr lang="fr-FR" sz="900" b="1" i="0" dirty="0" smtClean="0">
                          <a:effectLst/>
                          <a:latin typeface="Calibri"/>
                          <a:ea typeface="Times New Roman"/>
                        </a:rPr>
                        <a:t>Dom </a:t>
                      </a:r>
                      <a:r>
                        <a:rPr lang="fr-FR" sz="900" b="1" i="0" dirty="0">
                          <a:effectLst/>
                          <a:latin typeface="Calibri"/>
                          <a:ea typeface="Times New Roman"/>
                        </a:rPr>
                        <a:t>1</a:t>
                      </a:r>
                      <a:endParaRPr lang="fr-FR" sz="900" i="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2">
                  <a:txBody>
                    <a:bodyPr/>
                    <a:lstStyle/>
                    <a:p>
                      <a:pPr algn="just">
                        <a:lnSpc>
                          <a:spcPct val="114000"/>
                        </a:lnSpc>
                        <a:spcAft>
                          <a:spcPts val="0"/>
                        </a:spcAft>
                      </a:pPr>
                      <a:r>
                        <a:rPr lang="fr-FR" sz="900" b="1" i="1" dirty="0">
                          <a:effectLst/>
                          <a:latin typeface="Calibri"/>
                          <a:ea typeface="Times New Roman"/>
                        </a:rPr>
                        <a:t>Les langages pour penser et communiquer</a:t>
                      </a:r>
                      <a:endParaRPr lang="fr-FR" sz="90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fr-FR"/>
                    </a:p>
                  </a:txBody>
                  <a:tcPr/>
                </a:tc>
                <a:tc>
                  <a:txBody>
                    <a:bodyPr/>
                    <a:lstStyle/>
                    <a:p>
                      <a:r>
                        <a:rPr lang="fr-FR" dirty="0" smtClean="0"/>
                        <a:t> </a:t>
                      </a:r>
                      <a:r>
                        <a:rPr lang="fr-FR" dirty="0" smtClean="0">
                          <a:solidFill>
                            <a:schemeClr val="tx2">
                              <a:lumMod val="75000"/>
                            </a:schemeClr>
                          </a:solidFill>
                          <a:latin typeface="Haettenschweiler" panose="020B0706040902060204" pitchFamily="34" charset="0"/>
                        </a:rPr>
                        <a:t>Le professeur…</a:t>
                      </a:r>
                      <a:endParaRPr lang="fr-FR" dirty="0">
                        <a:solidFill>
                          <a:schemeClr val="tx2">
                            <a:lumMod val="75000"/>
                          </a:schemeClr>
                        </a:solidFill>
                        <a:latin typeface="Haettenschweiler" panose="020B0706040902060204" pitchFamily="34" charset="0"/>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33504">
                <a:tc rowSpan="2">
                  <a:txBody>
                    <a:bodyPr/>
                    <a:lstStyle/>
                    <a:p>
                      <a:pPr algn="ctr">
                        <a:lnSpc>
                          <a:spcPct val="114000"/>
                        </a:lnSpc>
                        <a:spcAft>
                          <a:spcPts val="0"/>
                        </a:spcAft>
                      </a:pPr>
                      <a:r>
                        <a:rPr lang="fr-FR" sz="800" b="1" i="0" dirty="0">
                          <a:effectLst/>
                          <a:latin typeface="Calibri"/>
                          <a:ea typeface="Times New Roman"/>
                        </a:rPr>
                        <a:t> </a:t>
                      </a:r>
                      <a:endParaRPr lang="fr-FR" sz="900" i="0" dirty="0">
                        <a:effectLst/>
                        <a:latin typeface="Times New Roman"/>
                        <a:ea typeface="Times New Roman"/>
                      </a:endParaRPr>
                    </a:p>
                    <a:p>
                      <a:pPr algn="ctr">
                        <a:lnSpc>
                          <a:spcPct val="114000"/>
                        </a:lnSpc>
                        <a:spcAft>
                          <a:spcPts val="0"/>
                        </a:spcAft>
                      </a:pPr>
                      <a:r>
                        <a:rPr lang="fr-FR" sz="800" b="1" i="0" dirty="0">
                          <a:effectLst/>
                          <a:latin typeface="Calibri"/>
                          <a:ea typeface="Times New Roman"/>
                        </a:rPr>
                        <a:t> </a:t>
                      </a:r>
                      <a:endParaRPr lang="fr-FR" sz="900" i="0" dirty="0">
                        <a:effectLst/>
                        <a:latin typeface="Times New Roman"/>
                        <a:ea typeface="Times New Roman"/>
                      </a:endParaRPr>
                    </a:p>
                    <a:p>
                      <a:pPr algn="ctr">
                        <a:lnSpc>
                          <a:spcPct val="114000"/>
                        </a:lnSpc>
                        <a:spcAft>
                          <a:spcPts val="0"/>
                        </a:spcAft>
                      </a:pPr>
                      <a:r>
                        <a:rPr lang="fr-FR" sz="800" b="1" i="0" dirty="0" err="1" smtClean="0">
                          <a:effectLst/>
                          <a:latin typeface="Calibri"/>
                          <a:ea typeface="Times New Roman"/>
                        </a:rPr>
                        <a:t>Comp</a:t>
                      </a:r>
                      <a:r>
                        <a:rPr lang="fr-FR" sz="800" b="1" i="0" dirty="0" smtClean="0">
                          <a:effectLst/>
                          <a:latin typeface="Calibri"/>
                          <a:ea typeface="Times New Roman"/>
                        </a:rPr>
                        <a:t> </a:t>
                      </a:r>
                      <a:r>
                        <a:rPr lang="fr-FR" sz="800" b="1" i="0" dirty="0">
                          <a:effectLst/>
                          <a:latin typeface="Calibri"/>
                          <a:ea typeface="Times New Roman"/>
                        </a:rPr>
                        <a:t>1</a:t>
                      </a:r>
                      <a:endParaRPr lang="fr-FR" sz="900" i="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algn="l">
                        <a:lnSpc>
                          <a:spcPct val="114000"/>
                        </a:lnSpc>
                        <a:spcAft>
                          <a:spcPts val="0"/>
                        </a:spcAft>
                      </a:pPr>
                      <a:r>
                        <a:rPr lang="fr-FR" sz="900" b="1" dirty="0" smtClean="0">
                          <a:effectLst/>
                          <a:latin typeface="Calibri"/>
                          <a:ea typeface="Times New Roman"/>
                        </a:rPr>
                        <a:t>Grammaire, orthographe, vocabulaire </a:t>
                      </a:r>
                      <a:endParaRPr lang="fr-FR" sz="1000" b="1"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just">
                        <a:lnSpc>
                          <a:spcPct val="114000"/>
                        </a:lnSpc>
                        <a:spcAft>
                          <a:spcPts val="0"/>
                        </a:spcAft>
                      </a:pPr>
                      <a:r>
                        <a:rPr lang="fr-FR" sz="1050" i="0" dirty="0" smtClean="0">
                          <a:solidFill>
                            <a:schemeClr val="tx2">
                              <a:lumMod val="50000"/>
                            </a:schemeClr>
                          </a:solidFill>
                          <a:effectLst/>
                          <a:latin typeface="Calibri"/>
                          <a:ea typeface="Times New Roman"/>
                        </a:rPr>
                        <a:t>circule pour </a:t>
                      </a:r>
                      <a:r>
                        <a:rPr lang="fr-FR" sz="1050" i="0" dirty="0">
                          <a:solidFill>
                            <a:schemeClr val="tx2">
                              <a:lumMod val="50000"/>
                            </a:schemeClr>
                          </a:solidFill>
                          <a:effectLst/>
                          <a:latin typeface="Calibri"/>
                          <a:ea typeface="Times New Roman"/>
                        </a:rPr>
                        <a:t>vérifier et assurer la copie correcte d’un résumé, d’une référence, du vocabulaire,…</a:t>
                      </a:r>
                      <a:endParaRPr lang="fr-FR" sz="110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7843">
                <a:tc vMerge="1">
                  <a:txBody>
                    <a:bodyPr/>
                    <a:lstStyle/>
                    <a:p>
                      <a:endParaRPr lang="fr-FR"/>
                    </a:p>
                  </a:txBody>
                  <a:tcPr/>
                </a:tc>
                <a:tc gridSpan="2">
                  <a:txBody>
                    <a:bodyPr/>
                    <a:lstStyle/>
                    <a:p>
                      <a:pPr algn="l">
                        <a:lnSpc>
                          <a:spcPct val="114000"/>
                        </a:lnSpc>
                        <a:spcAft>
                          <a:spcPts val="0"/>
                        </a:spcAft>
                      </a:pPr>
                      <a:r>
                        <a:rPr lang="fr-FR" sz="900" b="1" dirty="0">
                          <a:effectLst/>
                          <a:latin typeface="Calibri"/>
                          <a:ea typeface="Times New Roman"/>
                        </a:rPr>
                        <a:t>Compréhension et production orale</a:t>
                      </a:r>
                      <a:endParaRPr lang="fr-FR" sz="1000" b="1"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just">
                        <a:lnSpc>
                          <a:spcPct val="114000"/>
                        </a:lnSpc>
                        <a:spcAft>
                          <a:spcPts val="0"/>
                        </a:spcAft>
                      </a:pPr>
                      <a:r>
                        <a:rPr lang="fr-FR" sz="1050" i="0" dirty="0" smtClean="0">
                          <a:solidFill>
                            <a:schemeClr val="tx2">
                              <a:lumMod val="50000"/>
                            </a:schemeClr>
                          </a:solidFill>
                          <a:effectLst/>
                          <a:latin typeface="Calibri"/>
                          <a:ea typeface="Times New Roman"/>
                        </a:rPr>
                        <a:t>utilise </a:t>
                      </a:r>
                      <a:r>
                        <a:rPr lang="fr-FR" sz="1050" i="0" dirty="0">
                          <a:solidFill>
                            <a:schemeClr val="tx2">
                              <a:lumMod val="50000"/>
                            </a:schemeClr>
                          </a:solidFill>
                          <a:effectLst/>
                          <a:latin typeface="Calibri"/>
                          <a:ea typeface="Times New Roman"/>
                        </a:rPr>
                        <a:t>les temps de verbalisation pour asseoir une expression orale maîtrisée et </a:t>
                      </a:r>
                      <a:r>
                        <a:rPr lang="fr-FR" sz="1050" i="0" u="sng" dirty="0" smtClean="0">
                          <a:solidFill>
                            <a:schemeClr val="tx2">
                              <a:lumMod val="50000"/>
                            </a:schemeClr>
                          </a:solidFill>
                          <a:effectLst/>
                          <a:latin typeface="Calibri"/>
                          <a:ea typeface="Times New Roman"/>
                        </a:rPr>
                        <a:t>partagée</a:t>
                      </a:r>
                      <a:r>
                        <a:rPr lang="fr-FR" sz="1050" i="0" u="none" baseline="0" dirty="0" smtClean="0">
                          <a:solidFill>
                            <a:schemeClr val="tx2">
                              <a:lumMod val="50000"/>
                            </a:schemeClr>
                          </a:solidFill>
                          <a:effectLst/>
                          <a:latin typeface="Calibri"/>
                          <a:ea typeface="Times New Roman"/>
                        </a:rPr>
                        <a:t> et</a:t>
                      </a:r>
                      <a:r>
                        <a:rPr lang="fr-FR" sz="1050" i="0" dirty="0" smtClean="0">
                          <a:solidFill>
                            <a:schemeClr val="tx2">
                              <a:lumMod val="50000"/>
                            </a:schemeClr>
                          </a:solidFill>
                          <a:effectLst/>
                          <a:latin typeface="Calibri"/>
                          <a:ea typeface="Times New Roman"/>
                        </a:rPr>
                        <a:t> veille</a:t>
                      </a:r>
                      <a:r>
                        <a:rPr lang="fr-FR" sz="1050" i="0" baseline="0" dirty="0" smtClean="0">
                          <a:solidFill>
                            <a:schemeClr val="tx2">
                              <a:lumMod val="50000"/>
                            </a:schemeClr>
                          </a:solidFill>
                          <a:effectLst/>
                          <a:latin typeface="Calibri"/>
                          <a:ea typeface="Times New Roman"/>
                        </a:rPr>
                        <a:t> </a:t>
                      </a:r>
                      <a:r>
                        <a:rPr lang="fr-FR" sz="1050" i="0" dirty="0" smtClean="0">
                          <a:solidFill>
                            <a:schemeClr val="tx2">
                              <a:lumMod val="50000"/>
                            </a:schemeClr>
                          </a:solidFill>
                          <a:effectLst/>
                          <a:latin typeface="Calibri"/>
                          <a:ea typeface="Times New Roman"/>
                        </a:rPr>
                        <a:t>à </a:t>
                      </a:r>
                      <a:r>
                        <a:rPr lang="fr-FR" sz="1050" i="0" dirty="0">
                          <a:solidFill>
                            <a:schemeClr val="tx2">
                              <a:lumMod val="50000"/>
                            </a:schemeClr>
                          </a:solidFill>
                          <a:effectLst/>
                          <a:latin typeface="Calibri"/>
                          <a:ea typeface="Times New Roman"/>
                        </a:rPr>
                        <a:t>la reformulation de la terminologie </a:t>
                      </a:r>
                      <a:r>
                        <a:rPr lang="fr-FR" sz="1050" i="0" dirty="0" smtClean="0">
                          <a:solidFill>
                            <a:schemeClr val="tx2">
                              <a:lumMod val="50000"/>
                            </a:schemeClr>
                          </a:solidFill>
                          <a:effectLst/>
                          <a:latin typeface="Calibri"/>
                          <a:ea typeface="Times New Roman"/>
                        </a:rPr>
                        <a:t>spécifique.</a:t>
                      </a:r>
                      <a:endParaRPr lang="fr-FR" sz="110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9977">
                <a:tc>
                  <a:txBody>
                    <a:bodyPr/>
                    <a:lstStyle/>
                    <a:p>
                      <a:pPr algn="ctr">
                        <a:lnSpc>
                          <a:spcPct val="114000"/>
                        </a:lnSpc>
                        <a:spcAft>
                          <a:spcPts val="0"/>
                        </a:spcAft>
                      </a:pPr>
                      <a:endParaRPr lang="fr-FR" sz="800" b="1" i="0" dirty="0" smtClean="0">
                        <a:effectLst/>
                        <a:latin typeface="Calibri"/>
                        <a:ea typeface="Times New Roman"/>
                      </a:endParaRPr>
                    </a:p>
                    <a:p>
                      <a:pPr algn="ctr">
                        <a:lnSpc>
                          <a:spcPct val="114000"/>
                        </a:lnSpc>
                        <a:spcAft>
                          <a:spcPts val="0"/>
                        </a:spcAft>
                      </a:pPr>
                      <a:r>
                        <a:rPr lang="fr-FR" sz="800" b="1" i="0" dirty="0" err="1" smtClean="0">
                          <a:effectLst/>
                          <a:latin typeface="Calibri"/>
                          <a:ea typeface="Times New Roman"/>
                        </a:rPr>
                        <a:t>Comp</a:t>
                      </a:r>
                      <a:r>
                        <a:rPr lang="fr-FR" sz="800" b="1" i="0" dirty="0" smtClean="0">
                          <a:effectLst/>
                          <a:latin typeface="Calibri"/>
                          <a:ea typeface="Times New Roman"/>
                        </a:rPr>
                        <a:t> </a:t>
                      </a:r>
                      <a:r>
                        <a:rPr lang="fr-FR" sz="800" b="1" i="0" dirty="0">
                          <a:effectLst/>
                          <a:latin typeface="Calibri"/>
                          <a:ea typeface="Times New Roman"/>
                        </a:rPr>
                        <a:t>2</a:t>
                      </a:r>
                      <a:endParaRPr lang="fr-FR" sz="900" i="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algn="l">
                        <a:lnSpc>
                          <a:spcPct val="114000"/>
                        </a:lnSpc>
                        <a:spcAft>
                          <a:spcPts val="0"/>
                        </a:spcAft>
                      </a:pPr>
                      <a:r>
                        <a:rPr lang="fr-FR" sz="900" b="1" dirty="0">
                          <a:effectLst/>
                          <a:latin typeface="Calibri"/>
                          <a:ea typeface="Times New Roman"/>
                        </a:rPr>
                        <a:t>Comprendre, s’exprimer en utilisant une langue étrangère et, le cas échéant, une langue régionale</a:t>
                      </a:r>
                      <a:endParaRPr lang="fr-FR" sz="1000" b="1"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just">
                        <a:lnSpc>
                          <a:spcPct val="114000"/>
                        </a:lnSpc>
                        <a:spcAft>
                          <a:spcPts val="0"/>
                        </a:spcAft>
                      </a:pPr>
                      <a:r>
                        <a:rPr lang="fr-FR" sz="1050" i="0" dirty="0" smtClean="0">
                          <a:solidFill>
                            <a:schemeClr val="tx2">
                              <a:lumMod val="50000"/>
                            </a:schemeClr>
                          </a:solidFill>
                          <a:effectLst/>
                          <a:latin typeface="Calibri"/>
                          <a:ea typeface="Times New Roman"/>
                        </a:rPr>
                        <a:t>articule </a:t>
                      </a:r>
                      <a:r>
                        <a:rPr lang="fr-FR" sz="1050" i="0" dirty="0">
                          <a:solidFill>
                            <a:schemeClr val="tx2">
                              <a:lumMod val="50000"/>
                            </a:schemeClr>
                          </a:solidFill>
                          <a:effectLst/>
                          <a:latin typeface="Calibri"/>
                          <a:ea typeface="Times New Roman"/>
                        </a:rPr>
                        <a:t>certains champs référentiels avec les disciplines linguistiques (traduction des titres,…)</a:t>
                      </a:r>
                      <a:endParaRPr lang="fr-FR" sz="110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2362">
                <a:tc>
                  <a:txBody>
                    <a:bodyPr/>
                    <a:lstStyle/>
                    <a:p>
                      <a:pPr algn="ctr">
                        <a:lnSpc>
                          <a:spcPct val="114000"/>
                        </a:lnSpc>
                        <a:spcAft>
                          <a:spcPts val="0"/>
                        </a:spcAft>
                      </a:pPr>
                      <a:r>
                        <a:rPr lang="fr-FR" sz="800" b="1" i="0" dirty="0">
                          <a:effectLst/>
                          <a:latin typeface="Calibri"/>
                          <a:ea typeface="Times New Roman"/>
                        </a:rPr>
                        <a:t> </a:t>
                      </a:r>
                      <a:endParaRPr lang="fr-FR" sz="900" i="0" dirty="0">
                        <a:effectLst/>
                        <a:latin typeface="Times New Roman"/>
                        <a:ea typeface="Times New Roman"/>
                      </a:endParaRPr>
                    </a:p>
                    <a:p>
                      <a:pPr algn="ctr">
                        <a:lnSpc>
                          <a:spcPct val="114000"/>
                        </a:lnSpc>
                        <a:spcAft>
                          <a:spcPts val="0"/>
                        </a:spcAft>
                      </a:pPr>
                      <a:r>
                        <a:rPr lang="fr-FR" sz="800" b="1" i="0" dirty="0" err="1" smtClean="0">
                          <a:effectLst/>
                          <a:latin typeface="Calibri"/>
                          <a:ea typeface="Times New Roman"/>
                        </a:rPr>
                        <a:t>Comp</a:t>
                      </a:r>
                      <a:r>
                        <a:rPr lang="fr-FR" sz="800" b="1" i="0" dirty="0" smtClean="0">
                          <a:effectLst/>
                          <a:latin typeface="Calibri"/>
                          <a:ea typeface="Times New Roman"/>
                        </a:rPr>
                        <a:t> </a:t>
                      </a:r>
                      <a:r>
                        <a:rPr lang="fr-FR" sz="800" b="1" i="0" dirty="0">
                          <a:effectLst/>
                          <a:latin typeface="Calibri"/>
                          <a:ea typeface="Times New Roman"/>
                        </a:rPr>
                        <a:t>4</a:t>
                      </a:r>
                      <a:endParaRPr lang="fr-FR" sz="900" i="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algn="l">
                        <a:spcAft>
                          <a:spcPts val="0"/>
                        </a:spcAft>
                      </a:pPr>
                      <a:r>
                        <a:rPr lang="fr-FR" sz="900" b="1" dirty="0" smtClean="0">
                          <a:effectLst/>
                          <a:latin typeface="Calibri"/>
                          <a:ea typeface="Times New Roman"/>
                        </a:rPr>
                        <a:t>Comprendre, s’exprimer en utilisant les langages des arts et du corps</a:t>
                      </a:r>
                      <a:endParaRPr lang="fr-FR" sz="1000" dirty="0" smtClean="0">
                        <a:effectLst/>
                        <a:latin typeface="Times New Roman"/>
                        <a:ea typeface="Times New Roman"/>
                      </a:endParaRPr>
                    </a:p>
                    <a:p>
                      <a:pPr algn="l">
                        <a:lnSpc>
                          <a:spcPct val="114000"/>
                        </a:lnSpc>
                        <a:spcAft>
                          <a:spcPts val="0"/>
                        </a:spcAft>
                      </a:pPr>
                      <a:r>
                        <a:rPr lang="fr-FR" sz="900" b="1" i="1" dirty="0" smtClean="0">
                          <a:effectLst/>
                          <a:latin typeface="Calibri"/>
                          <a:ea typeface="Times New Roman"/>
                        </a:rPr>
                        <a:t> </a:t>
                      </a:r>
                      <a:endParaRPr lang="fr-FR" sz="100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just">
                        <a:lnSpc>
                          <a:spcPct val="114000"/>
                        </a:lnSpc>
                        <a:spcAft>
                          <a:spcPts val="0"/>
                        </a:spcAft>
                      </a:pPr>
                      <a:r>
                        <a:rPr lang="fr-FR" sz="1050" i="0" dirty="0" smtClean="0">
                          <a:solidFill>
                            <a:schemeClr val="tx2">
                              <a:lumMod val="50000"/>
                            </a:schemeClr>
                          </a:solidFill>
                          <a:effectLst/>
                          <a:latin typeface="Calibri"/>
                          <a:ea typeface="Times New Roman"/>
                        </a:rPr>
                        <a:t>utilise </a:t>
                      </a:r>
                      <a:r>
                        <a:rPr lang="fr-FR" sz="1050" i="0" dirty="0">
                          <a:solidFill>
                            <a:schemeClr val="tx2">
                              <a:lumMod val="50000"/>
                            </a:schemeClr>
                          </a:solidFill>
                          <a:effectLst/>
                          <a:latin typeface="Calibri"/>
                          <a:ea typeface="Times New Roman"/>
                        </a:rPr>
                        <a:t>les pratiques inhérentes aux disciplines artistiques pour développer des compétences transversales : prise d’initiative, autonomie, s’impliquer dans un projet jusqu’au bout, l’expliciter,…</a:t>
                      </a:r>
                      <a:endParaRPr lang="fr-FR" sz="110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6946">
                <a:tc rowSpan="5">
                  <a:txBody>
                    <a:bodyPr/>
                    <a:lstStyle/>
                    <a:p>
                      <a:pPr algn="ctr">
                        <a:lnSpc>
                          <a:spcPct val="114000"/>
                        </a:lnSpc>
                        <a:spcAft>
                          <a:spcPts val="0"/>
                        </a:spcAft>
                      </a:pPr>
                      <a:r>
                        <a:rPr lang="fr-FR" sz="900" b="1" i="0" dirty="0">
                          <a:effectLst/>
                          <a:latin typeface="Calibri"/>
                          <a:ea typeface="Times New Roman"/>
                        </a:rPr>
                        <a:t> </a:t>
                      </a:r>
                      <a:endParaRPr lang="fr-FR" sz="900" i="0" dirty="0">
                        <a:effectLst/>
                        <a:latin typeface="Times New Roman"/>
                        <a:ea typeface="Times New Roman"/>
                      </a:endParaRPr>
                    </a:p>
                    <a:p>
                      <a:pPr algn="ctr">
                        <a:lnSpc>
                          <a:spcPct val="114000"/>
                        </a:lnSpc>
                        <a:spcAft>
                          <a:spcPts val="0"/>
                        </a:spcAft>
                      </a:pPr>
                      <a:r>
                        <a:rPr lang="fr-FR" sz="900" b="1" i="0" dirty="0">
                          <a:effectLst/>
                          <a:latin typeface="Calibri"/>
                          <a:ea typeface="Times New Roman"/>
                        </a:rPr>
                        <a:t> </a:t>
                      </a:r>
                      <a:endParaRPr lang="fr-FR" sz="900" i="0" dirty="0">
                        <a:effectLst/>
                        <a:latin typeface="Times New Roman"/>
                        <a:ea typeface="Times New Roman"/>
                      </a:endParaRPr>
                    </a:p>
                    <a:p>
                      <a:pPr algn="ctr">
                        <a:lnSpc>
                          <a:spcPct val="114000"/>
                        </a:lnSpc>
                        <a:spcAft>
                          <a:spcPts val="0"/>
                        </a:spcAft>
                      </a:pPr>
                      <a:r>
                        <a:rPr lang="fr-FR" sz="800" b="1" i="0" dirty="0">
                          <a:effectLst/>
                          <a:latin typeface="Calibri"/>
                          <a:ea typeface="Times New Roman"/>
                        </a:rPr>
                        <a:t> </a:t>
                      </a:r>
                      <a:endParaRPr lang="fr-FR" sz="900" i="0" dirty="0">
                        <a:effectLst/>
                        <a:latin typeface="Times New Roman"/>
                        <a:ea typeface="Times New Roman"/>
                      </a:endParaRPr>
                    </a:p>
                    <a:p>
                      <a:pPr algn="ctr">
                        <a:lnSpc>
                          <a:spcPct val="114000"/>
                        </a:lnSpc>
                        <a:spcAft>
                          <a:spcPts val="0"/>
                        </a:spcAft>
                      </a:pPr>
                      <a:r>
                        <a:rPr lang="fr-FR" sz="900" b="1" i="0" dirty="0" smtClean="0">
                          <a:effectLst/>
                          <a:latin typeface="Calibri"/>
                          <a:ea typeface="Times New Roman"/>
                        </a:rPr>
                        <a:t>Dom </a:t>
                      </a:r>
                      <a:r>
                        <a:rPr lang="fr-FR" sz="900" b="1" i="0" dirty="0">
                          <a:effectLst/>
                          <a:latin typeface="Calibri"/>
                          <a:ea typeface="Times New Roman"/>
                        </a:rPr>
                        <a:t>2</a:t>
                      </a:r>
                      <a:endParaRPr lang="fr-FR" sz="900" i="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3">
                  <a:txBody>
                    <a:bodyPr/>
                    <a:lstStyle/>
                    <a:p>
                      <a:pPr algn="just">
                        <a:lnSpc>
                          <a:spcPct val="114000"/>
                        </a:lnSpc>
                        <a:spcAft>
                          <a:spcPts val="0"/>
                        </a:spcAft>
                      </a:pPr>
                      <a:r>
                        <a:rPr lang="fr-FR" sz="900" b="1" i="1" dirty="0" smtClean="0">
                          <a:effectLst/>
                          <a:latin typeface="Calibri"/>
                          <a:ea typeface="Times New Roman"/>
                        </a:rPr>
                        <a:t>Les méthodes et outils pour apprendre</a:t>
                      </a:r>
                      <a:endParaRPr lang="fr-FR" sz="90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fr-FR"/>
                    </a:p>
                  </a:txBody>
                  <a:tcPr/>
                </a:tc>
                <a:tc hMerge="1">
                  <a:txBody>
                    <a:bodyPr/>
                    <a:lstStyle/>
                    <a:p>
                      <a:endParaRPr lang="fr-FR"/>
                    </a:p>
                  </a:txBody>
                  <a:tcPr/>
                </a:tc>
              </a:tr>
              <a:tr h="233504">
                <a:tc vMerge="1">
                  <a:txBody>
                    <a:bodyPr/>
                    <a:lstStyle/>
                    <a:p>
                      <a:endParaRPr lang="fr-FR"/>
                    </a:p>
                  </a:txBody>
                  <a:tcPr/>
                </a:tc>
                <a:tc gridSpan="2">
                  <a:txBody>
                    <a:bodyPr/>
                    <a:lstStyle/>
                    <a:p>
                      <a:pPr algn="l">
                        <a:spcAft>
                          <a:spcPts val="0"/>
                        </a:spcAft>
                      </a:pPr>
                      <a:r>
                        <a:rPr lang="fr-FR" sz="900" b="1">
                          <a:effectLst/>
                          <a:latin typeface="Calibri"/>
                          <a:ea typeface="Times New Roman"/>
                        </a:rPr>
                        <a:t>Organisation du travail personnel </a:t>
                      </a:r>
                      <a:endParaRPr lang="fr-FR" sz="100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just">
                        <a:lnSpc>
                          <a:spcPct val="114000"/>
                        </a:lnSpc>
                        <a:spcAft>
                          <a:spcPts val="0"/>
                        </a:spcAft>
                      </a:pPr>
                      <a:r>
                        <a:rPr lang="fr-FR" sz="1000" b="0" i="0" dirty="0" smtClean="0">
                          <a:solidFill>
                            <a:schemeClr val="tx2">
                              <a:lumMod val="50000"/>
                            </a:schemeClr>
                          </a:solidFill>
                          <a:effectLst/>
                          <a:latin typeface="Calibri"/>
                          <a:ea typeface="Times New Roman"/>
                        </a:rPr>
                        <a:t>explicite </a:t>
                      </a:r>
                      <a:r>
                        <a:rPr lang="fr-FR" sz="1000" b="0" i="0" dirty="0">
                          <a:solidFill>
                            <a:schemeClr val="tx2">
                              <a:lumMod val="50000"/>
                            </a:schemeClr>
                          </a:solidFill>
                          <a:effectLst/>
                          <a:latin typeface="Calibri"/>
                          <a:ea typeface="Times New Roman"/>
                        </a:rPr>
                        <a:t>clairement ses attentes et veille à une organisation spatiale, temporelle et matérielle propice.</a:t>
                      </a:r>
                      <a:endParaRPr lang="fr-FR" sz="1050" b="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0389">
                <a:tc vMerge="1">
                  <a:txBody>
                    <a:bodyPr/>
                    <a:lstStyle/>
                    <a:p>
                      <a:endParaRPr lang="fr-FR"/>
                    </a:p>
                  </a:txBody>
                  <a:tcPr/>
                </a:tc>
                <a:tc gridSpan="2">
                  <a:txBody>
                    <a:bodyPr/>
                    <a:lstStyle/>
                    <a:p>
                      <a:pPr algn="l">
                        <a:spcAft>
                          <a:spcPts val="0"/>
                        </a:spcAft>
                      </a:pPr>
                      <a:r>
                        <a:rPr lang="fr-FR" sz="900" b="1">
                          <a:effectLst/>
                          <a:latin typeface="Calibri"/>
                          <a:ea typeface="Times New Roman"/>
                        </a:rPr>
                        <a:t>Coopération et réalisation de projets</a:t>
                      </a:r>
                      <a:endParaRPr lang="fr-FR" sz="100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just">
                        <a:lnSpc>
                          <a:spcPct val="114000"/>
                        </a:lnSpc>
                        <a:spcAft>
                          <a:spcPts val="0"/>
                        </a:spcAft>
                      </a:pPr>
                      <a:r>
                        <a:rPr lang="fr-FR" sz="1000" b="0" i="0" dirty="0" smtClean="0">
                          <a:solidFill>
                            <a:schemeClr val="tx2">
                              <a:lumMod val="50000"/>
                            </a:schemeClr>
                          </a:solidFill>
                          <a:effectLst/>
                          <a:latin typeface="Calibri"/>
                          <a:ea typeface="Times New Roman"/>
                        </a:rPr>
                        <a:t>met </a:t>
                      </a:r>
                      <a:r>
                        <a:rPr lang="fr-FR" sz="1000" b="0" i="0" dirty="0">
                          <a:solidFill>
                            <a:schemeClr val="tx2">
                              <a:lumMod val="50000"/>
                            </a:schemeClr>
                          </a:solidFill>
                          <a:effectLst/>
                          <a:latin typeface="Calibri"/>
                          <a:ea typeface="Times New Roman"/>
                        </a:rPr>
                        <a:t>en place des situations de travail non exclusives au travail individuel.</a:t>
                      </a:r>
                      <a:endParaRPr lang="fr-FR" sz="1050" b="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779">
                <a:tc vMerge="1">
                  <a:txBody>
                    <a:bodyPr/>
                    <a:lstStyle/>
                    <a:p>
                      <a:endParaRPr lang="fr-FR"/>
                    </a:p>
                  </a:txBody>
                  <a:tcPr/>
                </a:tc>
                <a:tc gridSpan="2">
                  <a:txBody>
                    <a:bodyPr/>
                    <a:lstStyle/>
                    <a:p>
                      <a:pPr algn="l">
                        <a:spcAft>
                          <a:spcPts val="0"/>
                        </a:spcAft>
                      </a:pPr>
                      <a:r>
                        <a:rPr lang="fr-FR" sz="900" b="1">
                          <a:effectLst/>
                          <a:latin typeface="Calibri"/>
                          <a:ea typeface="Times New Roman"/>
                        </a:rPr>
                        <a:t>Outils numériques pour échanger et communiquer </a:t>
                      </a:r>
                      <a:endParaRPr lang="fr-FR" sz="100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just">
                        <a:lnSpc>
                          <a:spcPct val="114000"/>
                        </a:lnSpc>
                        <a:spcAft>
                          <a:spcPts val="0"/>
                        </a:spcAft>
                      </a:pPr>
                      <a:r>
                        <a:rPr lang="fr-FR" sz="1000" b="0" i="0" dirty="0" smtClean="0">
                          <a:solidFill>
                            <a:schemeClr val="tx2">
                              <a:lumMod val="50000"/>
                            </a:schemeClr>
                          </a:solidFill>
                          <a:effectLst/>
                          <a:latin typeface="Calibri"/>
                          <a:ea typeface="Times New Roman"/>
                        </a:rPr>
                        <a:t>favorise </a:t>
                      </a:r>
                      <a:r>
                        <a:rPr lang="fr-FR" sz="1000" b="0" i="0" dirty="0">
                          <a:solidFill>
                            <a:schemeClr val="tx2">
                              <a:lumMod val="50000"/>
                            </a:schemeClr>
                          </a:solidFill>
                          <a:effectLst/>
                          <a:latin typeface="Calibri"/>
                          <a:ea typeface="Times New Roman"/>
                        </a:rPr>
                        <a:t>le support numérique pour motiver l’élève, tout en veillant à la plus-value pédagogique et d’apprentissage.</a:t>
                      </a:r>
                      <a:endParaRPr lang="fr-FR" sz="1050" b="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779">
                <a:tc vMerge="1">
                  <a:txBody>
                    <a:bodyPr/>
                    <a:lstStyle/>
                    <a:p>
                      <a:endParaRPr lang="fr-FR"/>
                    </a:p>
                  </a:txBody>
                  <a:tcPr/>
                </a:tc>
                <a:tc gridSpan="2">
                  <a:txBody>
                    <a:bodyPr/>
                    <a:lstStyle/>
                    <a:p>
                      <a:pPr algn="l">
                        <a:spcAft>
                          <a:spcPts val="0"/>
                        </a:spcAft>
                      </a:pPr>
                      <a:r>
                        <a:rPr lang="fr-FR" sz="900" b="1">
                          <a:effectLst/>
                          <a:latin typeface="Calibri"/>
                          <a:ea typeface="Times New Roman"/>
                        </a:rPr>
                        <a:t>Médias, démarches de recherche et de traitement de l’information </a:t>
                      </a:r>
                      <a:endParaRPr lang="fr-FR" sz="100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just">
                        <a:lnSpc>
                          <a:spcPct val="114000"/>
                        </a:lnSpc>
                        <a:spcAft>
                          <a:spcPts val="0"/>
                        </a:spcAft>
                      </a:pPr>
                      <a:r>
                        <a:rPr lang="fr-FR" sz="1000" b="0" i="0" dirty="0" smtClean="0">
                          <a:solidFill>
                            <a:schemeClr val="tx2">
                              <a:lumMod val="50000"/>
                            </a:schemeClr>
                          </a:solidFill>
                          <a:effectLst/>
                          <a:latin typeface="Calibri"/>
                          <a:ea typeface="Times New Roman"/>
                        </a:rPr>
                        <a:t>sollicite </a:t>
                      </a:r>
                      <a:r>
                        <a:rPr lang="fr-FR" sz="1000" b="0" i="0" dirty="0">
                          <a:solidFill>
                            <a:schemeClr val="tx2">
                              <a:lumMod val="50000"/>
                            </a:schemeClr>
                          </a:solidFill>
                          <a:effectLst/>
                          <a:latin typeface="Calibri"/>
                          <a:ea typeface="Times New Roman"/>
                        </a:rPr>
                        <a:t>l’élève sur des outils et supports de communication et d’information qui lui sont familier pour tendre vers les champs disciplinaires.</a:t>
                      </a:r>
                      <a:endParaRPr lang="fr-FR" sz="1050" b="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6946">
                <a:tc rowSpan="4">
                  <a:txBody>
                    <a:bodyPr/>
                    <a:lstStyle/>
                    <a:p>
                      <a:pPr algn="ctr">
                        <a:lnSpc>
                          <a:spcPct val="114000"/>
                        </a:lnSpc>
                        <a:spcAft>
                          <a:spcPts val="0"/>
                        </a:spcAft>
                      </a:pPr>
                      <a:r>
                        <a:rPr lang="fr-FR" sz="900" b="1" i="0" dirty="0">
                          <a:effectLst/>
                          <a:latin typeface="Calibri"/>
                          <a:ea typeface="Times New Roman"/>
                        </a:rPr>
                        <a:t> </a:t>
                      </a:r>
                      <a:endParaRPr lang="fr-FR" sz="900" i="0" dirty="0">
                        <a:effectLst/>
                        <a:latin typeface="Times New Roman"/>
                        <a:ea typeface="Times New Roman"/>
                      </a:endParaRPr>
                    </a:p>
                    <a:p>
                      <a:pPr algn="ctr">
                        <a:lnSpc>
                          <a:spcPct val="114000"/>
                        </a:lnSpc>
                        <a:spcAft>
                          <a:spcPts val="0"/>
                        </a:spcAft>
                      </a:pPr>
                      <a:r>
                        <a:rPr lang="fr-FR" sz="900" b="1" i="0" dirty="0">
                          <a:effectLst/>
                          <a:latin typeface="Calibri"/>
                          <a:ea typeface="Times New Roman"/>
                        </a:rPr>
                        <a:t> </a:t>
                      </a:r>
                      <a:endParaRPr lang="fr-FR" sz="900" i="0" dirty="0">
                        <a:effectLst/>
                        <a:latin typeface="Times New Roman"/>
                        <a:ea typeface="Times New Roman"/>
                      </a:endParaRPr>
                    </a:p>
                    <a:p>
                      <a:pPr algn="ctr">
                        <a:lnSpc>
                          <a:spcPct val="114000"/>
                        </a:lnSpc>
                        <a:spcAft>
                          <a:spcPts val="0"/>
                        </a:spcAft>
                      </a:pPr>
                      <a:r>
                        <a:rPr lang="fr-FR" sz="900" b="1" i="0" dirty="0" smtClean="0">
                          <a:effectLst/>
                          <a:latin typeface="Calibri"/>
                          <a:ea typeface="Times New Roman"/>
                        </a:rPr>
                        <a:t>Dom </a:t>
                      </a:r>
                      <a:r>
                        <a:rPr lang="fr-FR" sz="900" b="1" i="0" dirty="0">
                          <a:effectLst/>
                          <a:latin typeface="Calibri"/>
                          <a:ea typeface="Times New Roman"/>
                        </a:rPr>
                        <a:t>3</a:t>
                      </a:r>
                      <a:endParaRPr lang="fr-FR" sz="900" i="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3">
                  <a:txBody>
                    <a:bodyPr/>
                    <a:lstStyle/>
                    <a:p>
                      <a:pPr algn="just">
                        <a:lnSpc>
                          <a:spcPct val="114000"/>
                        </a:lnSpc>
                        <a:spcAft>
                          <a:spcPts val="0"/>
                        </a:spcAft>
                      </a:pPr>
                      <a:r>
                        <a:rPr lang="fr-FR" sz="900" b="1" i="1" dirty="0">
                          <a:effectLst/>
                          <a:latin typeface="Calibri"/>
                          <a:ea typeface="Times New Roman"/>
                        </a:rPr>
                        <a:t>La formation de la personne et du citoyen</a:t>
                      </a:r>
                      <a:endParaRPr lang="fr-FR" sz="90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fr-FR"/>
                    </a:p>
                  </a:txBody>
                  <a:tcPr/>
                </a:tc>
                <a:tc hMerge="1">
                  <a:txBody>
                    <a:bodyPr/>
                    <a:lstStyle/>
                    <a:p>
                      <a:endParaRPr lang="fr-FR"/>
                    </a:p>
                  </a:txBody>
                  <a:tcPr/>
                </a:tc>
              </a:tr>
              <a:tr h="298929">
                <a:tc vMerge="1">
                  <a:txBody>
                    <a:bodyPr/>
                    <a:lstStyle/>
                    <a:p>
                      <a:endParaRPr lang="fr-FR"/>
                    </a:p>
                  </a:txBody>
                  <a:tcPr/>
                </a:tc>
                <a:tc gridSpan="2">
                  <a:txBody>
                    <a:bodyPr/>
                    <a:lstStyle/>
                    <a:p>
                      <a:pPr algn="l">
                        <a:lnSpc>
                          <a:spcPct val="114000"/>
                        </a:lnSpc>
                        <a:spcAft>
                          <a:spcPts val="0"/>
                        </a:spcAft>
                      </a:pPr>
                      <a:r>
                        <a:rPr lang="fr-FR" sz="900" b="1">
                          <a:effectLst/>
                          <a:latin typeface="Calibri"/>
                          <a:ea typeface="Times New Roman"/>
                        </a:rPr>
                        <a:t>La règle et le droit</a:t>
                      </a:r>
                      <a:endParaRPr lang="fr-FR" sz="100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just">
                        <a:spcAft>
                          <a:spcPts val="0"/>
                        </a:spcAft>
                      </a:pPr>
                      <a:r>
                        <a:rPr lang="fr-FR" sz="1000" i="0" dirty="0" smtClean="0">
                          <a:solidFill>
                            <a:schemeClr val="tx2">
                              <a:lumMod val="50000"/>
                            </a:schemeClr>
                          </a:solidFill>
                          <a:effectLst/>
                          <a:latin typeface="Calibri"/>
                          <a:ea typeface="Times New Roman"/>
                        </a:rPr>
                        <a:t>donne </a:t>
                      </a:r>
                      <a:r>
                        <a:rPr lang="fr-FR" sz="1000" i="0" dirty="0">
                          <a:solidFill>
                            <a:schemeClr val="tx2">
                              <a:lumMod val="50000"/>
                            </a:schemeClr>
                          </a:solidFill>
                          <a:effectLst/>
                          <a:latin typeface="Calibri"/>
                          <a:ea typeface="Times New Roman"/>
                        </a:rPr>
                        <a:t>des objectifs atteignables et progressifs en matière de tenue de classe et met en place un outil simple identifiant les progressions, les buts atteints, à dessein de valorisation.</a:t>
                      </a:r>
                      <a:endParaRPr lang="fr-FR" sz="100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3326">
                <a:tc vMerge="1">
                  <a:txBody>
                    <a:bodyPr/>
                    <a:lstStyle/>
                    <a:p>
                      <a:endParaRPr lang="fr-FR"/>
                    </a:p>
                  </a:txBody>
                  <a:tcPr/>
                </a:tc>
                <a:tc gridSpan="2">
                  <a:txBody>
                    <a:bodyPr/>
                    <a:lstStyle/>
                    <a:p>
                      <a:pPr algn="l">
                        <a:lnSpc>
                          <a:spcPct val="114000"/>
                        </a:lnSpc>
                        <a:spcAft>
                          <a:spcPts val="0"/>
                        </a:spcAft>
                      </a:pPr>
                      <a:r>
                        <a:rPr lang="fr-FR" sz="900" b="1">
                          <a:effectLst/>
                          <a:latin typeface="Calibri"/>
                          <a:ea typeface="Times New Roman"/>
                        </a:rPr>
                        <a:t>Réflexion et discernement </a:t>
                      </a:r>
                      <a:endParaRPr lang="fr-FR" sz="100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just">
                        <a:spcAft>
                          <a:spcPts val="0"/>
                        </a:spcAft>
                      </a:pPr>
                      <a:r>
                        <a:rPr lang="fr-FR" sz="1000" i="0" dirty="0" smtClean="0">
                          <a:solidFill>
                            <a:schemeClr val="tx2">
                              <a:lumMod val="50000"/>
                            </a:schemeClr>
                          </a:solidFill>
                          <a:effectLst/>
                          <a:latin typeface="Calibri"/>
                          <a:ea typeface="Times New Roman"/>
                        </a:rPr>
                        <a:t>donne </a:t>
                      </a:r>
                      <a:r>
                        <a:rPr lang="fr-FR" sz="1000" i="0" dirty="0">
                          <a:solidFill>
                            <a:schemeClr val="tx2">
                              <a:lumMod val="50000"/>
                            </a:schemeClr>
                          </a:solidFill>
                          <a:effectLst/>
                          <a:latin typeface="Calibri"/>
                          <a:ea typeface="Times New Roman"/>
                        </a:rPr>
                        <a:t>la parole et stimule tous les élèves en les valorisants et leur demande d’argumenter.</a:t>
                      </a:r>
                      <a:endParaRPr lang="fr-FR" sz="100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6651">
                <a:tc vMerge="1">
                  <a:txBody>
                    <a:bodyPr/>
                    <a:lstStyle/>
                    <a:p>
                      <a:endParaRPr lang="fr-FR"/>
                    </a:p>
                  </a:txBody>
                  <a:tcPr/>
                </a:tc>
                <a:tc gridSpan="2">
                  <a:txBody>
                    <a:bodyPr/>
                    <a:lstStyle/>
                    <a:p>
                      <a:pPr algn="l">
                        <a:lnSpc>
                          <a:spcPct val="114000"/>
                        </a:lnSpc>
                        <a:spcAft>
                          <a:spcPts val="0"/>
                        </a:spcAft>
                      </a:pPr>
                      <a:r>
                        <a:rPr lang="fr-FR" sz="900" b="1">
                          <a:effectLst/>
                          <a:latin typeface="Calibri"/>
                          <a:ea typeface="Times New Roman"/>
                        </a:rPr>
                        <a:t>Responsabilité, sens de l’engagement et de l’initiative </a:t>
                      </a:r>
                      <a:endParaRPr lang="fr-FR" sz="100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just">
                        <a:spcAft>
                          <a:spcPts val="0"/>
                        </a:spcAft>
                      </a:pPr>
                      <a:r>
                        <a:rPr lang="fr-FR" sz="1000" i="0" dirty="0" smtClean="0">
                          <a:solidFill>
                            <a:schemeClr val="tx2">
                              <a:lumMod val="50000"/>
                            </a:schemeClr>
                          </a:solidFill>
                          <a:effectLst/>
                          <a:latin typeface="Calibri"/>
                          <a:ea typeface="Times New Roman"/>
                        </a:rPr>
                        <a:t>met </a:t>
                      </a:r>
                      <a:r>
                        <a:rPr lang="fr-FR" sz="1000" i="0" dirty="0">
                          <a:solidFill>
                            <a:schemeClr val="tx2">
                              <a:lumMod val="50000"/>
                            </a:schemeClr>
                          </a:solidFill>
                          <a:effectLst/>
                          <a:latin typeface="Calibri"/>
                          <a:ea typeface="Times New Roman"/>
                        </a:rPr>
                        <a:t>en place des stratégies d’intégration pour </a:t>
                      </a:r>
                      <a:r>
                        <a:rPr lang="fr-FR" sz="1000" i="0" u="sng" dirty="0">
                          <a:solidFill>
                            <a:schemeClr val="tx2">
                              <a:lumMod val="50000"/>
                            </a:schemeClr>
                          </a:solidFill>
                          <a:effectLst/>
                          <a:latin typeface="Calibri"/>
                          <a:ea typeface="Times New Roman"/>
                        </a:rPr>
                        <a:t>tous</a:t>
                      </a:r>
                      <a:r>
                        <a:rPr lang="fr-FR" sz="1000" i="0" dirty="0">
                          <a:solidFill>
                            <a:schemeClr val="tx2">
                              <a:lumMod val="50000"/>
                            </a:schemeClr>
                          </a:solidFill>
                          <a:effectLst/>
                          <a:latin typeface="Calibri"/>
                          <a:ea typeface="Times New Roman"/>
                        </a:rPr>
                        <a:t> les élèves au sein des projets mis en œuvre, </a:t>
                      </a:r>
                      <a:r>
                        <a:rPr lang="fr-FR" sz="1000" i="0" u="sng" dirty="0">
                          <a:solidFill>
                            <a:schemeClr val="tx2">
                              <a:lumMod val="50000"/>
                            </a:schemeClr>
                          </a:solidFill>
                          <a:effectLst/>
                          <a:latin typeface="Calibri"/>
                          <a:ea typeface="Times New Roman"/>
                        </a:rPr>
                        <a:t>même à minima</a:t>
                      </a:r>
                      <a:r>
                        <a:rPr lang="fr-FR" sz="1000" i="0" dirty="0">
                          <a:solidFill>
                            <a:schemeClr val="tx2">
                              <a:lumMod val="50000"/>
                            </a:schemeClr>
                          </a:solidFill>
                          <a:effectLst/>
                          <a:latin typeface="Calibri"/>
                          <a:ea typeface="Times New Roman"/>
                        </a:rPr>
                        <a:t> !</a:t>
                      </a:r>
                      <a:endParaRPr lang="fr-FR" sz="100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6946">
                <a:tc rowSpan="3">
                  <a:txBody>
                    <a:bodyPr/>
                    <a:lstStyle/>
                    <a:p>
                      <a:pPr algn="ctr">
                        <a:lnSpc>
                          <a:spcPct val="114000"/>
                        </a:lnSpc>
                        <a:spcAft>
                          <a:spcPts val="0"/>
                        </a:spcAft>
                      </a:pPr>
                      <a:r>
                        <a:rPr lang="fr-FR" sz="900" b="1" i="0" dirty="0">
                          <a:effectLst/>
                          <a:latin typeface="Calibri"/>
                          <a:ea typeface="Times New Roman"/>
                        </a:rPr>
                        <a:t> </a:t>
                      </a:r>
                      <a:endParaRPr lang="fr-FR" sz="900" i="0" dirty="0">
                        <a:effectLst/>
                        <a:latin typeface="Times New Roman"/>
                        <a:ea typeface="Times New Roman"/>
                      </a:endParaRPr>
                    </a:p>
                    <a:p>
                      <a:pPr algn="ctr">
                        <a:lnSpc>
                          <a:spcPct val="114000"/>
                        </a:lnSpc>
                        <a:spcAft>
                          <a:spcPts val="0"/>
                        </a:spcAft>
                      </a:pPr>
                      <a:r>
                        <a:rPr lang="fr-FR" sz="900" b="1" i="0" dirty="0">
                          <a:effectLst/>
                          <a:latin typeface="Calibri"/>
                          <a:ea typeface="Times New Roman"/>
                        </a:rPr>
                        <a:t> </a:t>
                      </a:r>
                      <a:endParaRPr lang="fr-FR" sz="900" i="0" dirty="0">
                        <a:effectLst/>
                        <a:latin typeface="Times New Roman"/>
                        <a:ea typeface="Times New Roman"/>
                      </a:endParaRPr>
                    </a:p>
                    <a:p>
                      <a:pPr algn="ctr">
                        <a:lnSpc>
                          <a:spcPct val="114000"/>
                        </a:lnSpc>
                        <a:spcAft>
                          <a:spcPts val="0"/>
                        </a:spcAft>
                      </a:pPr>
                      <a:r>
                        <a:rPr lang="fr-FR" sz="900" b="1" i="0" dirty="0">
                          <a:effectLst/>
                          <a:latin typeface="Calibri"/>
                          <a:ea typeface="Times New Roman"/>
                        </a:rPr>
                        <a:t> </a:t>
                      </a:r>
                      <a:r>
                        <a:rPr lang="fr-FR" sz="900" b="1" i="0" dirty="0" smtClean="0">
                          <a:effectLst/>
                          <a:latin typeface="Calibri"/>
                          <a:ea typeface="Times New Roman"/>
                        </a:rPr>
                        <a:t>Dom </a:t>
                      </a:r>
                      <a:r>
                        <a:rPr lang="fr-FR" sz="900" b="1" i="0" dirty="0">
                          <a:effectLst/>
                          <a:latin typeface="Calibri"/>
                          <a:ea typeface="Times New Roman"/>
                        </a:rPr>
                        <a:t>5</a:t>
                      </a:r>
                      <a:endParaRPr lang="fr-FR" sz="900" i="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3">
                  <a:txBody>
                    <a:bodyPr/>
                    <a:lstStyle/>
                    <a:p>
                      <a:pPr algn="just">
                        <a:lnSpc>
                          <a:spcPct val="114000"/>
                        </a:lnSpc>
                        <a:spcAft>
                          <a:spcPts val="0"/>
                        </a:spcAft>
                      </a:pPr>
                      <a:r>
                        <a:rPr lang="fr-FR" sz="900" b="1" i="1" dirty="0">
                          <a:effectLst/>
                          <a:latin typeface="Calibri"/>
                          <a:ea typeface="Times New Roman"/>
                        </a:rPr>
                        <a:t>Les représentations du monde et de l’activité humaine</a:t>
                      </a:r>
                      <a:endParaRPr lang="fr-FR" sz="90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fr-FR"/>
                    </a:p>
                  </a:txBody>
                  <a:tcPr/>
                </a:tc>
                <a:tc hMerge="1">
                  <a:txBody>
                    <a:bodyPr/>
                    <a:lstStyle/>
                    <a:p>
                      <a:endParaRPr lang="fr-FR"/>
                    </a:p>
                  </a:txBody>
                  <a:tcPr/>
                </a:tc>
              </a:tr>
              <a:tr h="233504">
                <a:tc vMerge="1">
                  <a:txBody>
                    <a:bodyPr/>
                    <a:lstStyle/>
                    <a:p>
                      <a:endParaRPr lang="fr-FR"/>
                    </a:p>
                  </a:txBody>
                  <a:tcPr/>
                </a:tc>
                <a:tc gridSpan="2">
                  <a:txBody>
                    <a:bodyPr/>
                    <a:lstStyle/>
                    <a:p>
                      <a:pPr algn="l">
                        <a:lnSpc>
                          <a:spcPct val="114000"/>
                        </a:lnSpc>
                        <a:spcAft>
                          <a:spcPts val="0"/>
                        </a:spcAft>
                      </a:pPr>
                      <a:r>
                        <a:rPr lang="fr-FR" sz="900" b="1" dirty="0">
                          <a:effectLst/>
                          <a:latin typeface="Calibri"/>
                          <a:ea typeface="Times New Roman"/>
                        </a:rPr>
                        <a:t>L’espace et le temps </a:t>
                      </a:r>
                      <a:endParaRPr lang="fr-FR" sz="100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just">
                        <a:lnSpc>
                          <a:spcPct val="114000"/>
                        </a:lnSpc>
                        <a:spcAft>
                          <a:spcPts val="0"/>
                        </a:spcAft>
                      </a:pPr>
                      <a:r>
                        <a:rPr lang="fr-FR" sz="1000" i="0" dirty="0" smtClean="0">
                          <a:solidFill>
                            <a:schemeClr val="tx2">
                              <a:lumMod val="50000"/>
                            </a:schemeClr>
                          </a:solidFill>
                          <a:effectLst/>
                          <a:latin typeface="Calibri"/>
                          <a:ea typeface="Times New Roman"/>
                        </a:rPr>
                        <a:t>élabore </a:t>
                      </a:r>
                      <a:r>
                        <a:rPr lang="fr-FR" sz="1000" i="0" dirty="0">
                          <a:solidFill>
                            <a:schemeClr val="tx2">
                              <a:lumMod val="50000"/>
                            </a:schemeClr>
                          </a:solidFill>
                          <a:effectLst/>
                          <a:latin typeface="Calibri"/>
                          <a:ea typeface="Times New Roman"/>
                        </a:rPr>
                        <a:t>et donne des supports de repérage ‘‘</a:t>
                      </a:r>
                      <a:r>
                        <a:rPr lang="fr-FR" sz="1000" i="0" dirty="0" err="1">
                          <a:solidFill>
                            <a:schemeClr val="tx2">
                              <a:lumMod val="50000"/>
                            </a:schemeClr>
                          </a:solidFill>
                          <a:effectLst/>
                          <a:latin typeface="Calibri"/>
                          <a:ea typeface="Times New Roman"/>
                        </a:rPr>
                        <a:t>spatio</a:t>
                      </a:r>
                      <a:r>
                        <a:rPr lang="fr-FR" sz="1000" i="0" dirty="0">
                          <a:solidFill>
                            <a:schemeClr val="tx2">
                              <a:lumMod val="50000"/>
                            </a:schemeClr>
                          </a:solidFill>
                          <a:effectLst/>
                          <a:latin typeface="Calibri"/>
                          <a:ea typeface="Times New Roman"/>
                        </a:rPr>
                        <a:t>-chronologique’’ pour situer une œuvre, un artiste,…</a:t>
                      </a:r>
                      <a:endParaRPr lang="fr-FR" sz="100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7009">
                <a:tc vMerge="1">
                  <a:txBody>
                    <a:bodyPr/>
                    <a:lstStyle/>
                    <a:p>
                      <a:endParaRPr lang="fr-FR"/>
                    </a:p>
                  </a:txBody>
                  <a:tcPr/>
                </a:tc>
                <a:tc gridSpan="2">
                  <a:txBody>
                    <a:bodyPr/>
                    <a:lstStyle/>
                    <a:p>
                      <a:pPr algn="l">
                        <a:lnSpc>
                          <a:spcPct val="114000"/>
                        </a:lnSpc>
                        <a:spcAft>
                          <a:spcPts val="0"/>
                        </a:spcAft>
                      </a:pPr>
                      <a:r>
                        <a:rPr lang="fr-FR" sz="900" b="1" dirty="0">
                          <a:effectLst/>
                          <a:latin typeface="Calibri"/>
                          <a:ea typeface="Times New Roman"/>
                        </a:rPr>
                        <a:t>Invention, élaboration, production </a:t>
                      </a:r>
                      <a:endParaRPr lang="fr-FR" sz="1000" dirty="0">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just">
                        <a:lnSpc>
                          <a:spcPct val="114000"/>
                        </a:lnSpc>
                        <a:spcAft>
                          <a:spcPts val="0"/>
                        </a:spcAft>
                      </a:pPr>
                      <a:r>
                        <a:rPr lang="fr-FR" sz="1000" i="0" dirty="0" smtClean="0">
                          <a:solidFill>
                            <a:schemeClr val="tx2">
                              <a:lumMod val="50000"/>
                            </a:schemeClr>
                          </a:solidFill>
                          <a:effectLst/>
                          <a:latin typeface="Calibri"/>
                          <a:ea typeface="Times New Roman"/>
                        </a:rPr>
                        <a:t>met </a:t>
                      </a:r>
                      <a:r>
                        <a:rPr lang="fr-FR" sz="1000" i="0" dirty="0">
                          <a:solidFill>
                            <a:schemeClr val="tx2">
                              <a:lumMod val="50000"/>
                            </a:schemeClr>
                          </a:solidFill>
                          <a:effectLst/>
                          <a:latin typeface="Calibri"/>
                          <a:ea typeface="Times New Roman"/>
                        </a:rPr>
                        <a:t>en relation, grâce à des problématiques </a:t>
                      </a:r>
                      <a:r>
                        <a:rPr lang="fr-FR" sz="1000" i="0" u="sng" dirty="0">
                          <a:solidFill>
                            <a:schemeClr val="tx2">
                              <a:lumMod val="50000"/>
                            </a:schemeClr>
                          </a:solidFill>
                          <a:effectLst/>
                          <a:latin typeface="Calibri"/>
                          <a:ea typeface="Times New Roman"/>
                        </a:rPr>
                        <a:t>accessibles de tous</a:t>
                      </a:r>
                      <a:r>
                        <a:rPr lang="fr-FR" sz="1000" i="0" dirty="0">
                          <a:solidFill>
                            <a:schemeClr val="tx2">
                              <a:lumMod val="50000"/>
                            </a:schemeClr>
                          </a:solidFill>
                          <a:effectLst/>
                          <a:latin typeface="Calibri"/>
                          <a:ea typeface="Times New Roman"/>
                        </a:rPr>
                        <a:t>, les pratiques développées en classe avec des univers esthétiques diversifiés. </a:t>
                      </a:r>
                      <a:endParaRPr lang="fr-FR" sz="1000" i="0" dirty="0">
                        <a:solidFill>
                          <a:schemeClr val="tx2">
                            <a:lumMod val="50000"/>
                          </a:schemeClr>
                        </a:solidFill>
                        <a:effectLst/>
                        <a:latin typeface="Times New Roman"/>
                        <a:ea typeface="Times New Roman"/>
                      </a:endParaRPr>
                    </a:p>
                  </a:txBody>
                  <a:tcPr marL="30698" marR="30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Espace réservé du pied de page 3"/>
          <p:cNvSpPr>
            <a:spLocks noGrp="1"/>
          </p:cNvSpPr>
          <p:nvPr>
            <p:ph type="ftr" sz="quarter" idx="4294967295"/>
          </p:nvPr>
        </p:nvSpPr>
        <p:spPr bwMode="auto">
          <a:xfrm>
            <a:off x="1903228" y="6288409"/>
            <a:ext cx="6847367"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r"/>
            <a:r>
              <a:rPr lang="fr-FR" sz="1000" dirty="0" smtClean="0">
                <a:solidFill>
                  <a:schemeClr val="tx2">
                    <a:lumMod val="50000"/>
                  </a:schemeClr>
                </a:solidFill>
                <a:latin typeface="Arial Narrow" pitchFamily="34" charset="0"/>
              </a:rPr>
              <a:t>Document commun Alain MURSCHEL, IA-IPR d'arts plastiques et Éric MICHON , IA-IPR d’éducation musicale de l’Académie d’Orléans-Tours.</a:t>
            </a:r>
          </a:p>
        </p:txBody>
      </p:sp>
      <p:sp>
        <p:nvSpPr>
          <p:cNvPr id="9" name="Rectangle 8"/>
          <p:cNvSpPr/>
          <p:nvPr/>
        </p:nvSpPr>
        <p:spPr>
          <a:xfrm>
            <a:off x="1199379" y="818707"/>
            <a:ext cx="7455523" cy="361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08222" y="5707859"/>
            <a:ext cx="1182314" cy="191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V="1">
            <a:off x="2743201" y="5910273"/>
            <a:ext cx="540133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08221" y="5222950"/>
            <a:ext cx="2134979" cy="3188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flipV="1">
            <a:off x="2743201" y="5382385"/>
            <a:ext cx="591170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743201" y="5541818"/>
            <a:ext cx="526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98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425552" y="1599951"/>
            <a:ext cx="6854022" cy="2431435"/>
          </a:xfrm>
          <a:prstGeom prst="rect">
            <a:avLst/>
          </a:prstGeom>
        </p:spPr>
        <p:txBody>
          <a:bodyPr wrap="square">
            <a:spAutoFit/>
          </a:bodyPr>
          <a:lstStyle/>
          <a:p>
            <a:pPr>
              <a:spcBef>
                <a:spcPts val="600"/>
              </a:spcBef>
            </a:pPr>
            <a:r>
              <a:rPr lang="fr-FR" b="1" dirty="0" smtClean="0">
                <a:solidFill>
                  <a:srgbClr val="1F497D"/>
                </a:solidFill>
                <a:latin typeface="Gill Sans MT" panose="020B0502020104020203" pitchFamily="34" charset="0"/>
              </a:rPr>
              <a:t>Il regroupe</a:t>
            </a:r>
            <a:r>
              <a:rPr lang="fr-FR" b="1" dirty="0">
                <a:solidFill>
                  <a:srgbClr val="1F497D"/>
                </a:solidFill>
                <a:latin typeface="Gill Sans MT" panose="020B0502020104020203" pitchFamily="34" charset="0"/>
              </a:rPr>
              <a:t> :</a:t>
            </a:r>
          </a:p>
          <a:p>
            <a:pPr marL="342900" indent="-342900">
              <a:spcBef>
                <a:spcPts val="600"/>
              </a:spcBef>
              <a:buFont typeface="Arial" panose="020B0604020202020204" pitchFamily="34" charset="0"/>
              <a:buChar char="-"/>
            </a:pPr>
            <a:r>
              <a:rPr lang="fr-FR" b="1" dirty="0">
                <a:solidFill>
                  <a:srgbClr val="1F497D"/>
                </a:solidFill>
                <a:latin typeface="Gill Sans MT" panose="020B0502020104020203" pitchFamily="34" charset="0"/>
              </a:rPr>
              <a:t>les bilans de </a:t>
            </a:r>
            <a:r>
              <a:rPr lang="fr-FR" b="1" u="sng" dirty="0">
                <a:solidFill>
                  <a:srgbClr val="1F497D"/>
                </a:solidFill>
                <a:latin typeface="Gill Sans MT" panose="020B0502020104020203" pitchFamily="34" charset="0"/>
              </a:rPr>
              <a:t>fin des cycles précédents</a:t>
            </a:r>
          </a:p>
          <a:p>
            <a:pPr marL="342900" indent="-342900">
              <a:spcBef>
                <a:spcPts val="600"/>
              </a:spcBef>
              <a:buFont typeface="Arial" panose="020B0604020202020204" pitchFamily="34" charset="0"/>
              <a:buChar char="-"/>
            </a:pPr>
            <a:r>
              <a:rPr lang="fr-FR" b="1" dirty="0">
                <a:solidFill>
                  <a:srgbClr val="1F497D"/>
                </a:solidFill>
                <a:latin typeface="Gill Sans MT" panose="020B0502020104020203" pitchFamily="34" charset="0"/>
              </a:rPr>
              <a:t>en première année d'un cycle, les bilans périodiques de la </a:t>
            </a:r>
            <a:br>
              <a:rPr lang="fr-FR" b="1" dirty="0">
                <a:solidFill>
                  <a:srgbClr val="1F497D"/>
                </a:solidFill>
                <a:latin typeface="Gill Sans MT" panose="020B0502020104020203" pitchFamily="34" charset="0"/>
              </a:rPr>
            </a:br>
            <a:r>
              <a:rPr lang="fr-FR" b="1" u="sng" dirty="0">
                <a:solidFill>
                  <a:srgbClr val="1F497D"/>
                </a:solidFill>
                <a:latin typeface="Gill Sans MT" panose="020B0502020104020203" pitchFamily="34" charset="0"/>
              </a:rPr>
              <a:t>dernière année du cycle précédent</a:t>
            </a:r>
            <a:r>
              <a:rPr lang="fr-FR" b="1" dirty="0">
                <a:solidFill>
                  <a:srgbClr val="1F497D"/>
                </a:solidFill>
                <a:latin typeface="Gill Sans MT" panose="020B0502020104020203" pitchFamily="34" charset="0"/>
              </a:rPr>
              <a:t> ;</a:t>
            </a:r>
          </a:p>
          <a:p>
            <a:pPr marL="342900" indent="-342900">
              <a:spcBef>
                <a:spcPts val="600"/>
              </a:spcBef>
              <a:buFont typeface="Arial" panose="020B0604020202020204" pitchFamily="34" charset="0"/>
              <a:buChar char="-"/>
            </a:pPr>
            <a:r>
              <a:rPr lang="fr-FR" b="1" dirty="0">
                <a:solidFill>
                  <a:srgbClr val="1F497D"/>
                </a:solidFill>
                <a:latin typeface="Gill Sans MT" panose="020B0502020104020203" pitchFamily="34" charset="0"/>
              </a:rPr>
              <a:t>les bilans périodiques du </a:t>
            </a:r>
            <a:r>
              <a:rPr lang="fr-FR" b="1" u="sng" dirty="0">
                <a:solidFill>
                  <a:srgbClr val="1F497D"/>
                </a:solidFill>
                <a:latin typeface="Gill Sans MT" panose="020B0502020104020203" pitchFamily="34" charset="0"/>
              </a:rPr>
              <a:t>cycle en cours</a:t>
            </a:r>
            <a:r>
              <a:rPr lang="fr-FR" b="1" dirty="0">
                <a:solidFill>
                  <a:srgbClr val="1F497D"/>
                </a:solidFill>
                <a:latin typeface="Gill Sans MT" panose="020B0502020104020203" pitchFamily="34" charset="0"/>
              </a:rPr>
              <a:t> ;</a:t>
            </a:r>
          </a:p>
          <a:p>
            <a:pPr marL="342900" indent="-342900">
              <a:spcBef>
                <a:spcPts val="600"/>
              </a:spcBef>
              <a:buFont typeface="Arial" panose="020B0604020202020204" pitchFamily="34" charset="0"/>
              <a:buChar char="-"/>
            </a:pPr>
            <a:r>
              <a:rPr lang="fr-FR" b="1" dirty="0">
                <a:solidFill>
                  <a:srgbClr val="1F497D"/>
                </a:solidFill>
                <a:latin typeface="Gill Sans MT" panose="020B0502020104020203" pitchFamily="34" charset="0"/>
              </a:rPr>
              <a:t>les </a:t>
            </a:r>
            <a:r>
              <a:rPr lang="fr-FR" b="1" u="sng" dirty="0">
                <a:solidFill>
                  <a:srgbClr val="1F497D"/>
                </a:solidFill>
                <a:latin typeface="Gill Sans MT" panose="020B0502020104020203" pitchFamily="34" charset="0"/>
              </a:rPr>
              <a:t>attestations déjà obtenues</a:t>
            </a:r>
            <a:r>
              <a:rPr lang="fr-FR" b="1" dirty="0">
                <a:solidFill>
                  <a:srgbClr val="1F497D"/>
                </a:solidFill>
                <a:latin typeface="Gill Sans MT" panose="020B0502020104020203" pitchFamily="34" charset="0"/>
              </a:rPr>
              <a:t> : PSC1, </a:t>
            </a:r>
            <a:r>
              <a:rPr lang="fr-FR" b="1" dirty="0" err="1">
                <a:solidFill>
                  <a:srgbClr val="1F497D"/>
                </a:solidFill>
                <a:latin typeface="Gill Sans MT" panose="020B0502020104020203" pitchFamily="34" charset="0"/>
              </a:rPr>
              <a:t>ASSR</a:t>
            </a:r>
            <a:r>
              <a:rPr lang="fr-FR" b="1" dirty="0">
                <a:solidFill>
                  <a:srgbClr val="1F497D"/>
                </a:solidFill>
                <a:latin typeface="Gill Sans MT" panose="020B0502020104020203" pitchFamily="34" charset="0"/>
              </a:rPr>
              <a:t> 1 et 2, </a:t>
            </a:r>
            <a:r>
              <a:rPr lang="fr-FR" b="1" dirty="0" err="1">
                <a:solidFill>
                  <a:srgbClr val="1F497D"/>
                </a:solidFill>
                <a:latin typeface="Gill Sans MT" panose="020B0502020104020203" pitchFamily="34" charset="0"/>
              </a:rPr>
              <a:t>AER</a:t>
            </a:r>
            <a:r>
              <a:rPr lang="fr-FR" b="1" dirty="0">
                <a:solidFill>
                  <a:srgbClr val="1F497D"/>
                </a:solidFill>
                <a:latin typeface="Gill Sans MT" panose="020B0502020104020203" pitchFamily="34" charset="0"/>
              </a:rPr>
              <a:t>, </a:t>
            </a:r>
            <a:br>
              <a:rPr lang="fr-FR" b="1" dirty="0">
                <a:solidFill>
                  <a:srgbClr val="1F497D"/>
                </a:solidFill>
                <a:latin typeface="Gill Sans MT" panose="020B0502020104020203" pitchFamily="34" charset="0"/>
              </a:rPr>
            </a:br>
            <a:r>
              <a:rPr lang="fr-FR" b="1" dirty="0">
                <a:solidFill>
                  <a:srgbClr val="1F497D"/>
                </a:solidFill>
                <a:latin typeface="Gill Sans MT" panose="020B0502020104020203" pitchFamily="34" charset="0"/>
              </a:rPr>
              <a:t>attestation scolaire "savoir-nager" (</a:t>
            </a:r>
            <a:r>
              <a:rPr lang="fr-FR" b="1" dirty="0" err="1">
                <a:solidFill>
                  <a:srgbClr val="1F497D"/>
                </a:solidFill>
                <a:latin typeface="Gill Sans MT" panose="020B0502020104020203" pitchFamily="34" charset="0"/>
              </a:rPr>
              <a:t>ASSN</a:t>
            </a:r>
            <a:r>
              <a:rPr lang="fr-FR" b="1" dirty="0">
                <a:solidFill>
                  <a:srgbClr val="1F497D"/>
                </a:solidFill>
                <a:latin typeface="Gill Sans MT" panose="020B0502020104020203" pitchFamily="34" charset="0"/>
              </a:rPr>
              <a:t>).</a:t>
            </a:r>
          </a:p>
        </p:txBody>
      </p:sp>
      <p:graphicFrame>
        <p:nvGraphicFramePr>
          <p:cNvPr id="2" name="Tableau 1"/>
          <p:cNvGraphicFramePr>
            <a:graphicFrameLocks noGrp="1"/>
          </p:cNvGraphicFramePr>
          <p:nvPr>
            <p:extLst>
              <p:ext uri="{D42A27DB-BD31-4B8C-83A1-F6EECF244321}">
                <p14:modId xmlns:p14="http://schemas.microsoft.com/office/powerpoint/2010/main" val="3909894769"/>
              </p:ext>
            </p:extLst>
          </p:nvPr>
        </p:nvGraphicFramePr>
        <p:xfrm>
          <a:off x="1079612" y="4374458"/>
          <a:ext cx="6473284" cy="1854200"/>
        </p:xfrm>
        <a:graphic>
          <a:graphicData uri="http://schemas.openxmlformats.org/drawingml/2006/table">
            <a:tbl>
              <a:tblPr firstRow="1" bandRow="1">
                <a:tableStyleId>{F5AB1C69-6EDB-4FF4-983F-18BD219EF322}</a:tableStyleId>
              </a:tblPr>
              <a:tblGrid>
                <a:gridCol w="2584070">
                  <a:extLst>
                    <a:ext uri="{9D8B030D-6E8A-4147-A177-3AD203B41FA5}">
                      <a16:colId xmlns:a16="http://schemas.microsoft.com/office/drawing/2014/main" xmlns="" val="20001"/>
                    </a:ext>
                  </a:extLst>
                </a:gridCol>
                <a:gridCol w="3889214">
                  <a:extLst>
                    <a:ext uri="{9D8B030D-6E8A-4147-A177-3AD203B41FA5}">
                      <a16:colId xmlns:a16="http://schemas.microsoft.com/office/drawing/2014/main" xmlns="" val="20002"/>
                    </a:ext>
                  </a:extLst>
                </a:gridCol>
              </a:tblGrid>
              <a:tr h="370840">
                <a:tc>
                  <a:txBody>
                    <a:bodyPr/>
                    <a:lstStyle/>
                    <a:p>
                      <a:r>
                        <a:rPr lang="fr-FR" dirty="0">
                          <a:solidFill>
                            <a:schemeClr val="tx1"/>
                          </a:solidFill>
                        </a:rPr>
                        <a:t>Bilans périodiques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fr-FR" sz="1800" b="1" kern="1200" dirty="0">
                          <a:solidFill>
                            <a:schemeClr val="tx1"/>
                          </a:solidFill>
                          <a:latin typeface="+mn-lt"/>
                          <a:ea typeface="+mn-ea"/>
                          <a:cs typeface="+mn-cs"/>
                        </a:rPr>
                        <a:t>Bilans de fin de cycles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xmlns="" val="10000"/>
                  </a:ext>
                </a:extLst>
              </a:tr>
              <a:tr h="370840">
                <a:tc>
                  <a:txBody>
                    <a:bodyPr/>
                    <a:lstStyle/>
                    <a:p>
                      <a:r>
                        <a:rPr lang="fr-FR" dirty="0">
                          <a:solidFill>
                            <a:schemeClr val="tx1"/>
                          </a:solidFill>
                        </a:rPr>
                        <a:t>CM1</a:t>
                      </a:r>
                      <a:r>
                        <a:rPr lang="fr-FR" baseline="0" dirty="0">
                          <a:solidFill>
                            <a:schemeClr val="tx1"/>
                          </a:solidFill>
                        </a:rPr>
                        <a:t> – CM2 – 6</a:t>
                      </a:r>
                      <a:r>
                        <a:rPr lang="fr-FR" baseline="30000" dirty="0">
                          <a:solidFill>
                            <a:schemeClr val="tx1"/>
                          </a:solidFill>
                        </a:rPr>
                        <a:t>e</a:t>
                      </a:r>
                      <a:r>
                        <a:rPr lang="fr-FR" baseline="0" dirty="0">
                          <a:solidFill>
                            <a:schemeClr val="tx1"/>
                          </a:solidFill>
                        </a:rPr>
                        <a:t> </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800" b="1" kern="1200" dirty="0">
                          <a:solidFill>
                            <a:schemeClr val="tx2"/>
                          </a:solidFill>
                          <a:latin typeface="+mn-lt"/>
                          <a:ea typeface="+mn-ea"/>
                          <a:cs typeface="+mn-cs"/>
                        </a:rPr>
                        <a:t>C2 (C3 en fin d’année)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r>
                        <a:rPr lang="fr-FR" dirty="0">
                          <a:solidFill>
                            <a:schemeClr val="tx1"/>
                          </a:solidFill>
                        </a:rPr>
                        <a:t>6</a:t>
                      </a:r>
                      <a:r>
                        <a:rPr lang="fr-FR" baseline="30000" dirty="0">
                          <a:solidFill>
                            <a:schemeClr val="tx1"/>
                          </a:solidFill>
                        </a:rPr>
                        <a:t>e</a:t>
                      </a:r>
                      <a:r>
                        <a:rPr lang="fr-FR" dirty="0">
                          <a:solidFill>
                            <a:schemeClr val="tx1"/>
                          </a:solidFill>
                        </a:rPr>
                        <a:t> – 5</a:t>
                      </a:r>
                      <a:r>
                        <a:rPr lang="fr-FR" baseline="30000" dirty="0">
                          <a:solidFill>
                            <a:schemeClr val="tx1"/>
                          </a:solidFill>
                        </a:rPr>
                        <a:t>e</a:t>
                      </a:r>
                      <a:r>
                        <a:rPr lang="fr-FR"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800" b="1" kern="1200" dirty="0">
                          <a:solidFill>
                            <a:schemeClr val="tx2"/>
                          </a:solidFill>
                          <a:latin typeface="+mn-lt"/>
                          <a:ea typeface="+mn-ea"/>
                          <a:cs typeface="+mn-cs"/>
                        </a:rPr>
                        <a:t>C2 – 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r>
                        <a:rPr lang="fr-FR" dirty="0">
                          <a:solidFill>
                            <a:schemeClr val="tx1"/>
                          </a:solidFill>
                        </a:rPr>
                        <a:t>5</a:t>
                      </a:r>
                      <a:r>
                        <a:rPr lang="fr-FR" baseline="30000" dirty="0">
                          <a:solidFill>
                            <a:schemeClr val="tx1"/>
                          </a:solidFill>
                        </a:rPr>
                        <a:t>e</a:t>
                      </a:r>
                      <a:r>
                        <a:rPr lang="fr-FR" dirty="0">
                          <a:solidFill>
                            <a:schemeClr val="tx1"/>
                          </a:solidFill>
                        </a:rPr>
                        <a:t> – 4</a:t>
                      </a:r>
                      <a:r>
                        <a:rPr lang="fr-FR" baseline="30000" dirty="0">
                          <a:solidFill>
                            <a:schemeClr val="tx1"/>
                          </a:solidFill>
                        </a:rPr>
                        <a:t>e</a:t>
                      </a:r>
                      <a:r>
                        <a:rPr lang="fr-FR"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800" b="1" kern="1200" dirty="0">
                          <a:solidFill>
                            <a:schemeClr val="tx2"/>
                          </a:solidFill>
                          <a:latin typeface="+mn-lt"/>
                          <a:ea typeface="+mn-ea"/>
                          <a:cs typeface="+mn-cs"/>
                        </a:rPr>
                        <a:t>C2 – 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0840">
                <a:tc>
                  <a:txBody>
                    <a:bodyPr/>
                    <a:lstStyle/>
                    <a:p>
                      <a:r>
                        <a:rPr lang="fr-FR" dirty="0">
                          <a:solidFill>
                            <a:schemeClr val="tx1"/>
                          </a:solidFill>
                        </a:rPr>
                        <a:t>5</a:t>
                      </a:r>
                      <a:r>
                        <a:rPr lang="fr-FR" baseline="30000" dirty="0">
                          <a:solidFill>
                            <a:schemeClr val="tx1"/>
                          </a:solidFill>
                        </a:rPr>
                        <a:t>e</a:t>
                      </a:r>
                      <a:r>
                        <a:rPr lang="fr-FR" dirty="0">
                          <a:solidFill>
                            <a:schemeClr val="tx1"/>
                          </a:solidFill>
                        </a:rPr>
                        <a:t> – 4</a:t>
                      </a:r>
                      <a:r>
                        <a:rPr lang="fr-FR" baseline="30000" dirty="0">
                          <a:solidFill>
                            <a:schemeClr val="tx1"/>
                          </a:solidFill>
                        </a:rPr>
                        <a:t>e</a:t>
                      </a:r>
                      <a:r>
                        <a:rPr lang="fr-FR" dirty="0">
                          <a:solidFill>
                            <a:schemeClr val="tx1"/>
                          </a:solidFill>
                        </a:rPr>
                        <a:t> – 3</a:t>
                      </a:r>
                      <a:r>
                        <a:rPr lang="fr-FR" baseline="30000" dirty="0">
                          <a:solidFill>
                            <a:schemeClr val="tx1"/>
                          </a:solidFill>
                        </a:rPr>
                        <a:t>e</a:t>
                      </a:r>
                      <a:r>
                        <a:rPr lang="fr-FR"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800" b="1" kern="1200" dirty="0">
                          <a:solidFill>
                            <a:schemeClr val="tx2"/>
                          </a:solidFill>
                          <a:latin typeface="+mn-lt"/>
                          <a:ea typeface="+mn-ea"/>
                          <a:cs typeface="+mn-cs"/>
                        </a:rPr>
                        <a:t>C2 – C3 (C4 en fin d’année)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6" name="Rectangle 5"/>
          <p:cNvSpPr/>
          <p:nvPr/>
        </p:nvSpPr>
        <p:spPr>
          <a:xfrm>
            <a:off x="360288" y="259675"/>
            <a:ext cx="8161086" cy="1077218"/>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Le LIVRET SCOLAIRE UNIQUE</a:t>
            </a:r>
          </a:p>
          <a:p>
            <a:r>
              <a:rPr lang="fr-FR" sz="3200" dirty="0">
                <a:solidFill>
                  <a:srgbClr val="1F497D">
                    <a:lumMod val="60000"/>
                    <a:lumOff val="40000"/>
                  </a:srgbClr>
                </a:solidFill>
                <a:latin typeface="Haettenschweiler" pitchFamily="34" charset="0"/>
              </a:rPr>
              <a:t>d</a:t>
            </a:r>
            <a:r>
              <a:rPr lang="fr-FR" sz="3200" dirty="0" smtClean="0">
                <a:solidFill>
                  <a:srgbClr val="1F497D">
                    <a:lumMod val="60000"/>
                    <a:lumOff val="40000"/>
                  </a:srgbClr>
                </a:solidFill>
                <a:latin typeface="Haettenschweiler" pitchFamily="34" charset="0"/>
              </a:rPr>
              <a:t>u CP à la 3ème</a:t>
            </a:r>
            <a:endParaRPr lang="fr-FR" sz="3200" dirty="0">
              <a:solidFill>
                <a:srgbClr val="1F497D">
                  <a:lumMod val="60000"/>
                  <a:lumOff val="40000"/>
                </a:srgbClr>
              </a:solidFill>
            </a:endParaRPr>
          </a:p>
        </p:txBody>
      </p:sp>
    </p:spTree>
    <p:extLst>
      <p:ext uri="{BB962C8B-B14F-4D97-AF65-F5344CB8AC3E}">
        <p14:creationId xmlns:p14="http://schemas.microsoft.com/office/powerpoint/2010/main" val="19191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8">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456478" y="1384162"/>
            <a:ext cx="8064896" cy="3093154"/>
          </a:xfrm>
          <a:prstGeom prst="rect">
            <a:avLst/>
          </a:prstGeom>
        </p:spPr>
        <p:txBody>
          <a:bodyPr wrap="square">
            <a:spAutoFit/>
          </a:bodyPr>
          <a:lstStyle/>
          <a:p>
            <a:endParaRPr lang="fr-FR" sz="1000" u="sng" cap="small" dirty="0">
              <a:solidFill>
                <a:srgbClr val="1F497D">
                  <a:lumMod val="60000"/>
                  <a:lumOff val="40000"/>
                </a:srgbClr>
              </a:solidFill>
              <a:latin typeface="Haettenschweiler" pitchFamily="34" charset="0"/>
            </a:endParaRPr>
          </a:p>
          <a:p>
            <a:pPr marL="285750" indent="-285750">
              <a:spcBef>
                <a:spcPts val="600"/>
              </a:spcBef>
              <a:buFontTx/>
              <a:buChar char="-"/>
            </a:pPr>
            <a:r>
              <a:rPr lang="fr-FR" b="1" dirty="0">
                <a:solidFill>
                  <a:srgbClr val="1F497D"/>
                </a:solidFill>
                <a:latin typeface="Gill Sans MT" panose="020B0502020104020203" pitchFamily="34" charset="0"/>
              </a:rPr>
              <a:t>les </a:t>
            </a:r>
            <a:r>
              <a:rPr lang="fr-FR" b="1" u="sng" dirty="0">
                <a:solidFill>
                  <a:srgbClr val="1F497D"/>
                </a:solidFill>
                <a:latin typeface="Gill Sans MT" panose="020B0502020104020203" pitchFamily="34" charset="0"/>
              </a:rPr>
              <a:t>acquis</a:t>
            </a:r>
            <a:r>
              <a:rPr lang="fr-FR" b="1" dirty="0">
                <a:solidFill>
                  <a:srgbClr val="1F497D"/>
                </a:solidFill>
                <a:latin typeface="Gill Sans MT" panose="020B0502020104020203" pitchFamily="34" charset="0"/>
              </a:rPr>
              <a:t> et les </a:t>
            </a:r>
            <a:r>
              <a:rPr lang="fr-FR" b="1" u="sng" dirty="0">
                <a:solidFill>
                  <a:srgbClr val="1F497D"/>
                </a:solidFill>
                <a:latin typeface="Gill Sans MT" panose="020B0502020104020203" pitchFamily="34" charset="0"/>
              </a:rPr>
              <a:t>progrès</a:t>
            </a:r>
            <a:r>
              <a:rPr lang="fr-FR" b="1" dirty="0">
                <a:solidFill>
                  <a:srgbClr val="1F497D"/>
                </a:solidFill>
                <a:latin typeface="Gill Sans MT" panose="020B0502020104020203" pitchFamily="34" charset="0"/>
              </a:rPr>
              <a:t> de </a:t>
            </a:r>
            <a:r>
              <a:rPr lang="fr-FR" b="1" dirty="0" smtClean="0">
                <a:solidFill>
                  <a:srgbClr val="1F497D"/>
                </a:solidFill>
                <a:latin typeface="Gill Sans MT" panose="020B0502020104020203" pitchFamily="34" charset="0"/>
              </a:rPr>
              <a:t>l'élève (8 composantes du socle)</a:t>
            </a:r>
            <a:endParaRPr lang="fr-FR" b="1" dirty="0">
              <a:solidFill>
                <a:srgbClr val="1F497D"/>
              </a:solidFill>
              <a:latin typeface="Gill Sans MT" panose="020B0502020104020203" pitchFamily="34" charset="0"/>
            </a:endParaRPr>
          </a:p>
          <a:p>
            <a:pPr marL="285750" indent="-285750">
              <a:buFontTx/>
              <a:buChar char="-"/>
            </a:pPr>
            <a:r>
              <a:rPr lang="fr-FR" b="1" dirty="0">
                <a:solidFill>
                  <a:srgbClr val="1F497D"/>
                </a:solidFill>
                <a:latin typeface="Gill Sans MT" panose="020B0502020104020203" pitchFamily="34" charset="0"/>
              </a:rPr>
              <a:t>les </a:t>
            </a:r>
            <a:r>
              <a:rPr lang="fr-FR" b="1" u="sng" dirty="0">
                <a:solidFill>
                  <a:srgbClr val="1F497D"/>
                </a:solidFill>
                <a:latin typeface="Gill Sans MT" panose="020B0502020104020203" pitchFamily="34" charset="0"/>
              </a:rPr>
              <a:t>éléments du programme travaillés</a:t>
            </a:r>
          </a:p>
          <a:p>
            <a:pPr marL="285750" indent="-285750">
              <a:buFontTx/>
              <a:buChar char="-"/>
            </a:pPr>
            <a:r>
              <a:rPr lang="fr-FR" b="1" dirty="0">
                <a:solidFill>
                  <a:srgbClr val="1F497D"/>
                </a:solidFill>
                <a:latin typeface="Gill Sans MT" panose="020B0502020104020203" pitchFamily="34" charset="0"/>
              </a:rPr>
              <a:t>les </a:t>
            </a:r>
            <a:r>
              <a:rPr lang="fr-FR" b="1" u="sng" dirty="0">
                <a:solidFill>
                  <a:srgbClr val="1F497D"/>
                </a:solidFill>
                <a:latin typeface="Gill Sans MT" panose="020B0502020104020203" pitchFamily="34" charset="0"/>
              </a:rPr>
              <a:t>parcours éducatifs</a:t>
            </a:r>
          </a:p>
          <a:p>
            <a:pPr marL="285750" indent="-285750">
              <a:buFontTx/>
              <a:buChar char="-"/>
            </a:pPr>
            <a:r>
              <a:rPr lang="fr-FR" b="1" dirty="0">
                <a:solidFill>
                  <a:srgbClr val="1F497D"/>
                </a:solidFill>
                <a:latin typeface="Gill Sans MT" panose="020B0502020104020203" pitchFamily="34" charset="0"/>
              </a:rPr>
              <a:t>les </a:t>
            </a:r>
            <a:r>
              <a:rPr lang="fr-FR" b="1" u="sng" dirty="0">
                <a:solidFill>
                  <a:srgbClr val="1F497D"/>
                </a:solidFill>
                <a:latin typeface="Gill Sans MT" panose="020B0502020104020203" pitchFamily="34" charset="0"/>
              </a:rPr>
              <a:t>enseignements complémentaires </a:t>
            </a:r>
            <a:r>
              <a:rPr lang="fr-FR" b="1" dirty="0">
                <a:solidFill>
                  <a:srgbClr val="1F497D"/>
                </a:solidFill>
                <a:latin typeface="Gill Sans MT" panose="020B0502020104020203" pitchFamily="34" charset="0"/>
              </a:rPr>
              <a:t>(AP, EPI)</a:t>
            </a:r>
          </a:p>
          <a:p>
            <a:pPr marL="285750" indent="-285750">
              <a:buFontTx/>
              <a:buChar char="-"/>
            </a:pPr>
            <a:r>
              <a:rPr lang="fr-FR" b="1" dirty="0" smtClean="0">
                <a:solidFill>
                  <a:srgbClr val="1F497D"/>
                </a:solidFill>
                <a:latin typeface="Gill Sans MT" panose="020B0502020104020203" pitchFamily="34" charset="0"/>
              </a:rPr>
              <a:t>les </a:t>
            </a:r>
            <a:r>
              <a:rPr lang="fr-FR" b="1" dirty="0">
                <a:solidFill>
                  <a:srgbClr val="1F497D"/>
                </a:solidFill>
                <a:latin typeface="Gill Sans MT" panose="020B0502020104020203" pitchFamily="34" charset="0"/>
              </a:rPr>
              <a:t>éventuelles modalités spécifiques </a:t>
            </a:r>
            <a:r>
              <a:rPr lang="fr-FR" b="1" u="sng" dirty="0" smtClean="0">
                <a:solidFill>
                  <a:srgbClr val="1F497D"/>
                </a:solidFill>
                <a:latin typeface="Gill Sans MT" panose="020B0502020104020203" pitchFamily="34" charset="0"/>
              </a:rPr>
              <a:t>d'accompagnement.</a:t>
            </a:r>
          </a:p>
          <a:p>
            <a:pPr marL="285750" indent="-285750">
              <a:buFontTx/>
              <a:buChar char="-"/>
            </a:pPr>
            <a:r>
              <a:rPr lang="fr-FR" b="1" dirty="0" smtClean="0">
                <a:solidFill>
                  <a:srgbClr val="1F497D"/>
                </a:solidFill>
                <a:latin typeface="Gill Sans MT" panose="020B0502020104020203" pitchFamily="34" charset="0"/>
              </a:rPr>
              <a:t>des </a:t>
            </a:r>
            <a:r>
              <a:rPr lang="fr-FR" b="1" dirty="0">
                <a:solidFill>
                  <a:srgbClr val="1F497D"/>
                </a:solidFill>
                <a:latin typeface="Gill Sans MT" panose="020B0502020104020203" pitchFamily="34" charset="0"/>
              </a:rPr>
              <a:t>éléments de </a:t>
            </a:r>
            <a:r>
              <a:rPr lang="fr-FR" b="1" u="sng" dirty="0">
                <a:solidFill>
                  <a:srgbClr val="1F497D"/>
                </a:solidFill>
                <a:latin typeface="Gill Sans MT" panose="020B0502020104020203" pitchFamily="34" charset="0"/>
              </a:rPr>
              <a:t>vie </a:t>
            </a:r>
            <a:r>
              <a:rPr lang="fr-FR" b="1" u="sng" dirty="0" smtClean="0">
                <a:solidFill>
                  <a:srgbClr val="1F497D"/>
                </a:solidFill>
                <a:latin typeface="Gill Sans MT" panose="020B0502020104020203" pitchFamily="34" charset="0"/>
              </a:rPr>
              <a:t>scolaire</a:t>
            </a:r>
          </a:p>
          <a:p>
            <a:pPr marL="285750" indent="-285750">
              <a:buFontTx/>
              <a:buChar char="-"/>
            </a:pPr>
            <a:r>
              <a:rPr lang="fr-FR" b="1" u="sng" dirty="0">
                <a:solidFill>
                  <a:srgbClr val="1F497D"/>
                </a:solidFill>
                <a:latin typeface="Gill Sans MT" panose="020B0502020104020203" pitchFamily="34" charset="0"/>
              </a:rPr>
              <a:t>p</a:t>
            </a:r>
            <a:r>
              <a:rPr lang="fr-FR" b="1" u="sng" dirty="0" smtClean="0">
                <a:solidFill>
                  <a:srgbClr val="1F497D"/>
                </a:solidFill>
                <a:latin typeface="Gill Sans MT" panose="020B0502020104020203" pitchFamily="34" charset="0"/>
              </a:rPr>
              <a:t>artie communication avec les familles : </a:t>
            </a:r>
            <a:r>
              <a:rPr lang="fr-FR" b="1" i="1" dirty="0" smtClean="0">
                <a:solidFill>
                  <a:srgbClr val="1F497D"/>
                </a:solidFill>
                <a:latin typeface="Gill Sans MT" panose="020B0502020104020203" pitchFamily="34" charset="0"/>
              </a:rPr>
              <a:t>dialogue</a:t>
            </a:r>
            <a:endParaRPr lang="fr-FR" b="1" i="1" dirty="0">
              <a:solidFill>
                <a:srgbClr val="1F497D"/>
              </a:solidFill>
              <a:latin typeface="Gill Sans MT" panose="020B0502020104020203" pitchFamily="34" charset="0"/>
            </a:endParaRPr>
          </a:p>
          <a:p>
            <a:endParaRPr lang="fr-FR" b="1" dirty="0">
              <a:solidFill>
                <a:srgbClr val="1F497D"/>
              </a:solidFill>
              <a:latin typeface="Gill Sans MT" panose="020B0502020104020203" pitchFamily="34" charset="0"/>
            </a:endParaRPr>
          </a:p>
          <a:p>
            <a:r>
              <a:rPr lang="fr-FR" b="1" dirty="0">
                <a:solidFill>
                  <a:srgbClr val="1F497D"/>
                </a:solidFill>
                <a:latin typeface="Gill Sans MT" panose="020B0502020104020203" pitchFamily="34" charset="0"/>
              </a:rPr>
              <a:t>Ces bilans sont accompagnés d'une annexe de correspondance pour </a:t>
            </a:r>
            <a:r>
              <a:rPr lang="fr-FR" b="1" i="1" dirty="0">
                <a:solidFill>
                  <a:srgbClr val="1F497D"/>
                </a:solidFill>
                <a:latin typeface="Gill Sans MT" panose="020B0502020104020203" pitchFamily="34" charset="0"/>
              </a:rPr>
              <a:t>faciliter</a:t>
            </a:r>
            <a:r>
              <a:rPr lang="fr-FR" b="1" dirty="0">
                <a:solidFill>
                  <a:srgbClr val="1F497D"/>
                </a:solidFill>
                <a:latin typeface="Gill Sans MT" panose="020B0502020104020203" pitchFamily="34" charset="0"/>
              </a:rPr>
              <a:t> </a:t>
            </a:r>
            <a:r>
              <a:rPr lang="fr-FR" b="1" i="1" dirty="0">
                <a:solidFill>
                  <a:srgbClr val="1F497D"/>
                </a:solidFill>
                <a:latin typeface="Gill Sans MT" panose="020B0502020104020203" pitchFamily="34" charset="0"/>
              </a:rPr>
              <a:t>le dialogue avec les familles</a:t>
            </a:r>
            <a:r>
              <a:rPr lang="fr-FR" b="1" i="1" dirty="0" smtClean="0">
                <a:solidFill>
                  <a:srgbClr val="1F497D"/>
                </a:solidFill>
                <a:latin typeface="Gill Sans MT" panose="020B0502020104020203" pitchFamily="34" charset="0"/>
              </a:rPr>
              <a:t>.</a:t>
            </a:r>
            <a:endParaRPr lang="fr-FR" b="1" i="1" dirty="0">
              <a:solidFill>
                <a:srgbClr val="1F497D"/>
              </a:solidFill>
              <a:latin typeface="Gill Sans MT" panose="020B0502020104020203" pitchFamily="34" charset="0"/>
            </a:endParaRPr>
          </a:p>
        </p:txBody>
      </p:sp>
      <p:sp>
        <p:nvSpPr>
          <p:cNvPr id="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4" name="Rectangle 3"/>
          <p:cNvSpPr/>
          <p:nvPr/>
        </p:nvSpPr>
        <p:spPr>
          <a:xfrm>
            <a:off x="360288" y="259675"/>
            <a:ext cx="8161086" cy="1077218"/>
          </a:xfrm>
          <a:prstGeom prst="rect">
            <a:avLst/>
          </a:prstGeom>
        </p:spPr>
        <p:txBody>
          <a:bodyPr wrap="square">
            <a:spAutoFit/>
          </a:bodyPr>
          <a:lstStyle/>
          <a:p>
            <a:r>
              <a:rPr lang="fr-FR" sz="3200" dirty="0">
                <a:solidFill>
                  <a:srgbClr val="1F497D">
                    <a:satMod val="130000"/>
                  </a:srgbClr>
                </a:solidFill>
                <a:latin typeface="Haettenschweiler" pitchFamily="34" charset="0"/>
              </a:rPr>
              <a:t>D</a:t>
            </a:r>
            <a:r>
              <a:rPr lang="fr-FR" sz="3200" dirty="0" smtClean="0">
                <a:solidFill>
                  <a:srgbClr val="1F497D">
                    <a:satMod val="130000"/>
                  </a:srgbClr>
                </a:solidFill>
                <a:latin typeface="Haettenschweiler" pitchFamily="34" charset="0"/>
              </a:rPr>
              <a:t>es bulletins aux bilans périodiques-fin de cycle</a:t>
            </a:r>
          </a:p>
          <a:p>
            <a:r>
              <a:rPr lang="fr-FR" sz="3200" dirty="0" smtClean="0">
                <a:solidFill>
                  <a:srgbClr val="1F497D">
                    <a:lumMod val="60000"/>
                    <a:lumOff val="40000"/>
                  </a:srgbClr>
                </a:solidFill>
                <a:latin typeface="Haettenschweiler" pitchFamily="34" charset="0"/>
              </a:rPr>
              <a:t>Ces bilans portent sur :</a:t>
            </a:r>
            <a:endParaRPr lang="fr-FR" sz="3200" dirty="0">
              <a:solidFill>
                <a:srgbClr val="1F497D">
                  <a:lumMod val="60000"/>
                  <a:lumOff val="40000"/>
                </a:srgbClr>
              </a:solidFill>
            </a:endParaRPr>
          </a:p>
        </p:txBody>
      </p:sp>
      <p:sp>
        <p:nvSpPr>
          <p:cNvPr id="2" name="Rectangle 1"/>
          <p:cNvSpPr/>
          <p:nvPr/>
        </p:nvSpPr>
        <p:spPr>
          <a:xfrm>
            <a:off x="499008" y="4710522"/>
            <a:ext cx="7571104" cy="646331"/>
          </a:xfrm>
          <a:prstGeom prst="rect">
            <a:avLst/>
          </a:prstGeom>
        </p:spPr>
        <p:txBody>
          <a:bodyPr wrap="square">
            <a:spAutoFit/>
          </a:bodyPr>
          <a:lstStyle/>
          <a:p>
            <a:pPr>
              <a:defRPr/>
            </a:pPr>
            <a:r>
              <a:rPr lang="fr-FR" b="1" dirty="0" smtClean="0">
                <a:solidFill>
                  <a:srgbClr val="1F497D"/>
                </a:solidFill>
                <a:latin typeface="Gill Sans MT" panose="020B0502020104020203" pitchFamily="34" charset="0"/>
              </a:rPr>
              <a:t>Eléments du </a:t>
            </a:r>
            <a:r>
              <a:rPr lang="fr-FR" b="1" dirty="0">
                <a:solidFill>
                  <a:srgbClr val="1F497D"/>
                </a:solidFill>
                <a:latin typeface="Gill Sans MT" panose="020B0502020104020203" pitchFamily="34" charset="0"/>
              </a:rPr>
              <a:t>livret (contrôle </a:t>
            </a:r>
            <a:r>
              <a:rPr lang="fr-FR" b="1" dirty="0" smtClean="0">
                <a:solidFill>
                  <a:srgbClr val="1F497D"/>
                </a:solidFill>
                <a:latin typeface="Gill Sans MT" panose="020B0502020104020203" pitchFamily="34" charset="0"/>
              </a:rPr>
              <a:t>continu :  400 pts) pris </a:t>
            </a:r>
            <a:r>
              <a:rPr lang="fr-FR" b="1" dirty="0">
                <a:solidFill>
                  <a:srgbClr val="1F497D"/>
                </a:solidFill>
                <a:latin typeface="Gill Sans MT" panose="020B0502020104020203" pitchFamily="34" charset="0"/>
              </a:rPr>
              <a:t>en compte pour l'attribution du DNB et pour les choix d'affectation des </a:t>
            </a:r>
            <a:r>
              <a:rPr lang="fr-FR" b="1" dirty="0" smtClean="0">
                <a:solidFill>
                  <a:srgbClr val="1F497D"/>
                </a:solidFill>
                <a:latin typeface="Gill Sans MT" panose="020B0502020104020203" pitchFamily="34" charset="0"/>
              </a:rPr>
              <a:t>élèves.</a:t>
            </a:r>
            <a:endParaRPr lang="fr-FR" b="1" dirty="0">
              <a:solidFill>
                <a:srgbClr val="1F497D"/>
              </a:solidFill>
              <a:latin typeface="Gill Sans MT" panose="020B0502020104020203" pitchFamily="34" charset="0"/>
            </a:endParaRPr>
          </a:p>
        </p:txBody>
      </p:sp>
      <p:sp>
        <p:nvSpPr>
          <p:cNvPr id="6" name="Rectangle 5"/>
          <p:cNvSpPr/>
          <p:nvPr/>
        </p:nvSpPr>
        <p:spPr>
          <a:xfrm>
            <a:off x="3619156" y="5356853"/>
            <a:ext cx="133080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3200" kern="0" dirty="0" smtClean="0">
                <a:solidFill>
                  <a:srgbClr val="1F497D">
                    <a:lumMod val="75000"/>
                  </a:srgbClr>
                </a:solidFill>
                <a:latin typeface="Haettenschweiler" pitchFamily="34" charset="0"/>
                <a:ea typeface="ＭＳ 明朝"/>
                <a:cs typeface="Helvetica"/>
              </a:rPr>
              <a:t>Où en est l’élève ?</a:t>
            </a:r>
            <a:endParaRPr lang="fr-FR" sz="2800" kern="0" dirty="0">
              <a:solidFill>
                <a:srgbClr val="1F497D">
                  <a:lumMod val="75000"/>
                </a:srgbClr>
              </a:solidFill>
              <a:latin typeface="Haettenschweiler" pitchFamily="34" charset="0"/>
              <a:ea typeface="ＭＳ 明朝"/>
              <a:cs typeface="Helvetica"/>
            </a:endParaRPr>
          </a:p>
        </p:txBody>
      </p:sp>
    </p:spTree>
    <p:extLst>
      <p:ext uri="{BB962C8B-B14F-4D97-AF65-F5344CB8AC3E}">
        <p14:creationId xmlns:p14="http://schemas.microsoft.com/office/powerpoint/2010/main" val="231732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pic>
        <p:nvPicPr>
          <p:cNvPr id="1030" name="Picture 6"/>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1476" t="16190" r="56668" b="24114"/>
          <a:stretch/>
        </p:blipFill>
        <p:spPr bwMode="auto">
          <a:xfrm>
            <a:off x="138826" y="98663"/>
            <a:ext cx="999689" cy="1053244"/>
          </a:xfrm>
          <a:prstGeom prst="ellipse">
            <a:avLst/>
          </a:prstGeom>
          <a:ln w="9525">
            <a:solidFill>
              <a:schemeClr val="tx2">
                <a:lumMod val="7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238992" y="132842"/>
            <a:ext cx="7477496" cy="492443"/>
          </a:xfrm>
          <a:prstGeom prst="rect">
            <a:avLst/>
          </a:prstGeom>
        </p:spPr>
        <p:txBody>
          <a:bodyPr wrap="square">
            <a:spAutoFit/>
          </a:bodyPr>
          <a:lstStyle/>
          <a:p>
            <a:r>
              <a:rPr lang="fr-FR" sz="1200" b="1" dirty="0" smtClean="0">
                <a:solidFill>
                  <a:schemeClr val="tx2">
                    <a:lumMod val="50000"/>
                  </a:schemeClr>
                </a:solidFill>
                <a:hlinkClick r:id="rId4"/>
              </a:rPr>
              <a:t>http</a:t>
            </a:r>
            <a:r>
              <a:rPr lang="fr-FR" sz="1200" b="1" dirty="0">
                <a:solidFill>
                  <a:schemeClr val="tx2">
                    <a:lumMod val="50000"/>
                  </a:schemeClr>
                </a:solidFill>
                <a:hlinkClick r:id="rId4"/>
              </a:rPr>
              <a:t>://</a:t>
            </a:r>
            <a:r>
              <a:rPr lang="fr-FR" sz="1200" b="1" dirty="0" smtClean="0">
                <a:solidFill>
                  <a:schemeClr val="tx2">
                    <a:lumMod val="50000"/>
                  </a:schemeClr>
                </a:solidFill>
                <a:hlinkClick r:id="rId4"/>
              </a:rPr>
              <a:t>eduscol.education.fr/pid23410-cid103747/college-des-bulletins-aux-bilans.html</a:t>
            </a:r>
            <a:endParaRPr lang="fr-FR" sz="1200" b="1" dirty="0" smtClean="0">
              <a:solidFill>
                <a:schemeClr val="tx2">
                  <a:lumMod val="50000"/>
                </a:schemeClr>
              </a:solidFill>
            </a:endParaRPr>
          </a:p>
          <a:p>
            <a:endParaRPr lang="fr-FR" sz="1400" b="1" dirty="0">
              <a:solidFill>
                <a:schemeClr val="tx2">
                  <a:lumMod val="50000"/>
                </a:schemeClr>
              </a:solidFill>
            </a:endParaRP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0468" t="19604" r="44775" b="19143"/>
          <a:stretch/>
        </p:blipFill>
        <p:spPr bwMode="auto">
          <a:xfrm>
            <a:off x="89808" y="1840675"/>
            <a:ext cx="3255103" cy="455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28751" t="17012" r="28122" b="5669"/>
          <a:stretch/>
        </p:blipFill>
        <p:spPr bwMode="auto">
          <a:xfrm>
            <a:off x="3880884" y="379063"/>
            <a:ext cx="4644218" cy="438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38826" y="3881713"/>
            <a:ext cx="787449" cy="1578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9808" y="1841598"/>
            <a:ext cx="1710417" cy="1578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987208" y="3416353"/>
            <a:ext cx="975025" cy="5442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4"/>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10834" t="29948" r="10542" b="14583"/>
          <a:stretch/>
        </p:blipFill>
        <p:spPr bwMode="auto">
          <a:xfrm>
            <a:off x="4572000" y="4924996"/>
            <a:ext cx="4144488" cy="1643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7772400" y="2573463"/>
            <a:ext cx="752702" cy="5442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361812" y="5146158"/>
            <a:ext cx="2354676" cy="236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493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4" name="AutoShape 32"/>
          <p:cNvSpPr>
            <a:spLocks noChangeArrowheads="1"/>
          </p:cNvSpPr>
          <p:nvPr/>
        </p:nvSpPr>
        <p:spPr bwMode="auto">
          <a:xfrm>
            <a:off x="5089088" y="5378546"/>
            <a:ext cx="1695858" cy="106076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fr-FR" sz="1600" b="1" dirty="0">
                <a:solidFill>
                  <a:srgbClr val="FFFFFF"/>
                </a:solidFill>
                <a:latin typeface="Calibri" pitchFamily="34" charset="0"/>
              </a:rPr>
              <a:t>4. Les systèmes naturels et les systèmes techniques</a:t>
            </a:r>
          </a:p>
        </p:txBody>
      </p:sp>
      <p:sp>
        <p:nvSpPr>
          <p:cNvPr id="28705" name="AutoShape 33"/>
          <p:cNvSpPr>
            <a:spLocks noChangeArrowheads="1"/>
          </p:cNvSpPr>
          <p:nvPr/>
        </p:nvSpPr>
        <p:spPr bwMode="auto">
          <a:xfrm>
            <a:off x="3495113" y="5396555"/>
            <a:ext cx="1610575" cy="102901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fr-FR" sz="1600" b="1" dirty="0">
                <a:solidFill>
                  <a:srgbClr val="FFFFFF"/>
                </a:solidFill>
                <a:latin typeface="Calibri" pitchFamily="34" charset="0"/>
              </a:rPr>
              <a:t>3. La formation de la personne et du citoyen</a:t>
            </a:r>
            <a:endParaRPr lang="fr-FR" sz="1600" i="1" dirty="0">
              <a:solidFill>
                <a:srgbClr val="000000"/>
              </a:solidFill>
              <a:latin typeface="Calibri" pitchFamily="34" charset="0"/>
            </a:endParaRPr>
          </a:p>
        </p:txBody>
      </p:sp>
      <p:sp>
        <p:nvSpPr>
          <p:cNvPr id="28706" name="AutoShape 34"/>
          <p:cNvSpPr>
            <a:spLocks noChangeArrowheads="1"/>
          </p:cNvSpPr>
          <p:nvPr/>
        </p:nvSpPr>
        <p:spPr bwMode="auto">
          <a:xfrm>
            <a:off x="1835249" y="5410297"/>
            <a:ext cx="1643264" cy="102900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fr-FR" sz="1600" b="1" dirty="0">
                <a:solidFill>
                  <a:srgbClr val="FFFFFF"/>
                </a:solidFill>
                <a:latin typeface="Calibri" pitchFamily="34" charset="0"/>
              </a:rPr>
              <a:t>2. Les méthodes et outils pour apprendre</a:t>
            </a:r>
          </a:p>
        </p:txBody>
      </p:sp>
      <p:sp>
        <p:nvSpPr>
          <p:cNvPr id="28708" name="AutoShape 36"/>
          <p:cNvSpPr>
            <a:spLocks noChangeArrowheads="1"/>
          </p:cNvSpPr>
          <p:nvPr/>
        </p:nvSpPr>
        <p:spPr bwMode="auto">
          <a:xfrm>
            <a:off x="6768238" y="5378546"/>
            <a:ext cx="1923803" cy="106076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fr-FR" sz="1600" b="1" dirty="0" smtClean="0">
                <a:solidFill>
                  <a:srgbClr val="FFFFFF"/>
                </a:solidFill>
                <a:latin typeface="Calibri" pitchFamily="34" charset="0"/>
              </a:rPr>
              <a:t>5</a:t>
            </a:r>
            <a:r>
              <a:rPr lang="fr-FR" sz="1600" b="1" dirty="0">
                <a:solidFill>
                  <a:srgbClr val="FFFFFF"/>
                </a:solidFill>
                <a:latin typeface="Calibri" pitchFamily="34" charset="0"/>
              </a:rPr>
              <a:t>. Les représentations du monde et </a:t>
            </a:r>
            <a:br>
              <a:rPr lang="fr-FR" sz="1600" b="1" dirty="0">
                <a:solidFill>
                  <a:srgbClr val="FFFFFF"/>
                </a:solidFill>
                <a:latin typeface="Calibri" pitchFamily="34" charset="0"/>
              </a:rPr>
            </a:br>
            <a:r>
              <a:rPr lang="fr-FR" sz="1600" b="1" dirty="0">
                <a:solidFill>
                  <a:srgbClr val="FFFFFF"/>
                </a:solidFill>
                <a:latin typeface="Calibri" pitchFamily="34" charset="0"/>
              </a:rPr>
              <a:t>l’activité humaine</a:t>
            </a:r>
            <a:endParaRPr lang="fr-FR" sz="1600" i="1" dirty="0">
              <a:solidFill>
                <a:srgbClr val="000000"/>
              </a:solidFill>
              <a:latin typeface="Calibri" pitchFamily="34" charset="0"/>
            </a:endParaRPr>
          </a:p>
        </p:txBody>
      </p:sp>
      <p:sp>
        <p:nvSpPr>
          <p:cNvPr id="28710" name="AutoShape 38"/>
          <p:cNvSpPr>
            <a:spLocks noChangeArrowheads="1"/>
          </p:cNvSpPr>
          <p:nvPr/>
        </p:nvSpPr>
        <p:spPr bwMode="auto">
          <a:xfrm>
            <a:off x="169168" y="5434291"/>
            <a:ext cx="1666081" cy="102900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fr-FR" sz="1600" b="1" dirty="0">
                <a:solidFill>
                  <a:srgbClr val="FFFFFF"/>
                </a:solidFill>
                <a:latin typeface="Calibri" pitchFamily="34" charset="0"/>
              </a:rPr>
              <a:t>1. Les langages pour penser et communiquer</a:t>
            </a:r>
            <a:endParaRPr lang="fr-FR" sz="1600" i="1" dirty="0">
              <a:solidFill>
                <a:srgbClr val="000000"/>
              </a:solidFill>
              <a:latin typeface="Calibri" pitchFamily="34" charset="0"/>
            </a:endParaRPr>
          </a:p>
        </p:txBody>
      </p:sp>
      <p:sp>
        <p:nvSpPr>
          <p:cNvPr id="28720" name="Text Box 48"/>
          <p:cNvSpPr txBox="1">
            <a:spLocks noChangeArrowheads="1"/>
          </p:cNvSpPr>
          <p:nvPr/>
        </p:nvSpPr>
        <p:spPr bwMode="auto">
          <a:xfrm>
            <a:off x="2656881" y="4606638"/>
            <a:ext cx="6044541" cy="584775"/>
          </a:xfrm>
          <a:prstGeom prst="rect">
            <a:avLst/>
          </a:prstGeom>
          <a:ln>
            <a:noFill/>
          </a:ln>
          <a:effectLst/>
          <a:extLst/>
        </p:spPr>
        <p:style>
          <a:lnRef idx="1">
            <a:schemeClr val="accent5"/>
          </a:lnRef>
          <a:fillRef idx="1001">
            <a:schemeClr val="lt1"/>
          </a:fillRef>
          <a:effectRef idx="1">
            <a:schemeClr val="accent5"/>
          </a:effectRef>
          <a:fontRef idx="minor">
            <a:schemeClr val="dk1"/>
          </a:fontRef>
        </p:style>
        <p:txBody>
          <a:bodyPr wrap="square">
            <a:spAutoFit/>
          </a:bodyPr>
          <a:lstStyle/>
          <a:p>
            <a:pPr marL="342900" indent="-342900" algn="ctr">
              <a:spcBef>
                <a:spcPct val="50000"/>
              </a:spcBef>
              <a:defRPr/>
            </a:pPr>
            <a:r>
              <a:rPr lang="fr-FR" sz="3200" dirty="0" smtClean="0">
                <a:solidFill>
                  <a:srgbClr val="1F497D">
                    <a:satMod val="130000"/>
                  </a:srgbClr>
                </a:solidFill>
                <a:latin typeface="Haettenschweiler" pitchFamily="34" charset="0"/>
              </a:rPr>
              <a:t>Réécriture des 5 domaines </a:t>
            </a:r>
            <a:r>
              <a:rPr lang="fr-FR" sz="3200" dirty="0">
                <a:solidFill>
                  <a:srgbClr val="1F497D">
                    <a:satMod val="130000"/>
                  </a:srgbClr>
                </a:solidFill>
                <a:latin typeface="Haettenschweiler" pitchFamily="34" charset="0"/>
              </a:rPr>
              <a:t>de </a:t>
            </a:r>
            <a:r>
              <a:rPr lang="fr-FR" sz="3200" dirty="0" smtClean="0">
                <a:solidFill>
                  <a:srgbClr val="1F497D">
                    <a:satMod val="130000"/>
                  </a:srgbClr>
                </a:solidFill>
                <a:latin typeface="Haettenschweiler" pitchFamily="34" charset="0"/>
              </a:rPr>
              <a:t>formation visés</a:t>
            </a:r>
            <a:endParaRPr lang="fr-FR" sz="3200" dirty="0">
              <a:solidFill>
                <a:srgbClr val="1F497D">
                  <a:satMod val="130000"/>
                </a:srgbClr>
              </a:solidFill>
              <a:latin typeface="Haettenschweiler" pitchFamily="34" charset="0"/>
            </a:endParaRPr>
          </a:p>
        </p:txBody>
      </p:sp>
      <p:sp>
        <p:nvSpPr>
          <p:cNvPr id="40" name="AutoShape 34"/>
          <p:cNvSpPr>
            <a:spLocks noChangeArrowheads="1"/>
          </p:cNvSpPr>
          <p:nvPr/>
        </p:nvSpPr>
        <p:spPr bwMode="auto">
          <a:xfrm>
            <a:off x="169168" y="1307676"/>
            <a:ext cx="2433815" cy="817245"/>
          </a:xfrm>
          <a:prstGeom prst="roundRect">
            <a:avLst>
              <a:gd name="adj" fmla="val 16667"/>
            </a:avLst>
          </a:prstGeom>
          <a:noFill/>
          <a:ln w="28575">
            <a:solidFill>
              <a:srgbClr val="00A048"/>
            </a:solidFill>
            <a:round/>
            <a:headEnd/>
            <a:tailEnd/>
          </a:ln>
        </p:spPr>
        <p:txBody>
          <a:bodyPr wrap="square" anchor="ctr">
            <a:spAutoFit/>
          </a:bodyPr>
          <a:lstStyle/>
          <a:p>
            <a:pPr algn="ctr"/>
            <a:r>
              <a:rPr lang="fr-FR" sz="1400" b="1" dirty="0">
                <a:solidFill>
                  <a:prstClr val="black"/>
                </a:solidFill>
                <a:latin typeface="Calibri" pitchFamily="34" charset="0"/>
              </a:rPr>
              <a:t>Comprendre, s’exprimer</a:t>
            </a:r>
            <a:br>
              <a:rPr lang="fr-FR" sz="1400" b="1" dirty="0">
                <a:solidFill>
                  <a:prstClr val="black"/>
                </a:solidFill>
                <a:latin typeface="Calibri" pitchFamily="34" charset="0"/>
              </a:rPr>
            </a:br>
            <a:r>
              <a:rPr lang="fr-FR" sz="1400" b="1" dirty="0">
                <a:solidFill>
                  <a:prstClr val="black"/>
                </a:solidFill>
                <a:latin typeface="Calibri" pitchFamily="34" charset="0"/>
              </a:rPr>
              <a:t>en utilisant la langue française à l’oral et à l’écrit</a:t>
            </a:r>
          </a:p>
        </p:txBody>
      </p:sp>
      <p:sp>
        <p:nvSpPr>
          <p:cNvPr id="41" name="AutoShape 34"/>
          <p:cNvSpPr>
            <a:spLocks noChangeArrowheads="1"/>
          </p:cNvSpPr>
          <p:nvPr/>
        </p:nvSpPr>
        <p:spPr bwMode="auto">
          <a:xfrm>
            <a:off x="169168" y="2126220"/>
            <a:ext cx="2433815" cy="1055608"/>
          </a:xfrm>
          <a:prstGeom prst="roundRect">
            <a:avLst>
              <a:gd name="adj" fmla="val 16667"/>
            </a:avLst>
          </a:prstGeom>
          <a:noFill/>
          <a:ln w="28575">
            <a:solidFill>
              <a:srgbClr val="00AA4D"/>
            </a:solidFill>
            <a:round/>
            <a:headEnd/>
            <a:tailEnd/>
          </a:ln>
        </p:spPr>
        <p:txBody>
          <a:bodyPr wrap="square" anchor="ctr">
            <a:spAutoFit/>
          </a:bodyPr>
          <a:lstStyle/>
          <a:p>
            <a:pPr algn="ctr"/>
            <a:r>
              <a:rPr lang="fr-FR" sz="1400" b="1" dirty="0">
                <a:solidFill>
                  <a:prstClr val="black"/>
                </a:solidFill>
                <a:latin typeface="Calibri" pitchFamily="34" charset="0"/>
              </a:rPr>
              <a:t>Comprendre, s’exprimer en utilisant une langue étrangère et, le cas échéant, une langue régionale</a:t>
            </a:r>
          </a:p>
        </p:txBody>
      </p:sp>
      <p:sp>
        <p:nvSpPr>
          <p:cNvPr id="42" name="AutoShape 34"/>
          <p:cNvSpPr>
            <a:spLocks noChangeArrowheads="1"/>
          </p:cNvSpPr>
          <p:nvPr/>
        </p:nvSpPr>
        <p:spPr bwMode="auto">
          <a:xfrm>
            <a:off x="169167" y="3171893"/>
            <a:ext cx="2433815" cy="919401"/>
          </a:xfrm>
          <a:prstGeom prst="roundRect">
            <a:avLst>
              <a:gd name="adj" fmla="val 16667"/>
            </a:avLst>
          </a:prstGeom>
          <a:noFill/>
          <a:ln w="28575">
            <a:solidFill>
              <a:srgbClr val="00B052"/>
            </a:solidFill>
            <a:round/>
            <a:headEnd/>
            <a:tailEnd/>
          </a:ln>
        </p:spPr>
        <p:txBody>
          <a:bodyPr wrap="square" anchor="ctr">
            <a:spAutoFit/>
          </a:bodyPr>
          <a:lstStyle/>
          <a:p>
            <a:pPr algn="ctr"/>
            <a:r>
              <a:rPr lang="fr-FR" sz="1200" b="1" dirty="0">
                <a:solidFill>
                  <a:prstClr val="black"/>
                </a:solidFill>
                <a:latin typeface="Calibri" pitchFamily="34" charset="0"/>
              </a:rPr>
              <a:t>Comprendre, s’exprimer</a:t>
            </a:r>
            <a:br>
              <a:rPr lang="fr-FR" sz="1200" b="1" dirty="0">
                <a:solidFill>
                  <a:prstClr val="black"/>
                </a:solidFill>
                <a:latin typeface="Calibri" pitchFamily="34" charset="0"/>
              </a:rPr>
            </a:br>
            <a:r>
              <a:rPr lang="fr-FR" sz="1200" b="1" dirty="0">
                <a:solidFill>
                  <a:prstClr val="black"/>
                </a:solidFill>
                <a:latin typeface="Calibri" pitchFamily="34" charset="0"/>
              </a:rPr>
              <a:t>en utilisant les langages mathématiques, scientifiques et informatiques</a:t>
            </a:r>
          </a:p>
        </p:txBody>
      </p:sp>
      <p:sp>
        <p:nvSpPr>
          <p:cNvPr id="43" name="AutoShape 34"/>
          <p:cNvSpPr>
            <a:spLocks noChangeArrowheads="1"/>
          </p:cNvSpPr>
          <p:nvPr/>
        </p:nvSpPr>
        <p:spPr bwMode="auto">
          <a:xfrm>
            <a:off x="169168" y="4081781"/>
            <a:ext cx="2433815" cy="817245"/>
          </a:xfrm>
          <a:prstGeom prst="roundRect">
            <a:avLst>
              <a:gd name="adj" fmla="val 16667"/>
            </a:avLst>
          </a:prstGeom>
          <a:noFill/>
          <a:ln w="28575">
            <a:solidFill>
              <a:srgbClr val="00BE56"/>
            </a:solidFill>
            <a:round/>
            <a:headEnd/>
            <a:tailEnd/>
          </a:ln>
        </p:spPr>
        <p:txBody>
          <a:bodyPr wrap="square" anchor="ctr">
            <a:spAutoFit/>
          </a:bodyPr>
          <a:lstStyle/>
          <a:p>
            <a:pPr algn="ctr"/>
            <a:r>
              <a:rPr lang="fr-FR" sz="1400" b="1" dirty="0">
                <a:solidFill>
                  <a:prstClr val="black"/>
                </a:solidFill>
                <a:latin typeface="Calibri" pitchFamily="34" charset="0"/>
              </a:rPr>
              <a:t>Comprendre, s’exprimer</a:t>
            </a:r>
            <a:br>
              <a:rPr lang="fr-FR" sz="1400" b="1" dirty="0">
                <a:solidFill>
                  <a:prstClr val="black"/>
                </a:solidFill>
                <a:latin typeface="Calibri" pitchFamily="34" charset="0"/>
              </a:rPr>
            </a:br>
            <a:r>
              <a:rPr lang="fr-FR" sz="1400" b="1" dirty="0">
                <a:solidFill>
                  <a:prstClr val="black"/>
                </a:solidFill>
                <a:latin typeface="Calibri" pitchFamily="34" charset="0"/>
              </a:rPr>
              <a:t>en utilisant les langages</a:t>
            </a:r>
            <a:br>
              <a:rPr lang="fr-FR" sz="1400" b="1" dirty="0">
                <a:solidFill>
                  <a:prstClr val="black"/>
                </a:solidFill>
                <a:latin typeface="Calibri" pitchFamily="34" charset="0"/>
              </a:rPr>
            </a:br>
            <a:r>
              <a:rPr lang="fr-FR" sz="1400" b="1" dirty="0">
                <a:solidFill>
                  <a:prstClr val="black"/>
                </a:solidFill>
                <a:latin typeface="Calibri" pitchFamily="34" charset="0"/>
              </a:rPr>
              <a:t>des arts et du corps</a:t>
            </a:r>
          </a:p>
        </p:txBody>
      </p:sp>
      <p:sp>
        <p:nvSpPr>
          <p:cNvPr id="2" name="ZoneTexte 1"/>
          <p:cNvSpPr txBox="1"/>
          <p:nvPr/>
        </p:nvSpPr>
        <p:spPr>
          <a:xfrm>
            <a:off x="2858761" y="352659"/>
            <a:ext cx="5640780" cy="193899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fr-FR" sz="2000" dirty="0" smtClean="0">
                <a:solidFill>
                  <a:srgbClr val="1F497D">
                    <a:lumMod val="50000"/>
                  </a:srgbClr>
                </a:solidFill>
                <a:latin typeface="Haettenschweiler" pitchFamily="34" charset="0"/>
              </a:rPr>
              <a:t>En fin de cycle, restitution obligatoire des niveaux de maîtrise :</a:t>
            </a:r>
          </a:p>
          <a:p>
            <a:pPr algn="ctr"/>
            <a:r>
              <a:rPr lang="fr-FR" sz="2000" dirty="0" smtClean="0">
                <a:solidFill>
                  <a:srgbClr val="1F497D">
                    <a:lumMod val="50000"/>
                  </a:srgbClr>
                </a:solidFill>
                <a:latin typeface="Haettenschweiler" pitchFamily="34" charset="0"/>
              </a:rPr>
              <a:t>4 </a:t>
            </a:r>
            <a:r>
              <a:rPr lang="fr-FR" sz="2000" dirty="0">
                <a:solidFill>
                  <a:srgbClr val="1F497D">
                    <a:lumMod val="50000"/>
                  </a:srgbClr>
                </a:solidFill>
                <a:latin typeface="Haettenschweiler" pitchFamily="34" charset="0"/>
              </a:rPr>
              <a:t>objectifs du premier domaine</a:t>
            </a:r>
          </a:p>
          <a:p>
            <a:pPr algn="ctr"/>
            <a:r>
              <a:rPr lang="fr-FR" sz="2000" dirty="0" smtClean="0">
                <a:solidFill>
                  <a:srgbClr val="1F497D">
                    <a:lumMod val="50000"/>
                  </a:srgbClr>
                </a:solidFill>
                <a:latin typeface="Haettenschweiler" pitchFamily="34" charset="0"/>
              </a:rPr>
              <a:t>4 </a:t>
            </a:r>
            <a:r>
              <a:rPr lang="fr-FR" sz="2000" dirty="0">
                <a:solidFill>
                  <a:srgbClr val="1F497D">
                    <a:lumMod val="50000"/>
                  </a:srgbClr>
                </a:solidFill>
                <a:latin typeface="Haettenschweiler" pitchFamily="34" charset="0"/>
              </a:rPr>
              <a:t>autres domaines</a:t>
            </a:r>
          </a:p>
          <a:p>
            <a:pPr algn="ctr"/>
            <a:r>
              <a:rPr lang="fr-FR" sz="2000" u="sng" dirty="0">
                <a:solidFill>
                  <a:srgbClr val="1F497D">
                    <a:lumMod val="50000"/>
                  </a:srgbClr>
                </a:solidFill>
                <a:latin typeface="Haettenschweiler" pitchFamily="34" charset="0"/>
              </a:rPr>
              <a:t>=</a:t>
            </a:r>
            <a:r>
              <a:rPr lang="fr-FR" sz="2000" u="sng" dirty="0" smtClean="0">
                <a:solidFill>
                  <a:srgbClr val="1F497D">
                    <a:lumMod val="50000"/>
                  </a:srgbClr>
                </a:solidFill>
                <a:latin typeface="Haettenschweiler" pitchFamily="34" charset="0"/>
              </a:rPr>
              <a:t> </a:t>
            </a:r>
            <a:r>
              <a:rPr lang="fr-FR" sz="2000" u="sng" dirty="0">
                <a:solidFill>
                  <a:srgbClr val="1F497D">
                    <a:lumMod val="50000"/>
                  </a:srgbClr>
                </a:solidFill>
                <a:latin typeface="Haettenschweiler" pitchFamily="34" charset="0"/>
              </a:rPr>
              <a:t>8 composantes du socle commun</a:t>
            </a:r>
          </a:p>
          <a:p>
            <a:pPr algn="ctr"/>
            <a:r>
              <a:rPr lang="fr-FR" sz="2000" dirty="0" smtClean="0">
                <a:solidFill>
                  <a:srgbClr val="1F497D">
                    <a:lumMod val="50000"/>
                  </a:srgbClr>
                </a:solidFill>
                <a:latin typeface="Haettenschweiler" pitchFamily="34" charset="0"/>
              </a:rPr>
              <a:t>dont </a:t>
            </a:r>
            <a:r>
              <a:rPr lang="fr-FR" sz="2000" dirty="0">
                <a:solidFill>
                  <a:srgbClr val="1F497D">
                    <a:lumMod val="50000"/>
                  </a:srgbClr>
                </a:solidFill>
                <a:latin typeface="Haettenschweiler" pitchFamily="34" charset="0"/>
              </a:rPr>
              <a:t>la maîtrise doit être acquise </a:t>
            </a:r>
          </a:p>
          <a:p>
            <a:pPr algn="ctr"/>
            <a:r>
              <a:rPr lang="fr-FR" sz="2000" dirty="0">
                <a:solidFill>
                  <a:srgbClr val="1F497D">
                    <a:lumMod val="50000"/>
                  </a:srgbClr>
                </a:solidFill>
                <a:latin typeface="Haettenschweiler" pitchFamily="34" charset="0"/>
              </a:rPr>
              <a:t>à un niveau satisfaisant.</a:t>
            </a:r>
          </a:p>
        </p:txBody>
      </p:sp>
      <p:cxnSp>
        <p:nvCxnSpPr>
          <p:cNvPr id="26" name="Connecteur droit avec flèche 25"/>
          <p:cNvCxnSpPr/>
          <p:nvPr/>
        </p:nvCxnSpPr>
        <p:spPr>
          <a:xfrm flipV="1">
            <a:off x="890820" y="4895504"/>
            <a:ext cx="1770" cy="5147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graphicFrame>
        <p:nvGraphicFramePr>
          <p:cNvPr id="16" name="Tableau 15"/>
          <p:cNvGraphicFramePr>
            <a:graphicFrameLocks noGrp="1"/>
          </p:cNvGraphicFramePr>
          <p:nvPr>
            <p:extLst>
              <p:ext uri="{D42A27DB-BD31-4B8C-83A1-F6EECF244321}">
                <p14:modId xmlns:p14="http://schemas.microsoft.com/office/powerpoint/2010/main" val="74445938"/>
              </p:ext>
            </p:extLst>
          </p:nvPr>
        </p:nvGraphicFramePr>
        <p:xfrm>
          <a:off x="3208516" y="3801604"/>
          <a:ext cx="5160397" cy="467123"/>
        </p:xfrm>
        <a:graphic>
          <a:graphicData uri="http://schemas.openxmlformats.org/drawingml/2006/table">
            <a:tbl>
              <a:tblPr firstRow="1" bandRow="1"/>
              <a:tblGrid>
                <a:gridCol w="1232149"/>
                <a:gridCol w="1847068"/>
                <a:gridCol w="982564"/>
                <a:gridCol w="1098616"/>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b="0" dirty="0" smtClean="0">
                          <a:solidFill>
                            <a:schemeClr val="bg1"/>
                          </a:solidFill>
                          <a:latin typeface="Gill Sans MT" panose="020B0502020104020203" pitchFamily="34" charset="0"/>
                        </a:rPr>
                        <a:t>Non</a:t>
                      </a:r>
                      <a:r>
                        <a:rPr lang="fr-FR" sz="1400" b="0" baseline="0" dirty="0" smtClean="0">
                          <a:solidFill>
                            <a:schemeClr val="bg1"/>
                          </a:solidFill>
                          <a:latin typeface="Gill Sans MT" panose="020B0502020104020203" pitchFamily="34" charset="0"/>
                        </a:rPr>
                        <a:t> atteints</a:t>
                      </a:r>
                      <a:endParaRPr lang="fr-FR" sz="1400" b="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400" dirty="0" smtClean="0">
                          <a:solidFill>
                            <a:schemeClr val="bg1"/>
                          </a:solidFill>
                          <a:latin typeface="Gill Sans MT" panose="020B0502020104020203" pitchFamily="34" charset="0"/>
                        </a:rPr>
                        <a:t>Partiellement</a:t>
                      </a:r>
                      <a:r>
                        <a:rPr lang="fr-FR" sz="1400" baseline="0" dirty="0" smtClean="0">
                          <a:solidFill>
                            <a:schemeClr val="bg1"/>
                          </a:solidFill>
                          <a:latin typeface="Gill Sans MT" panose="020B0502020104020203" pitchFamily="34" charset="0"/>
                        </a:rPr>
                        <a:t> atteints</a:t>
                      </a:r>
                      <a:endParaRPr lang="fr-FR" sz="14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400" dirty="0" smtClean="0">
                          <a:solidFill>
                            <a:schemeClr val="bg1"/>
                          </a:solidFill>
                          <a:latin typeface="Gill Sans MT" panose="020B0502020104020203" pitchFamily="34" charset="0"/>
                        </a:rPr>
                        <a:t>Atteints</a:t>
                      </a:r>
                      <a:endParaRPr lang="fr-FR" sz="14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400" dirty="0" smtClean="0">
                          <a:solidFill>
                            <a:schemeClr val="bg1"/>
                          </a:solidFill>
                          <a:latin typeface="Gill Sans MT" panose="020B0502020104020203" pitchFamily="34" charset="0"/>
                        </a:rPr>
                        <a:t>Dépassés</a:t>
                      </a:r>
                      <a:endParaRPr lang="fr-FR" sz="14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sp>
        <p:nvSpPr>
          <p:cNvPr id="3" name="Flèche vers le bas 2"/>
          <p:cNvSpPr/>
          <p:nvPr/>
        </p:nvSpPr>
        <p:spPr>
          <a:xfrm>
            <a:off x="6525604" y="2370221"/>
            <a:ext cx="236316" cy="4359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aphicFrame>
        <p:nvGraphicFramePr>
          <p:cNvPr id="18" name="Tableau 17"/>
          <p:cNvGraphicFramePr>
            <a:graphicFrameLocks noGrp="1"/>
          </p:cNvGraphicFramePr>
          <p:nvPr>
            <p:extLst>
              <p:ext uri="{D42A27DB-BD31-4B8C-83A1-F6EECF244321}">
                <p14:modId xmlns:p14="http://schemas.microsoft.com/office/powerpoint/2010/main" val="1653339710"/>
              </p:ext>
            </p:extLst>
          </p:nvPr>
        </p:nvGraphicFramePr>
        <p:xfrm>
          <a:off x="3964945" y="2948266"/>
          <a:ext cx="4606158" cy="467123"/>
        </p:xfrm>
        <a:graphic>
          <a:graphicData uri="http://schemas.openxmlformats.org/drawingml/2006/table">
            <a:tbl>
              <a:tblPr firstRow="1" bandRow="1"/>
              <a:tblGrid>
                <a:gridCol w="1099813"/>
                <a:gridCol w="956930"/>
                <a:gridCol w="1222745"/>
                <a:gridCol w="1326670"/>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600" b="0" dirty="0" smtClean="0">
                          <a:solidFill>
                            <a:schemeClr val="bg1"/>
                          </a:solidFill>
                          <a:latin typeface="Gill Sans MT" panose="020B0502020104020203" pitchFamily="34" charset="0"/>
                        </a:rPr>
                        <a:t>Insuffisant</a:t>
                      </a:r>
                      <a:endParaRPr lang="fr-FR" sz="1600" b="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600" dirty="0" smtClean="0">
                          <a:solidFill>
                            <a:schemeClr val="bg1"/>
                          </a:solidFill>
                          <a:latin typeface="Gill Sans MT" panose="020B0502020104020203" pitchFamily="34" charset="0"/>
                        </a:rPr>
                        <a:t>Fragile</a:t>
                      </a:r>
                      <a:endParaRPr lang="fr-FR" sz="16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600" dirty="0" smtClean="0">
                          <a:solidFill>
                            <a:schemeClr val="bg1"/>
                          </a:solidFill>
                          <a:latin typeface="Gill Sans MT" panose="020B0502020104020203" pitchFamily="34" charset="0"/>
                        </a:rPr>
                        <a:t>Satisfaisant</a:t>
                      </a:r>
                      <a:endParaRPr lang="fr-FR" sz="16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600" dirty="0" smtClean="0">
                          <a:solidFill>
                            <a:schemeClr val="bg1"/>
                          </a:solidFill>
                          <a:latin typeface="Gill Sans MT" panose="020B0502020104020203" pitchFamily="34" charset="0"/>
                        </a:rPr>
                        <a:t>Très bonne</a:t>
                      </a:r>
                      <a:endParaRPr lang="fr-FR" sz="16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spTree>
    <p:extLst>
      <p:ext uri="{BB962C8B-B14F-4D97-AF65-F5344CB8AC3E}">
        <p14:creationId xmlns:p14="http://schemas.microsoft.com/office/powerpoint/2010/main" val="13713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710"/>
                                        </p:tgtEl>
                                        <p:attrNameLst>
                                          <p:attrName>style.visibility</p:attrName>
                                        </p:attrNameLst>
                                      </p:cBhvr>
                                      <p:to>
                                        <p:strVal val="visible"/>
                                      </p:to>
                                    </p:set>
                                    <p:anim calcmode="lin" valueType="num">
                                      <p:cBhvr additive="base">
                                        <p:cTn id="25" dur="500" fill="hold"/>
                                        <p:tgtEl>
                                          <p:spTgt spid="28710"/>
                                        </p:tgtEl>
                                        <p:attrNameLst>
                                          <p:attrName>ppt_x</p:attrName>
                                        </p:attrNameLst>
                                      </p:cBhvr>
                                      <p:tavLst>
                                        <p:tav tm="0">
                                          <p:val>
                                            <p:strVal val="1+#ppt_w/2"/>
                                          </p:val>
                                        </p:tav>
                                        <p:tav tm="100000">
                                          <p:val>
                                            <p:strVal val="#ppt_x"/>
                                          </p:val>
                                        </p:tav>
                                      </p:tavLst>
                                    </p:anim>
                                    <p:anim calcmode="lin" valueType="num">
                                      <p:cBhvr additive="base">
                                        <p:cTn id="26" dur="500" fill="hold"/>
                                        <p:tgtEl>
                                          <p:spTgt spid="287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ppt_x</p:attrName>
                                        </p:attrNameLst>
                                      </p:cBhvr>
                                      <p:tavLst>
                                        <p:tav tm="0">
                                          <p:val>
                                            <p:strVal val="#ppt_x"/>
                                          </p:val>
                                        </p:tav>
                                        <p:tav tm="100000">
                                          <p:val>
                                            <p:strVal val="#ppt_x"/>
                                          </p:val>
                                        </p:tav>
                                      </p:tavLst>
                                    </p:anim>
                                    <p:anim calcmode="lin" valueType="num">
                                      <p:cBhvr>
                                        <p:cTn id="5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8706"/>
                                        </p:tgtEl>
                                        <p:attrNameLst>
                                          <p:attrName>style.visibility</p:attrName>
                                        </p:attrNameLst>
                                      </p:cBhvr>
                                      <p:to>
                                        <p:strVal val="visible"/>
                                      </p:to>
                                    </p:set>
                                    <p:anim calcmode="lin" valueType="num">
                                      <p:cBhvr additive="base">
                                        <p:cTn id="58" dur="500" fill="hold"/>
                                        <p:tgtEl>
                                          <p:spTgt spid="28706"/>
                                        </p:tgtEl>
                                        <p:attrNameLst>
                                          <p:attrName>ppt_x</p:attrName>
                                        </p:attrNameLst>
                                      </p:cBhvr>
                                      <p:tavLst>
                                        <p:tav tm="0">
                                          <p:val>
                                            <p:strVal val="1+#ppt_w/2"/>
                                          </p:val>
                                        </p:tav>
                                        <p:tav tm="100000">
                                          <p:val>
                                            <p:strVal val="#ppt_x"/>
                                          </p:val>
                                        </p:tav>
                                      </p:tavLst>
                                    </p:anim>
                                    <p:anim calcmode="lin" valueType="num">
                                      <p:cBhvr additive="base">
                                        <p:cTn id="59" dur="500" fill="hold"/>
                                        <p:tgtEl>
                                          <p:spTgt spid="2870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8705"/>
                                        </p:tgtEl>
                                        <p:attrNameLst>
                                          <p:attrName>style.visibility</p:attrName>
                                        </p:attrNameLst>
                                      </p:cBhvr>
                                      <p:to>
                                        <p:strVal val="visible"/>
                                      </p:to>
                                    </p:set>
                                    <p:anim calcmode="lin" valueType="num">
                                      <p:cBhvr additive="base">
                                        <p:cTn id="64" dur="500" fill="hold"/>
                                        <p:tgtEl>
                                          <p:spTgt spid="28705"/>
                                        </p:tgtEl>
                                        <p:attrNameLst>
                                          <p:attrName>ppt_x</p:attrName>
                                        </p:attrNameLst>
                                      </p:cBhvr>
                                      <p:tavLst>
                                        <p:tav tm="0">
                                          <p:val>
                                            <p:strVal val="1+#ppt_w/2"/>
                                          </p:val>
                                        </p:tav>
                                        <p:tav tm="100000">
                                          <p:val>
                                            <p:strVal val="#ppt_x"/>
                                          </p:val>
                                        </p:tav>
                                      </p:tavLst>
                                    </p:anim>
                                    <p:anim calcmode="lin" valueType="num">
                                      <p:cBhvr additive="base">
                                        <p:cTn id="65" dur="500" fill="hold"/>
                                        <p:tgtEl>
                                          <p:spTgt spid="2870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28704"/>
                                        </p:tgtEl>
                                        <p:attrNameLst>
                                          <p:attrName>style.visibility</p:attrName>
                                        </p:attrNameLst>
                                      </p:cBhvr>
                                      <p:to>
                                        <p:strVal val="visible"/>
                                      </p:to>
                                    </p:set>
                                    <p:anim calcmode="lin" valueType="num">
                                      <p:cBhvr additive="base">
                                        <p:cTn id="70" dur="500" fill="hold"/>
                                        <p:tgtEl>
                                          <p:spTgt spid="28704"/>
                                        </p:tgtEl>
                                        <p:attrNameLst>
                                          <p:attrName>ppt_x</p:attrName>
                                        </p:attrNameLst>
                                      </p:cBhvr>
                                      <p:tavLst>
                                        <p:tav tm="0">
                                          <p:val>
                                            <p:strVal val="1+#ppt_w/2"/>
                                          </p:val>
                                        </p:tav>
                                        <p:tav tm="100000">
                                          <p:val>
                                            <p:strVal val="#ppt_x"/>
                                          </p:val>
                                        </p:tav>
                                      </p:tavLst>
                                    </p:anim>
                                    <p:anim calcmode="lin" valueType="num">
                                      <p:cBhvr additive="base">
                                        <p:cTn id="71" dur="500" fill="hold"/>
                                        <p:tgtEl>
                                          <p:spTgt spid="2870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28708"/>
                                        </p:tgtEl>
                                        <p:attrNameLst>
                                          <p:attrName>style.visibility</p:attrName>
                                        </p:attrNameLst>
                                      </p:cBhvr>
                                      <p:to>
                                        <p:strVal val="visible"/>
                                      </p:to>
                                    </p:set>
                                    <p:anim calcmode="lin" valueType="num">
                                      <p:cBhvr additive="base">
                                        <p:cTn id="76" dur="500" fill="hold"/>
                                        <p:tgtEl>
                                          <p:spTgt spid="28708"/>
                                        </p:tgtEl>
                                        <p:attrNameLst>
                                          <p:attrName>ppt_x</p:attrName>
                                        </p:attrNameLst>
                                      </p:cBhvr>
                                      <p:tavLst>
                                        <p:tav tm="0">
                                          <p:val>
                                            <p:strVal val="1+#ppt_w/2"/>
                                          </p:val>
                                        </p:tav>
                                        <p:tav tm="100000">
                                          <p:val>
                                            <p:strVal val="#ppt_x"/>
                                          </p:val>
                                        </p:tav>
                                      </p:tavLst>
                                    </p:anim>
                                    <p:anim calcmode="lin" valueType="num">
                                      <p:cBhvr additive="base">
                                        <p:cTn id="77" dur="500" fill="hold"/>
                                        <p:tgtEl>
                                          <p:spTgt spid="28708"/>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720"/>
                                        </p:tgtEl>
                                        <p:attrNameLst>
                                          <p:attrName>style.visibility</p:attrName>
                                        </p:attrNameLst>
                                      </p:cBhvr>
                                      <p:to>
                                        <p:strVal val="visible"/>
                                      </p:to>
                                    </p:set>
                                    <p:animEffect transition="in" filter="fade">
                                      <p:cBhvr>
                                        <p:cTn id="82" dur="500"/>
                                        <p:tgtEl>
                                          <p:spTgt spid="28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4" grpId="0" animBg="1"/>
      <p:bldP spid="28705" grpId="0" animBg="1"/>
      <p:bldP spid="28706" grpId="0" animBg="1"/>
      <p:bldP spid="28708" grpId="0" animBg="1"/>
      <p:bldP spid="28710" grpId="0" animBg="1"/>
      <p:bldP spid="28720" grpId="0" animBg="1"/>
      <p:bldP spid="40" grpId="0" animBg="1"/>
      <p:bldP spid="41" grpId="0" animBg="1"/>
      <p:bldP spid="42" grpId="0" animBg="1"/>
      <p:bldP spid="43"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180622" y="1591863"/>
          <a:ext cx="8331199" cy="4449433"/>
        </p:xfrm>
        <a:graphic>
          <a:graphicData uri="http://schemas.openxmlformats.org/drawingml/2006/table">
            <a:tbl>
              <a:tblPr/>
              <a:tblGrid>
                <a:gridCol w="1517589"/>
                <a:gridCol w="367656"/>
                <a:gridCol w="6445954"/>
              </a:tblGrid>
              <a:tr h="153046">
                <a:tc rowSpan="5">
                  <a:txBody>
                    <a:bodyPr/>
                    <a:lstStyle/>
                    <a:p>
                      <a:pPr algn="just">
                        <a:spcAft>
                          <a:spcPts val="0"/>
                        </a:spcAft>
                      </a:pPr>
                      <a:r>
                        <a:rPr lang="fr-FR" sz="1050" dirty="0">
                          <a:latin typeface="Cambria"/>
                          <a:ea typeface="Times New Roman"/>
                          <a:cs typeface="Times New Roman"/>
                        </a:rPr>
                        <a:t>       </a:t>
                      </a:r>
                      <a:endParaRPr lang="fr-FR" sz="1100" dirty="0">
                        <a:latin typeface="Cambria"/>
                        <a:ea typeface="Times New Roman"/>
                        <a:cs typeface="Times New Roman"/>
                      </a:endParaRPr>
                    </a:p>
                    <a:p>
                      <a:pPr algn="l">
                        <a:spcAft>
                          <a:spcPts val="0"/>
                        </a:spcAft>
                      </a:pPr>
                      <a:r>
                        <a:rPr lang="fr-FR" sz="1100" b="1" dirty="0">
                          <a:solidFill>
                            <a:schemeClr val="bg1"/>
                          </a:solidFill>
                          <a:latin typeface="Arial"/>
                          <a:ea typeface="Times New Roman"/>
                          <a:cs typeface="Times New Roman"/>
                        </a:rPr>
                        <a:t>Les 5 DOMAINES</a:t>
                      </a:r>
                      <a:r>
                        <a:rPr lang="fr-FR" sz="1050" dirty="0">
                          <a:solidFill>
                            <a:schemeClr val="bg1"/>
                          </a:solidFill>
                          <a:latin typeface="Cambria"/>
                          <a:ea typeface="Times New Roman"/>
                          <a:cs typeface="Times New Roman"/>
                        </a:rPr>
                        <a:t>  </a:t>
                      </a:r>
                      <a:endParaRPr lang="fr-FR" sz="1100" dirty="0">
                        <a:solidFill>
                          <a:schemeClr val="bg1"/>
                        </a:solidFill>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fr-FR" sz="1000" b="1">
                          <a:latin typeface="Arial"/>
                          <a:ea typeface="Times New Roman"/>
                          <a:cs typeface="Times New Roman"/>
                        </a:rPr>
                        <a:t>1</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b="1">
                          <a:latin typeface="Arial"/>
                          <a:ea typeface="Times New Roman"/>
                          <a:cs typeface="Times New Roman"/>
                        </a:rPr>
                        <a:t>Les langages pour penser et communiquer</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3046">
                <a:tc vMerge="1">
                  <a:txBody>
                    <a:bodyPr/>
                    <a:lstStyle/>
                    <a:p>
                      <a:endParaRPr lang="fr-FR"/>
                    </a:p>
                  </a:txBody>
                  <a:tcPr/>
                </a:tc>
                <a:tc>
                  <a:txBody>
                    <a:bodyPr/>
                    <a:lstStyle/>
                    <a:p>
                      <a:pPr algn="ctr">
                        <a:spcAft>
                          <a:spcPts val="0"/>
                        </a:spcAft>
                      </a:pPr>
                      <a:r>
                        <a:rPr lang="fr-FR" sz="1000" b="1">
                          <a:latin typeface="Arial"/>
                          <a:ea typeface="Times New Roman"/>
                          <a:cs typeface="Times New Roman"/>
                        </a:rPr>
                        <a:t>2</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b="1">
                          <a:latin typeface="Arial"/>
                          <a:ea typeface="Times New Roman"/>
                          <a:cs typeface="Times New Roman"/>
                        </a:rPr>
                        <a:t>Les méthodes et outils pour apprendre</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3046">
                <a:tc vMerge="1">
                  <a:txBody>
                    <a:bodyPr/>
                    <a:lstStyle/>
                    <a:p>
                      <a:endParaRPr lang="fr-FR"/>
                    </a:p>
                  </a:txBody>
                  <a:tcPr/>
                </a:tc>
                <a:tc>
                  <a:txBody>
                    <a:bodyPr/>
                    <a:lstStyle/>
                    <a:p>
                      <a:pPr algn="ctr">
                        <a:spcAft>
                          <a:spcPts val="0"/>
                        </a:spcAft>
                      </a:pPr>
                      <a:r>
                        <a:rPr lang="fr-FR" sz="1000" b="1">
                          <a:latin typeface="Arial"/>
                          <a:ea typeface="Times New Roman"/>
                          <a:cs typeface="Times New Roman"/>
                        </a:rPr>
                        <a:t>3</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b="1">
                          <a:latin typeface="Arial"/>
                          <a:ea typeface="Times New Roman"/>
                          <a:cs typeface="Times New Roman"/>
                        </a:rPr>
                        <a:t>La formation de la personne et du citoyen</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9980">
                <a:tc vMerge="1">
                  <a:txBody>
                    <a:bodyPr/>
                    <a:lstStyle/>
                    <a:p>
                      <a:endParaRPr lang="fr-FR"/>
                    </a:p>
                  </a:txBody>
                  <a:tcPr/>
                </a:tc>
                <a:tc>
                  <a:txBody>
                    <a:bodyPr/>
                    <a:lstStyle/>
                    <a:p>
                      <a:pPr algn="ctr">
                        <a:spcAft>
                          <a:spcPts val="0"/>
                        </a:spcAft>
                      </a:pPr>
                      <a:r>
                        <a:rPr lang="fr-FR" sz="1000" b="1">
                          <a:latin typeface="Arial"/>
                          <a:ea typeface="Times New Roman"/>
                          <a:cs typeface="Times New Roman"/>
                        </a:rPr>
                        <a:t>4</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b="1" dirty="0">
                          <a:latin typeface="Arial"/>
                          <a:ea typeface="Times New Roman"/>
                          <a:cs typeface="Times New Roman"/>
                        </a:rPr>
                        <a:t>Les systèmes naturels et les systèmes techniques</a:t>
                      </a:r>
                      <a:endParaRPr lang="fr-FR" sz="1100" dirty="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9980">
                <a:tc vMerge="1">
                  <a:txBody>
                    <a:bodyPr/>
                    <a:lstStyle/>
                    <a:p>
                      <a:endParaRPr lang="fr-FR"/>
                    </a:p>
                  </a:txBody>
                  <a:tcPr/>
                </a:tc>
                <a:tc>
                  <a:txBody>
                    <a:bodyPr/>
                    <a:lstStyle/>
                    <a:p>
                      <a:pPr algn="ctr">
                        <a:spcAft>
                          <a:spcPts val="0"/>
                        </a:spcAft>
                      </a:pPr>
                      <a:r>
                        <a:rPr lang="fr-FR" sz="1000" b="1" dirty="0">
                          <a:latin typeface="Arial"/>
                          <a:ea typeface="Times New Roman"/>
                          <a:cs typeface="Times New Roman"/>
                        </a:rPr>
                        <a:t>5</a:t>
                      </a:r>
                      <a:endParaRPr lang="fr-FR" sz="1100" dirty="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b="1">
                          <a:latin typeface="Arial"/>
                          <a:ea typeface="Times New Roman"/>
                          <a:cs typeface="Times New Roman"/>
                        </a:rPr>
                        <a:t>Les représentations du monde et l'activité humaine             </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3046">
                <a:tc rowSpan="4">
                  <a:txBody>
                    <a:bodyPr/>
                    <a:lstStyle/>
                    <a:p>
                      <a:pPr algn="ctr">
                        <a:spcAft>
                          <a:spcPts val="0"/>
                        </a:spcAft>
                      </a:pPr>
                      <a:endParaRPr lang="fr-FR" sz="1100" dirty="0">
                        <a:latin typeface="Cambria"/>
                        <a:ea typeface="Times New Roman"/>
                        <a:cs typeface="Times New Roman"/>
                      </a:endParaRPr>
                    </a:p>
                    <a:p>
                      <a:pPr algn="l">
                        <a:spcAft>
                          <a:spcPts val="0"/>
                        </a:spcAft>
                      </a:pPr>
                      <a:r>
                        <a:rPr lang="fr-FR" sz="1000" b="1" dirty="0">
                          <a:latin typeface="Arial"/>
                          <a:ea typeface="Times New Roman"/>
                          <a:cs typeface="Times New Roman"/>
                        </a:rPr>
                        <a:t>Expérimenter, produire, créer </a:t>
                      </a:r>
                      <a:endParaRPr lang="fr-FR" sz="1100" dirty="0">
                        <a:latin typeface="Cambria"/>
                        <a:ea typeface="Times New Roman"/>
                        <a:cs typeface="Times New Roman"/>
                      </a:endParaRPr>
                    </a:p>
                    <a:p>
                      <a:pPr algn="ctr">
                        <a:spcAft>
                          <a:spcPts val="0"/>
                        </a:spcAft>
                      </a:pPr>
                      <a:r>
                        <a:rPr lang="fr-FR" sz="900" i="1" dirty="0">
                          <a:latin typeface="Arial"/>
                          <a:ea typeface="Times New Roman"/>
                          <a:cs typeface="Times New Roman"/>
                        </a:rPr>
                        <a:t>Domaines du socle : 1, 2, 4, 5</a:t>
                      </a:r>
                      <a:endParaRPr lang="fr-FR" sz="1100" dirty="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2">
                  <a:txBody>
                    <a:bodyPr/>
                    <a:lstStyle/>
                    <a:p>
                      <a:pPr algn="just">
                        <a:spcAft>
                          <a:spcPts val="0"/>
                        </a:spcAft>
                      </a:pPr>
                      <a:r>
                        <a:rPr lang="fr-FR" sz="1000">
                          <a:latin typeface="Arial Narrow"/>
                          <a:ea typeface="Times New Roman"/>
                          <a:cs typeface="Times New Roman"/>
                        </a:rPr>
                        <a:t>Choisir, organiser et mobiliser des gestes, des outils et des matériaux en fonction des effets qu’ils produisent</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159980">
                <a:tc vMerge="1">
                  <a:txBody>
                    <a:bodyPr/>
                    <a:lstStyle/>
                    <a:p>
                      <a:endParaRPr lang="fr-FR"/>
                    </a:p>
                  </a:txBody>
                  <a:tcPr/>
                </a:tc>
                <a:tc gridSpan="2">
                  <a:txBody>
                    <a:bodyPr/>
                    <a:lstStyle/>
                    <a:p>
                      <a:pPr algn="just">
                        <a:spcAft>
                          <a:spcPts val="0"/>
                        </a:spcAft>
                      </a:pPr>
                      <a:r>
                        <a:rPr lang="fr-FR" sz="1000">
                          <a:latin typeface="Arial Narrow"/>
                          <a:ea typeface="Times New Roman"/>
                          <a:cs typeface="Times New Roman"/>
                        </a:rPr>
                        <a:t>Représenter le monde environnant ou donner forme à son imaginaire en explorant divers domaines (dessin, collage, modelage, sculpture, photographie, vidéo…)</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79990">
                <a:tc vMerge="1">
                  <a:txBody>
                    <a:bodyPr/>
                    <a:lstStyle/>
                    <a:p>
                      <a:endParaRPr lang="fr-FR"/>
                    </a:p>
                  </a:txBody>
                  <a:tcPr/>
                </a:tc>
                <a:tc gridSpan="2">
                  <a:txBody>
                    <a:bodyPr/>
                    <a:lstStyle/>
                    <a:p>
                      <a:pPr algn="just">
                        <a:spcAft>
                          <a:spcPts val="0"/>
                        </a:spcAft>
                      </a:pPr>
                      <a:r>
                        <a:rPr lang="fr-FR" sz="1000">
                          <a:latin typeface="Arial Narrow"/>
                          <a:ea typeface="Times New Roman"/>
                          <a:cs typeface="Times New Roman"/>
                        </a:rPr>
                        <a:t>Rechercher une expression personnelle en s’éloignant des stéréotypes</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153046">
                <a:tc vMerge="1">
                  <a:txBody>
                    <a:bodyPr/>
                    <a:lstStyle/>
                    <a:p>
                      <a:endParaRPr lang="fr-FR"/>
                    </a:p>
                  </a:txBody>
                  <a:tcPr/>
                </a:tc>
                <a:tc gridSpan="2">
                  <a:txBody>
                    <a:bodyPr/>
                    <a:lstStyle/>
                    <a:p>
                      <a:pPr algn="just">
                        <a:spcAft>
                          <a:spcPts val="0"/>
                        </a:spcAft>
                      </a:pPr>
                      <a:r>
                        <a:rPr lang="fr-FR" sz="1000">
                          <a:latin typeface="Arial Narrow"/>
                          <a:ea typeface="Times New Roman"/>
                          <a:cs typeface="Times New Roman"/>
                        </a:rPr>
                        <a:t>Intégrer l’usage des outils informatiques de travail de l’image et de recherche d’information, au service de la pratique plastique</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79990">
                <a:tc rowSpan="4">
                  <a:txBody>
                    <a:bodyPr/>
                    <a:lstStyle/>
                    <a:p>
                      <a:pPr algn="l">
                        <a:spcAft>
                          <a:spcPts val="0"/>
                        </a:spcAft>
                      </a:pPr>
                      <a:r>
                        <a:rPr lang="fr-FR" sz="1000" b="1" dirty="0" smtClean="0">
                          <a:latin typeface="Arial"/>
                          <a:ea typeface="Times New Roman"/>
                          <a:cs typeface="Times New Roman"/>
                        </a:rPr>
                        <a:t>Mettre </a:t>
                      </a:r>
                      <a:r>
                        <a:rPr lang="fr-FR" sz="1000" b="1" dirty="0">
                          <a:latin typeface="Arial"/>
                          <a:ea typeface="Times New Roman"/>
                          <a:cs typeface="Times New Roman"/>
                        </a:rPr>
                        <a:t>en œuvre un projet artistique</a:t>
                      </a:r>
                      <a:endParaRPr lang="fr-FR" sz="1100" dirty="0">
                        <a:latin typeface="Cambria"/>
                        <a:ea typeface="Times New Roman"/>
                        <a:cs typeface="Times New Roman"/>
                      </a:endParaRPr>
                    </a:p>
                    <a:p>
                      <a:pPr algn="ctr">
                        <a:spcAft>
                          <a:spcPts val="0"/>
                        </a:spcAft>
                      </a:pPr>
                      <a:r>
                        <a:rPr lang="fr-FR" sz="1050" b="1" dirty="0">
                          <a:latin typeface="Arial"/>
                          <a:ea typeface="Times New Roman"/>
                          <a:cs typeface="Times New Roman"/>
                        </a:rPr>
                        <a:t> </a:t>
                      </a:r>
                      <a:r>
                        <a:rPr lang="fr-FR" sz="900" i="1" dirty="0" smtClean="0">
                          <a:latin typeface="Arial"/>
                          <a:ea typeface="Times New Roman"/>
                          <a:cs typeface="Times New Roman"/>
                        </a:rPr>
                        <a:t>Domaines </a:t>
                      </a:r>
                      <a:r>
                        <a:rPr lang="fr-FR" sz="900" i="1" dirty="0">
                          <a:latin typeface="Arial"/>
                          <a:ea typeface="Times New Roman"/>
                          <a:cs typeface="Times New Roman"/>
                        </a:rPr>
                        <a:t>du socle </a:t>
                      </a:r>
                      <a:r>
                        <a:rPr lang="fr-FR" sz="900" i="1" dirty="0" smtClean="0">
                          <a:latin typeface="Arial"/>
                          <a:ea typeface="Times New Roman"/>
                          <a:cs typeface="Times New Roman"/>
                        </a:rPr>
                        <a:t>:</a:t>
                      </a:r>
                    </a:p>
                    <a:p>
                      <a:pPr algn="ctr">
                        <a:spcAft>
                          <a:spcPts val="0"/>
                        </a:spcAft>
                      </a:pPr>
                      <a:r>
                        <a:rPr lang="fr-FR" sz="900" i="1" dirty="0" smtClean="0">
                          <a:latin typeface="Arial"/>
                          <a:ea typeface="Times New Roman"/>
                          <a:cs typeface="Times New Roman"/>
                        </a:rPr>
                        <a:t>2</a:t>
                      </a:r>
                      <a:r>
                        <a:rPr lang="fr-FR" sz="900" i="1" dirty="0">
                          <a:latin typeface="Arial"/>
                          <a:ea typeface="Times New Roman"/>
                          <a:cs typeface="Times New Roman"/>
                        </a:rPr>
                        <a:t>, 3, 4, 5</a:t>
                      </a:r>
                      <a:endParaRPr lang="fr-FR" sz="1100" dirty="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2">
                  <a:txBody>
                    <a:bodyPr/>
                    <a:lstStyle/>
                    <a:p>
                      <a:pPr algn="just">
                        <a:spcAft>
                          <a:spcPts val="0"/>
                        </a:spcAft>
                      </a:pPr>
                      <a:r>
                        <a:rPr lang="fr-FR" sz="1000">
                          <a:latin typeface="Arial Narrow"/>
                          <a:ea typeface="Times New Roman"/>
                          <a:cs typeface="Times New Roman"/>
                        </a:rPr>
                        <a:t>Identifier les principaux outils et compétences nécessaires à la réalisation d’un projet artistique</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153046">
                <a:tc vMerge="1">
                  <a:txBody>
                    <a:bodyPr/>
                    <a:lstStyle/>
                    <a:p>
                      <a:endParaRPr lang="fr-FR"/>
                    </a:p>
                  </a:txBody>
                  <a:tcPr/>
                </a:tc>
                <a:tc gridSpan="2">
                  <a:txBody>
                    <a:bodyPr/>
                    <a:lstStyle/>
                    <a:p>
                      <a:pPr algn="just">
                        <a:spcAft>
                          <a:spcPts val="0"/>
                        </a:spcAft>
                      </a:pPr>
                      <a:r>
                        <a:rPr lang="fr-FR" sz="1000">
                          <a:latin typeface="Arial Narrow"/>
                          <a:ea typeface="Times New Roman"/>
                          <a:cs typeface="Times New Roman"/>
                        </a:rPr>
                        <a:t>Se repérer dans les étapes de la réalisation d’une production plastique individuelle ou collective, anticiper les difficultés éventuelles</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79990">
                <a:tc vMerge="1">
                  <a:txBody>
                    <a:bodyPr/>
                    <a:lstStyle/>
                    <a:p>
                      <a:endParaRPr lang="fr-FR"/>
                    </a:p>
                  </a:txBody>
                  <a:tcPr/>
                </a:tc>
                <a:tc gridSpan="2">
                  <a:txBody>
                    <a:bodyPr/>
                    <a:lstStyle/>
                    <a:p>
                      <a:pPr algn="just">
                        <a:spcAft>
                          <a:spcPts val="0"/>
                        </a:spcAft>
                      </a:pPr>
                      <a:r>
                        <a:rPr lang="fr-FR" sz="1000">
                          <a:latin typeface="Arial Narrow"/>
                          <a:ea typeface="Times New Roman"/>
                          <a:cs typeface="Times New Roman"/>
                        </a:rPr>
                        <a:t>Identifier et assumer sa part de responsabilité dans un processus coopératif de création</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184774">
                <a:tc vMerge="1">
                  <a:txBody>
                    <a:bodyPr/>
                    <a:lstStyle/>
                    <a:p>
                      <a:endParaRPr lang="fr-FR"/>
                    </a:p>
                  </a:txBody>
                  <a:tcPr/>
                </a:tc>
                <a:tc gridSpan="2">
                  <a:txBody>
                    <a:bodyPr/>
                    <a:lstStyle/>
                    <a:p>
                      <a:pPr algn="just">
                        <a:spcAft>
                          <a:spcPts val="0"/>
                        </a:spcAft>
                      </a:pPr>
                      <a:r>
                        <a:rPr lang="fr-FR" sz="1000" dirty="0">
                          <a:latin typeface="Arial Narrow"/>
                          <a:ea typeface="Times New Roman"/>
                          <a:cs typeface="Times New Roman"/>
                        </a:rPr>
                        <a:t>Adapter son projet en fonction des contraintes de réalisation et de la prise en compte du spectateur</a:t>
                      </a:r>
                      <a:endParaRPr lang="fr-FR" sz="1100" dirty="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159980">
                <a:tc rowSpan="3">
                  <a:txBody>
                    <a:bodyPr/>
                    <a:lstStyle/>
                    <a:p>
                      <a:pPr algn="l">
                        <a:spcAft>
                          <a:spcPts val="0"/>
                        </a:spcAft>
                      </a:pPr>
                      <a:r>
                        <a:rPr lang="fr-FR" sz="1000" b="1" dirty="0">
                          <a:latin typeface="Arial"/>
                          <a:ea typeface="Times New Roman"/>
                          <a:cs typeface="Times New Roman"/>
                        </a:rPr>
                        <a:t>S’exprimer, analyser sa </a:t>
                      </a:r>
                      <a:r>
                        <a:rPr lang="fr-FR" sz="1000" b="1" dirty="0" smtClean="0">
                          <a:latin typeface="Arial"/>
                          <a:ea typeface="Times New Roman"/>
                          <a:cs typeface="Times New Roman"/>
                        </a:rPr>
                        <a:t>pratique</a:t>
                      </a:r>
                      <a:r>
                        <a:rPr lang="fr-FR" sz="1100" b="0" baseline="0" dirty="0" smtClean="0">
                          <a:latin typeface="Cambria"/>
                          <a:ea typeface="Times New Roman"/>
                          <a:cs typeface="Times New Roman"/>
                        </a:rPr>
                        <a:t> </a:t>
                      </a:r>
                      <a:r>
                        <a:rPr lang="fr-FR" sz="1000" b="1" dirty="0" smtClean="0">
                          <a:latin typeface="Arial"/>
                          <a:ea typeface="Times New Roman"/>
                          <a:cs typeface="Times New Roman"/>
                        </a:rPr>
                        <a:t>celle </a:t>
                      </a:r>
                      <a:r>
                        <a:rPr lang="fr-FR" sz="1000" b="1" dirty="0">
                          <a:latin typeface="Arial"/>
                          <a:ea typeface="Times New Roman"/>
                          <a:cs typeface="Times New Roman"/>
                        </a:rPr>
                        <a:t>de ses paires; établir une relation avec celle des artistes, s’ouvrir à l’altérité</a:t>
                      </a:r>
                      <a:endParaRPr lang="fr-FR" sz="1100" dirty="0">
                        <a:latin typeface="Cambria"/>
                        <a:ea typeface="Times New Roman"/>
                        <a:cs typeface="Times New Roman"/>
                      </a:endParaRPr>
                    </a:p>
                    <a:p>
                      <a:pPr algn="ctr">
                        <a:spcAft>
                          <a:spcPts val="0"/>
                        </a:spcAft>
                      </a:pPr>
                      <a:r>
                        <a:rPr lang="fr-FR" sz="900" i="1" dirty="0">
                          <a:latin typeface="Arial"/>
                          <a:ea typeface="Times New Roman"/>
                          <a:cs typeface="Times New Roman"/>
                        </a:rPr>
                        <a:t>Domaines du socle : </a:t>
                      </a:r>
                      <a:endParaRPr lang="fr-FR" sz="900" i="1" dirty="0" smtClean="0">
                        <a:latin typeface="Arial"/>
                        <a:ea typeface="Times New Roman"/>
                        <a:cs typeface="Times New Roman"/>
                      </a:endParaRPr>
                    </a:p>
                    <a:p>
                      <a:pPr algn="ctr">
                        <a:spcAft>
                          <a:spcPts val="0"/>
                        </a:spcAft>
                      </a:pPr>
                      <a:r>
                        <a:rPr lang="fr-FR" sz="900" i="1" dirty="0" smtClean="0">
                          <a:latin typeface="Arial"/>
                          <a:ea typeface="Times New Roman"/>
                          <a:cs typeface="Times New Roman"/>
                        </a:rPr>
                        <a:t>1, </a:t>
                      </a:r>
                      <a:r>
                        <a:rPr lang="fr-FR" sz="900" i="1" dirty="0">
                          <a:latin typeface="Arial"/>
                          <a:ea typeface="Times New Roman"/>
                          <a:cs typeface="Times New Roman"/>
                        </a:rPr>
                        <a:t>3, 5</a:t>
                      </a:r>
                      <a:endParaRPr lang="fr-FR" sz="1100" dirty="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2">
                  <a:txBody>
                    <a:bodyPr/>
                    <a:lstStyle/>
                    <a:p>
                      <a:pPr algn="just">
                        <a:spcAft>
                          <a:spcPts val="0"/>
                        </a:spcAft>
                      </a:pPr>
                      <a:r>
                        <a:rPr lang="fr-FR" sz="1000">
                          <a:latin typeface="Arial Narrow"/>
                          <a:ea typeface="Times New Roman"/>
                          <a:cs typeface="Times New Roman"/>
                        </a:rPr>
                        <a:t>Décrire et interroger à l’aide d’un vocabulaire spécifique ses productions plastiques, celles de ses pairs et des œuvres d’art étudiées en classe</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130726">
                <a:tc vMerge="1">
                  <a:txBody>
                    <a:bodyPr/>
                    <a:lstStyle/>
                    <a:p>
                      <a:endParaRPr lang="fr-FR"/>
                    </a:p>
                  </a:txBody>
                  <a:tcPr/>
                </a:tc>
                <a:tc gridSpan="2">
                  <a:txBody>
                    <a:bodyPr/>
                    <a:lstStyle/>
                    <a:p>
                      <a:pPr algn="just">
                        <a:spcAft>
                          <a:spcPts val="0"/>
                        </a:spcAft>
                      </a:pPr>
                      <a:r>
                        <a:rPr lang="fr-FR" sz="1000">
                          <a:latin typeface="Arial Narrow"/>
                          <a:ea typeface="Times New Roman"/>
                          <a:cs typeface="Times New Roman"/>
                        </a:rPr>
                        <a:t>Justifier des choix pour rendre compte du cheminement qui conduit de l’intention à la réalisation</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797112">
                <a:tc vMerge="1">
                  <a:txBody>
                    <a:bodyPr/>
                    <a:lstStyle/>
                    <a:p>
                      <a:endParaRPr lang="fr-FR"/>
                    </a:p>
                  </a:txBody>
                  <a:tcPr/>
                </a:tc>
                <a:tc gridSpan="2">
                  <a:txBody>
                    <a:bodyPr/>
                    <a:lstStyle/>
                    <a:p>
                      <a:pPr algn="just">
                        <a:spcAft>
                          <a:spcPts val="0"/>
                        </a:spcAft>
                      </a:pPr>
                      <a:r>
                        <a:rPr lang="fr-FR" sz="1000" dirty="0">
                          <a:latin typeface="Arial Narrow"/>
                          <a:ea typeface="Times New Roman"/>
                          <a:cs typeface="Times New Roman"/>
                        </a:rPr>
                        <a:t>Formuler une expression juste de ses émotions, en prenant appui sur ses propres réalisations plastiques, celles des autres élèves et des œuvres d’art</a:t>
                      </a:r>
                      <a:endParaRPr lang="fr-FR" sz="1100" dirty="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161415">
                <a:tc rowSpan="3">
                  <a:txBody>
                    <a:bodyPr/>
                    <a:lstStyle/>
                    <a:p>
                      <a:pPr algn="l">
                        <a:spcAft>
                          <a:spcPts val="0"/>
                        </a:spcAft>
                      </a:pPr>
                      <a:r>
                        <a:rPr lang="fr-FR" sz="1000" b="1" dirty="0">
                          <a:latin typeface="Arial"/>
                          <a:ea typeface="Times New Roman"/>
                          <a:cs typeface="Times New Roman"/>
                        </a:rPr>
                        <a:t>Se repérer dans les </a:t>
                      </a:r>
                      <a:r>
                        <a:rPr lang="fr-FR" sz="1000" b="1" dirty="0" smtClean="0">
                          <a:latin typeface="Arial"/>
                          <a:ea typeface="Times New Roman"/>
                          <a:cs typeface="Times New Roman"/>
                        </a:rPr>
                        <a:t>domaines</a:t>
                      </a:r>
                      <a:r>
                        <a:rPr lang="fr-FR" sz="1100" b="0" baseline="0" dirty="0" smtClean="0">
                          <a:latin typeface="Cambria"/>
                          <a:ea typeface="Times New Roman"/>
                          <a:cs typeface="Times New Roman"/>
                        </a:rPr>
                        <a:t> </a:t>
                      </a:r>
                      <a:r>
                        <a:rPr lang="fr-FR" sz="1000" b="1" dirty="0" smtClean="0">
                          <a:latin typeface="Arial"/>
                          <a:ea typeface="Times New Roman"/>
                          <a:cs typeface="Times New Roman"/>
                        </a:rPr>
                        <a:t>liés </a:t>
                      </a:r>
                      <a:r>
                        <a:rPr lang="fr-FR" sz="1000" b="1" dirty="0">
                          <a:latin typeface="Arial"/>
                          <a:ea typeface="Times New Roman"/>
                          <a:cs typeface="Times New Roman"/>
                        </a:rPr>
                        <a:t>aux arts plastiques, être sensible </a:t>
                      </a:r>
                      <a:r>
                        <a:rPr lang="fr-FR" sz="1000" b="1" dirty="0" smtClean="0">
                          <a:latin typeface="Arial"/>
                          <a:ea typeface="Times New Roman"/>
                          <a:cs typeface="Times New Roman"/>
                        </a:rPr>
                        <a:t>aux</a:t>
                      </a:r>
                      <a:r>
                        <a:rPr lang="fr-FR" sz="1000" b="1" baseline="0" dirty="0" smtClean="0">
                          <a:latin typeface="Arial"/>
                          <a:ea typeface="Times New Roman"/>
                          <a:cs typeface="Times New Roman"/>
                        </a:rPr>
                        <a:t> </a:t>
                      </a:r>
                      <a:r>
                        <a:rPr lang="fr-FR" sz="1000" b="1" dirty="0" smtClean="0">
                          <a:latin typeface="Arial"/>
                          <a:ea typeface="Times New Roman"/>
                          <a:cs typeface="Times New Roman"/>
                        </a:rPr>
                        <a:t>questions </a:t>
                      </a:r>
                      <a:r>
                        <a:rPr lang="fr-FR" sz="1000" b="1" dirty="0">
                          <a:latin typeface="Arial"/>
                          <a:ea typeface="Times New Roman"/>
                          <a:cs typeface="Times New Roman"/>
                        </a:rPr>
                        <a:t>de l’art</a:t>
                      </a:r>
                      <a:endParaRPr lang="fr-FR" sz="1100" dirty="0">
                        <a:latin typeface="Cambria"/>
                        <a:ea typeface="Times New Roman"/>
                        <a:cs typeface="Times New Roman"/>
                      </a:endParaRPr>
                    </a:p>
                    <a:p>
                      <a:pPr algn="ctr">
                        <a:spcAft>
                          <a:spcPts val="0"/>
                        </a:spcAft>
                      </a:pPr>
                      <a:r>
                        <a:rPr lang="fr-FR" sz="900" i="1" dirty="0">
                          <a:latin typeface="Arial"/>
                          <a:ea typeface="Times New Roman"/>
                          <a:cs typeface="Times New Roman"/>
                        </a:rPr>
                        <a:t>Domaines du socle : 1, 3, 5</a:t>
                      </a:r>
                      <a:endParaRPr lang="fr-FR" sz="1100" dirty="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2">
                  <a:txBody>
                    <a:bodyPr/>
                    <a:lstStyle/>
                    <a:p>
                      <a:pPr algn="just">
                        <a:spcAft>
                          <a:spcPts val="0"/>
                        </a:spcAft>
                      </a:pPr>
                      <a:r>
                        <a:rPr lang="fr-FR" sz="1000">
                          <a:latin typeface="Arial Narrow"/>
                          <a:ea typeface="Times New Roman"/>
                          <a:cs typeface="Times New Roman"/>
                        </a:rPr>
                        <a:t>Repérer, pour les dépasser, certains a priori et stéréotypes culturels et artistiques</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159980">
                <a:tc vMerge="1">
                  <a:txBody>
                    <a:bodyPr/>
                    <a:lstStyle/>
                    <a:p>
                      <a:endParaRPr lang="fr-FR"/>
                    </a:p>
                  </a:txBody>
                  <a:tcPr/>
                </a:tc>
                <a:tc gridSpan="2">
                  <a:txBody>
                    <a:bodyPr/>
                    <a:lstStyle/>
                    <a:p>
                      <a:pPr algn="just">
                        <a:spcAft>
                          <a:spcPts val="0"/>
                        </a:spcAft>
                      </a:pPr>
                      <a:r>
                        <a:rPr lang="fr-FR" sz="1000">
                          <a:latin typeface="Arial Narrow"/>
                          <a:ea typeface="Times New Roman"/>
                          <a:cs typeface="Times New Roman"/>
                        </a:rPr>
                        <a:t>Identifier quelques caractéristiques qui inscrivent une œuvre d’art dans une aire géographique ou culturelle et dans un temps historique, contemporain, proche ou lointain</a:t>
                      </a:r>
                      <a:endParaRPr lang="fr-FR" sz="110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594248">
                <a:tc vMerge="1">
                  <a:txBody>
                    <a:bodyPr/>
                    <a:lstStyle/>
                    <a:p>
                      <a:endParaRPr lang="fr-FR"/>
                    </a:p>
                  </a:txBody>
                  <a:tcPr/>
                </a:tc>
                <a:tc gridSpan="2">
                  <a:txBody>
                    <a:bodyPr/>
                    <a:lstStyle/>
                    <a:p>
                      <a:pPr algn="just">
                        <a:spcAft>
                          <a:spcPts val="0"/>
                        </a:spcAft>
                      </a:pPr>
                      <a:r>
                        <a:rPr lang="fr-FR" sz="1000" dirty="0">
                          <a:latin typeface="Arial Narrow"/>
                          <a:ea typeface="Times New Roman"/>
                          <a:cs typeface="Times New Roman"/>
                        </a:rPr>
                        <a:t>Décrire des œuvres d’art, en proposer une compréhension personnelle argumentée</a:t>
                      </a:r>
                      <a:endParaRPr lang="fr-FR" sz="1100" dirty="0">
                        <a:latin typeface="Cambria"/>
                        <a:ea typeface="Times New Roman"/>
                        <a:cs typeface="Times New Roman"/>
                      </a:endParaRPr>
                    </a:p>
                  </a:txBody>
                  <a:tcPr marL="41004" marR="41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bl>
          </a:graphicData>
        </a:graphic>
      </p:graphicFrame>
      <p:sp>
        <p:nvSpPr>
          <p:cNvPr id="10" name="Ellipse 2"/>
          <p:cNvSpPr/>
          <p:nvPr/>
        </p:nvSpPr>
        <p:spPr>
          <a:xfrm>
            <a:off x="6990423" y="465912"/>
            <a:ext cx="889221" cy="787002"/>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Cycle</a:t>
            </a:r>
            <a:r>
              <a:rPr kumimoji="0" lang="fr-FR" i="0" u="none"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r>
              <a:rPr lang="fr-FR" kern="0" dirty="0" smtClean="0">
                <a:solidFill>
                  <a:schemeClr val="tx2">
                    <a:lumMod val="75000"/>
                  </a:schemeClr>
                </a:solidFill>
                <a:latin typeface="Haettenschweiler" pitchFamily="34" charset="0"/>
                <a:ea typeface="ＭＳ 明朝"/>
                <a:cs typeface="Helvetica"/>
              </a:rPr>
              <a:t>3</a:t>
            </a:r>
            <a:endParaRPr kumimoji="0" lang="en-GB"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6" name="Rectangle 5"/>
          <p:cNvSpPr/>
          <p:nvPr/>
        </p:nvSpPr>
        <p:spPr>
          <a:xfrm>
            <a:off x="221382" y="57848"/>
            <a:ext cx="5286283" cy="1077218"/>
          </a:xfrm>
          <a:prstGeom prst="rect">
            <a:avLst/>
          </a:prstGeom>
        </p:spPr>
        <p:txBody>
          <a:bodyPr wrap="square">
            <a:spAutoFit/>
          </a:bodyPr>
          <a:lstStyle/>
          <a:p>
            <a:r>
              <a:rPr lang="fr-FR" sz="3200" dirty="0" smtClean="0">
                <a:solidFill>
                  <a:srgbClr val="1F497D">
                    <a:satMod val="130000"/>
                  </a:srgbClr>
                </a:solidFill>
                <a:latin typeface="Haettenschweiler" pitchFamily="34" charset="0"/>
              </a:rPr>
              <a:t>Nouveau socle commun de connaissances de compétences et de culture</a:t>
            </a:r>
            <a:endParaRPr lang="fr-FR" sz="3200" dirty="0">
              <a:solidFill>
                <a:prstClr val="black"/>
              </a:solidFill>
            </a:endParaRPr>
          </a:p>
        </p:txBody>
      </p:sp>
    </p:spTree>
    <p:extLst>
      <p:ext uri="{BB962C8B-B14F-4D97-AF65-F5344CB8AC3E}">
        <p14:creationId xmlns:p14="http://schemas.microsoft.com/office/powerpoint/2010/main" val="6278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graphicFrame>
        <p:nvGraphicFramePr>
          <p:cNvPr id="8" name="Tableau 7"/>
          <p:cNvGraphicFramePr>
            <a:graphicFrameLocks noGrp="1"/>
          </p:cNvGraphicFramePr>
          <p:nvPr/>
        </p:nvGraphicFramePr>
        <p:xfrm>
          <a:off x="180622" y="1591863"/>
          <a:ext cx="8331199" cy="779098"/>
        </p:xfrm>
        <a:graphic>
          <a:graphicData uri="http://schemas.openxmlformats.org/drawingml/2006/table">
            <a:tbl>
              <a:tblPr/>
              <a:tblGrid>
                <a:gridCol w="1517589"/>
                <a:gridCol w="367656"/>
                <a:gridCol w="6445954"/>
              </a:tblGrid>
              <a:tr h="153046">
                <a:tc rowSpan="5">
                  <a:txBody>
                    <a:bodyPr/>
                    <a:lstStyle/>
                    <a:p>
                      <a:pPr algn="just">
                        <a:spcAft>
                          <a:spcPts val="0"/>
                        </a:spcAft>
                      </a:pPr>
                      <a:r>
                        <a:rPr lang="fr-FR" sz="1050" dirty="0">
                          <a:latin typeface="Cambria"/>
                          <a:ea typeface="Times New Roman"/>
                          <a:cs typeface="Times New Roman"/>
                        </a:rPr>
                        <a:t>       </a:t>
                      </a:r>
                      <a:endParaRPr lang="fr-FR" sz="1100" dirty="0">
                        <a:latin typeface="Cambria"/>
                        <a:ea typeface="Times New Roman"/>
                        <a:cs typeface="Times New Roman"/>
                      </a:endParaRPr>
                    </a:p>
                    <a:p>
                      <a:pPr algn="l">
                        <a:spcAft>
                          <a:spcPts val="0"/>
                        </a:spcAft>
                      </a:pPr>
                      <a:r>
                        <a:rPr lang="fr-FR" sz="1100" b="1" dirty="0">
                          <a:solidFill>
                            <a:schemeClr val="bg1"/>
                          </a:solidFill>
                          <a:latin typeface="Arial"/>
                          <a:ea typeface="Times New Roman"/>
                          <a:cs typeface="Times New Roman"/>
                        </a:rPr>
                        <a:t>Les 5 DOMAINES</a:t>
                      </a:r>
                      <a:r>
                        <a:rPr lang="fr-FR" sz="1050" dirty="0">
                          <a:solidFill>
                            <a:schemeClr val="bg1"/>
                          </a:solidFill>
                          <a:latin typeface="Cambria"/>
                          <a:ea typeface="Times New Roman"/>
                          <a:cs typeface="Times New Roman"/>
                        </a:rPr>
                        <a:t>  </a:t>
                      </a:r>
                      <a:endParaRPr lang="fr-FR" sz="1100" dirty="0">
                        <a:solidFill>
                          <a:schemeClr val="bg1"/>
                        </a:solidFill>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fr-FR" sz="1000" b="1">
                          <a:latin typeface="Arial"/>
                          <a:ea typeface="Times New Roman"/>
                          <a:cs typeface="Times New Roman"/>
                        </a:rPr>
                        <a:t>1</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b="1">
                          <a:latin typeface="Arial"/>
                          <a:ea typeface="Times New Roman"/>
                          <a:cs typeface="Times New Roman"/>
                        </a:rPr>
                        <a:t>Les langages pour penser et communiquer</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3046">
                <a:tc vMerge="1">
                  <a:txBody>
                    <a:bodyPr/>
                    <a:lstStyle/>
                    <a:p>
                      <a:endParaRPr lang="fr-FR"/>
                    </a:p>
                  </a:txBody>
                  <a:tcPr/>
                </a:tc>
                <a:tc>
                  <a:txBody>
                    <a:bodyPr/>
                    <a:lstStyle/>
                    <a:p>
                      <a:pPr algn="ctr">
                        <a:spcAft>
                          <a:spcPts val="0"/>
                        </a:spcAft>
                      </a:pPr>
                      <a:r>
                        <a:rPr lang="fr-FR" sz="1000" b="1">
                          <a:latin typeface="Arial"/>
                          <a:ea typeface="Times New Roman"/>
                          <a:cs typeface="Times New Roman"/>
                        </a:rPr>
                        <a:t>2</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b="1">
                          <a:latin typeface="Arial"/>
                          <a:ea typeface="Times New Roman"/>
                          <a:cs typeface="Times New Roman"/>
                        </a:rPr>
                        <a:t>Les méthodes et outils pour apprendre</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3046">
                <a:tc vMerge="1">
                  <a:txBody>
                    <a:bodyPr/>
                    <a:lstStyle/>
                    <a:p>
                      <a:endParaRPr lang="fr-FR"/>
                    </a:p>
                  </a:txBody>
                  <a:tcPr/>
                </a:tc>
                <a:tc>
                  <a:txBody>
                    <a:bodyPr/>
                    <a:lstStyle/>
                    <a:p>
                      <a:pPr algn="ctr">
                        <a:spcAft>
                          <a:spcPts val="0"/>
                        </a:spcAft>
                      </a:pPr>
                      <a:r>
                        <a:rPr lang="fr-FR" sz="1000" b="1">
                          <a:latin typeface="Arial"/>
                          <a:ea typeface="Times New Roman"/>
                          <a:cs typeface="Times New Roman"/>
                        </a:rPr>
                        <a:t>3</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b="1">
                          <a:latin typeface="Arial"/>
                          <a:ea typeface="Times New Roman"/>
                          <a:cs typeface="Times New Roman"/>
                        </a:rPr>
                        <a:t>La formation de la personne et du citoyen</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9980">
                <a:tc vMerge="1">
                  <a:txBody>
                    <a:bodyPr/>
                    <a:lstStyle/>
                    <a:p>
                      <a:endParaRPr lang="fr-FR"/>
                    </a:p>
                  </a:txBody>
                  <a:tcPr/>
                </a:tc>
                <a:tc>
                  <a:txBody>
                    <a:bodyPr/>
                    <a:lstStyle/>
                    <a:p>
                      <a:pPr algn="ctr">
                        <a:spcAft>
                          <a:spcPts val="0"/>
                        </a:spcAft>
                      </a:pPr>
                      <a:r>
                        <a:rPr lang="fr-FR" sz="1000" b="1">
                          <a:latin typeface="Arial"/>
                          <a:ea typeface="Times New Roman"/>
                          <a:cs typeface="Times New Roman"/>
                        </a:rPr>
                        <a:t>4</a:t>
                      </a:r>
                      <a:endParaRPr lang="fr-FR" sz="110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b="1" dirty="0">
                          <a:latin typeface="Arial"/>
                          <a:ea typeface="Times New Roman"/>
                          <a:cs typeface="Times New Roman"/>
                        </a:rPr>
                        <a:t>Les systèmes naturels et les systèmes techniques</a:t>
                      </a:r>
                      <a:endParaRPr lang="fr-FR" sz="1100" dirty="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9980">
                <a:tc vMerge="1">
                  <a:txBody>
                    <a:bodyPr/>
                    <a:lstStyle/>
                    <a:p>
                      <a:endParaRPr lang="fr-FR"/>
                    </a:p>
                  </a:txBody>
                  <a:tcPr/>
                </a:tc>
                <a:tc>
                  <a:txBody>
                    <a:bodyPr/>
                    <a:lstStyle/>
                    <a:p>
                      <a:pPr algn="ctr">
                        <a:spcAft>
                          <a:spcPts val="0"/>
                        </a:spcAft>
                      </a:pPr>
                      <a:r>
                        <a:rPr lang="fr-FR" sz="1000" b="1" dirty="0">
                          <a:latin typeface="Arial"/>
                          <a:ea typeface="Times New Roman"/>
                          <a:cs typeface="Times New Roman"/>
                        </a:rPr>
                        <a:t>5</a:t>
                      </a:r>
                      <a:endParaRPr lang="fr-FR" sz="1100" dirty="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b="1" dirty="0">
                          <a:latin typeface="Arial"/>
                          <a:ea typeface="Times New Roman"/>
                          <a:cs typeface="Times New Roman"/>
                        </a:rPr>
                        <a:t>Les représentations du monde et l'activité humaine             </a:t>
                      </a:r>
                      <a:endParaRPr lang="fr-FR" sz="1100" dirty="0">
                        <a:latin typeface="Cambria"/>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
        <p:nvSpPr>
          <p:cNvPr id="10" name="Ellipse 2"/>
          <p:cNvSpPr/>
          <p:nvPr/>
        </p:nvSpPr>
        <p:spPr>
          <a:xfrm>
            <a:off x="6990423" y="465912"/>
            <a:ext cx="889221" cy="787002"/>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Cycle</a:t>
            </a:r>
            <a:r>
              <a:rPr kumimoji="0" lang="fr-FR" i="0" u="none"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r>
              <a:rPr lang="fr-FR" kern="0" noProof="0" dirty="0" smtClean="0">
                <a:solidFill>
                  <a:schemeClr val="tx2">
                    <a:lumMod val="75000"/>
                  </a:schemeClr>
                </a:solidFill>
                <a:latin typeface="Haettenschweiler" pitchFamily="34" charset="0"/>
                <a:ea typeface="ＭＳ 明朝"/>
                <a:cs typeface="Helvetica"/>
              </a:rPr>
              <a:t>4</a:t>
            </a:r>
            <a:endParaRPr kumimoji="0" lang="en-GB" i="0" u="none" strike="noStrike" kern="0" cap="none" spc="0" normalizeH="0" baseline="0" noProof="0" dirty="0">
              <a:ln>
                <a:noFill/>
              </a:ln>
              <a:solidFill>
                <a:schemeClr val="tx1"/>
              </a:solidFill>
              <a:effectLst/>
              <a:uLnTx/>
              <a:uFillTx/>
              <a:latin typeface="Helvetica"/>
              <a:ea typeface="ＭＳ 明朝"/>
              <a:cs typeface="Helvetica"/>
            </a:endParaRPr>
          </a:p>
        </p:txBody>
      </p:sp>
      <p:graphicFrame>
        <p:nvGraphicFramePr>
          <p:cNvPr id="6" name="Tableau 5"/>
          <p:cNvGraphicFramePr>
            <a:graphicFrameLocks noGrp="1"/>
          </p:cNvGraphicFramePr>
          <p:nvPr/>
        </p:nvGraphicFramePr>
        <p:xfrm>
          <a:off x="180622" y="2370961"/>
          <a:ext cx="8331198" cy="4441453"/>
        </p:xfrm>
        <a:graphic>
          <a:graphicData uri="http://schemas.openxmlformats.org/drawingml/2006/table">
            <a:tbl>
              <a:tblPr/>
              <a:tblGrid>
                <a:gridCol w="1557867"/>
                <a:gridCol w="6773331"/>
              </a:tblGrid>
              <a:tr h="205285">
                <a:tc rowSpan="6">
                  <a:txBody>
                    <a:bodyPr/>
                    <a:lstStyle/>
                    <a:p>
                      <a:pPr algn="l">
                        <a:spcAft>
                          <a:spcPts val="0"/>
                        </a:spcAft>
                      </a:pPr>
                      <a:r>
                        <a:rPr lang="fr-FR" sz="1000" b="1" dirty="0" smtClean="0">
                          <a:latin typeface="Arial"/>
                          <a:ea typeface="Times New Roman"/>
                          <a:cs typeface="Times New Roman"/>
                        </a:rPr>
                        <a:t>Expérimenter</a:t>
                      </a:r>
                      <a:r>
                        <a:rPr lang="fr-FR" sz="1000" b="1" dirty="0">
                          <a:latin typeface="Arial"/>
                          <a:ea typeface="Times New Roman"/>
                          <a:cs typeface="Times New Roman"/>
                        </a:rPr>
                        <a:t>, produire, créer </a:t>
                      </a:r>
                      <a:endParaRPr lang="fr-FR" sz="1100" dirty="0">
                        <a:latin typeface="Cambria"/>
                        <a:ea typeface="Times New Roman"/>
                        <a:cs typeface="Times New Roman"/>
                      </a:endParaRPr>
                    </a:p>
                    <a:p>
                      <a:pPr algn="ctr">
                        <a:spcAft>
                          <a:spcPts val="0"/>
                        </a:spcAft>
                      </a:pPr>
                      <a:r>
                        <a:rPr lang="fr-FR" sz="800" i="1" dirty="0">
                          <a:latin typeface="Arial"/>
                          <a:ea typeface="Times New Roman"/>
                          <a:cs typeface="Times New Roman"/>
                        </a:rPr>
                        <a:t>Domaines du socle : 1, 2, 4, 5</a:t>
                      </a:r>
                      <a:endParaRPr lang="fr-FR" sz="1100" dirty="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just">
                        <a:spcAft>
                          <a:spcPts val="0"/>
                        </a:spcAft>
                      </a:pPr>
                      <a:r>
                        <a:rPr lang="fr-FR" sz="900">
                          <a:latin typeface="Arial Narrow"/>
                          <a:ea typeface="Times New Roman"/>
                          <a:cs typeface="Times New Roman"/>
                        </a:rPr>
                        <a:t>Choisir, mobiliser et adapter des langages et des moyens plastiques variés en fonction de leurs effets dans une intention artistique en restant attentif à l’inattendu</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vMerge="1">
                  <a:txBody>
                    <a:bodyPr/>
                    <a:lstStyle/>
                    <a:p>
                      <a:endParaRPr lang="fr-FR"/>
                    </a:p>
                  </a:txBody>
                  <a:tcPr/>
                </a:tc>
                <a:tc>
                  <a:txBody>
                    <a:bodyPr/>
                    <a:lstStyle/>
                    <a:p>
                      <a:pPr algn="just">
                        <a:spcAft>
                          <a:spcPts val="0"/>
                        </a:spcAft>
                      </a:pPr>
                      <a:r>
                        <a:rPr lang="fr-FR" sz="900">
                          <a:latin typeface="Arial Narrow"/>
                          <a:ea typeface="Times New Roman"/>
                          <a:cs typeface="Times New Roman"/>
                        </a:rPr>
                        <a:t>S’approprier des questions artistiques en prenant appui sur une pratique artistique et réflexive</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vMerge="1">
                  <a:txBody>
                    <a:bodyPr/>
                    <a:lstStyle/>
                    <a:p>
                      <a:endParaRPr lang="fr-FR"/>
                    </a:p>
                  </a:txBody>
                  <a:tcPr/>
                </a:tc>
                <a:tc>
                  <a:txBody>
                    <a:bodyPr/>
                    <a:lstStyle/>
                    <a:p>
                      <a:pPr algn="just">
                        <a:spcAft>
                          <a:spcPts val="0"/>
                        </a:spcAft>
                      </a:pPr>
                      <a:r>
                        <a:rPr lang="fr-FR" sz="900">
                          <a:latin typeface="Arial Narrow"/>
                          <a:ea typeface="Times New Roman"/>
                          <a:cs typeface="Times New Roman"/>
                        </a:rPr>
                        <a:t>Recourir à des outils numériques de captation et de réalisation à des fins de création artistique</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vMerge="1">
                  <a:txBody>
                    <a:bodyPr/>
                    <a:lstStyle/>
                    <a:p>
                      <a:endParaRPr lang="fr-FR"/>
                    </a:p>
                  </a:txBody>
                  <a:tcPr/>
                </a:tc>
                <a:tc>
                  <a:txBody>
                    <a:bodyPr/>
                    <a:lstStyle/>
                    <a:p>
                      <a:pPr algn="just">
                        <a:spcAft>
                          <a:spcPts val="0"/>
                        </a:spcAft>
                      </a:pPr>
                      <a:r>
                        <a:rPr lang="fr-FR" sz="900">
                          <a:latin typeface="Arial Narrow"/>
                          <a:ea typeface="Times New Roman"/>
                          <a:cs typeface="Times New Roman"/>
                        </a:rPr>
                        <a:t>Explorer l’ensemble des champs de la pratique plastique et leurs hybridations, notamment avec les pratiques numériques</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vMerge="1">
                  <a:txBody>
                    <a:bodyPr/>
                    <a:lstStyle/>
                    <a:p>
                      <a:endParaRPr lang="fr-FR"/>
                    </a:p>
                  </a:txBody>
                  <a:tcPr/>
                </a:tc>
                <a:tc>
                  <a:txBody>
                    <a:bodyPr/>
                    <a:lstStyle/>
                    <a:p>
                      <a:pPr algn="just">
                        <a:spcAft>
                          <a:spcPts val="0"/>
                        </a:spcAft>
                      </a:pPr>
                      <a:r>
                        <a:rPr lang="fr-FR" sz="900">
                          <a:latin typeface="Arial Narrow"/>
                          <a:ea typeface="Times New Roman"/>
                          <a:cs typeface="Times New Roman"/>
                        </a:rPr>
                        <a:t>Prendre en compte les conditions de la réception de sa production dès la démarche de création, en prêtant attention aux modalités de sa présentation, y compris numérique</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vMerge="1">
                  <a:txBody>
                    <a:bodyPr/>
                    <a:lstStyle/>
                    <a:p>
                      <a:endParaRPr lang="fr-FR"/>
                    </a:p>
                  </a:txBody>
                  <a:tcPr/>
                </a:tc>
                <a:tc>
                  <a:txBody>
                    <a:bodyPr/>
                    <a:lstStyle/>
                    <a:p>
                      <a:pPr algn="just">
                        <a:spcAft>
                          <a:spcPts val="0"/>
                        </a:spcAft>
                      </a:pPr>
                      <a:r>
                        <a:rPr lang="fr-FR" sz="900">
                          <a:latin typeface="Arial Narrow"/>
                          <a:ea typeface="Times New Roman"/>
                          <a:cs typeface="Times New Roman"/>
                        </a:rPr>
                        <a:t>Exploiter des informations et de la documentation, notamment iconique, pour servir un projet de création</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2642">
                <a:tc rowSpan="5">
                  <a:txBody>
                    <a:bodyPr/>
                    <a:lstStyle/>
                    <a:p>
                      <a:pPr algn="l">
                        <a:spcAft>
                          <a:spcPts val="0"/>
                        </a:spcAft>
                      </a:pPr>
                      <a:r>
                        <a:rPr lang="fr-FR" sz="1000" b="1" dirty="0" smtClean="0">
                          <a:latin typeface="Arial"/>
                          <a:ea typeface="Times New Roman"/>
                          <a:cs typeface="Times New Roman"/>
                        </a:rPr>
                        <a:t>Mettre </a:t>
                      </a:r>
                      <a:r>
                        <a:rPr lang="fr-FR" sz="1000" b="1" dirty="0">
                          <a:latin typeface="Arial"/>
                          <a:ea typeface="Times New Roman"/>
                          <a:cs typeface="Times New Roman"/>
                        </a:rPr>
                        <a:t>en œuvre un projet artistique</a:t>
                      </a:r>
                      <a:endParaRPr lang="fr-FR" sz="1100" dirty="0">
                        <a:latin typeface="Cambria"/>
                        <a:ea typeface="Times New Roman"/>
                        <a:cs typeface="Times New Roman"/>
                      </a:endParaRPr>
                    </a:p>
                    <a:p>
                      <a:pPr algn="ctr">
                        <a:spcAft>
                          <a:spcPts val="0"/>
                        </a:spcAft>
                      </a:pPr>
                      <a:r>
                        <a:rPr lang="fr-FR" sz="800" i="1" dirty="0">
                          <a:latin typeface="Arial"/>
                          <a:ea typeface="Times New Roman"/>
                          <a:cs typeface="Times New Roman"/>
                        </a:rPr>
                        <a:t>Domaines du socle : 2, 3, 4, 5</a:t>
                      </a:r>
                      <a:endParaRPr lang="fr-FR" sz="1100" dirty="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just">
                        <a:spcAft>
                          <a:spcPts val="0"/>
                        </a:spcAft>
                      </a:pPr>
                      <a:r>
                        <a:rPr lang="fr-FR" sz="900">
                          <a:latin typeface="Arial Narrow"/>
                          <a:ea typeface="Times New Roman"/>
                          <a:cs typeface="Times New Roman"/>
                        </a:rPr>
                        <a:t>Concevoir, réaliser, donner à voir des projets artistiques, individuels ou collectifs</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vMerge="1">
                  <a:txBody>
                    <a:bodyPr/>
                    <a:lstStyle/>
                    <a:p>
                      <a:endParaRPr lang="fr-FR"/>
                    </a:p>
                  </a:txBody>
                  <a:tcPr/>
                </a:tc>
                <a:tc>
                  <a:txBody>
                    <a:bodyPr/>
                    <a:lstStyle/>
                    <a:p>
                      <a:pPr algn="just">
                        <a:spcAft>
                          <a:spcPts val="0"/>
                        </a:spcAft>
                      </a:pPr>
                      <a:r>
                        <a:rPr lang="fr-FR" sz="900">
                          <a:latin typeface="Arial Narrow"/>
                          <a:ea typeface="Times New Roman"/>
                          <a:cs typeface="Times New Roman"/>
                        </a:rPr>
                        <a:t>Mener à terme une production individuelle dans le cadre d’un projet accompagné par le professeur</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vMerge="1">
                  <a:txBody>
                    <a:bodyPr/>
                    <a:lstStyle/>
                    <a:p>
                      <a:endParaRPr lang="fr-FR"/>
                    </a:p>
                  </a:txBody>
                  <a:tcPr/>
                </a:tc>
                <a:tc>
                  <a:txBody>
                    <a:bodyPr/>
                    <a:lstStyle/>
                    <a:p>
                      <a:pPr algn="just">
                        <a:spcAft>
                          <a:spcPts val="0"/>
                        </a:spcAft>
                      </a:pPr>
                      <a:r>
                        <a:rPr lang="fr-FR" sz="900">
                          <a:latin typeface="Arial Narrow"/>
                          <a:ea typeface="Times New Roman"/>
                          <a:cs typeface="Times New Roman"/>
                        </a:rPr>
                        <a:t>Se repérer dans les étapes de la réalisation d’une production plastique et en anticiper les difficultés éventuelles</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8493">
                <a:tc vMerge="1">
                  <a:txBody>
                    <a:bodyPr/>
                    <a:lstStyle/>
                    <a:p>
                      <a:endParaRPr lang="fr-FR"/>
                    </a:p>
                  </a:txBody>
                  <a:tcPr/>
                </a:tc>
                <a:tc>
                  <a:txBody>
                    <a:bodyPr/>
                    <a:lstStyle/>
                    <a:p>
                      <a:pPr algn="just">
                        <a:spcAft>
                          <a:spcPts val="0"/>
                        </a:spcAft>
                      </a:pPr>
                      <a:r>
                        <a:rPr lang="fr-FR" sz="900">
                          <a:latin typeface="Arial Narrow"/>
                          <a:ea typeface="Times New Roman"/>
                          <a:cs typeface="Times New Roman"/>
                        </a:rPr>
                        <a:t>Faire preuve d’autonomie, d’initiative, de responsabilité, d’engagement et d’esprit critique dans la conduite d’un projet artistique</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8587">
                <a:tc vMerge="1">
                  <a:txBody>
                    <a:bodyPr/>
                    <a:lstStyle/>
                    <a:p>
                      <a:endParaRPr lang="fr-FR"/>
                    </a:p>
                  </a:txBody>
                  <a:tcPr/>
                </a:tc>
                <a:tc>
                  <a:txBody>
                    <a:bodyPr/>
                    <a:lstStyle/>
                    <a:p>
                      <a:pPr algn="just">
                        <a:spcAft>
                          <a:spcPts val="0"/>
                        </a:spcAft>
                      </a:pPr>
                      <a:r>
                        <a:rPr lang="fr-FR" sz="900">
                          <a:latin typeface="Arial Narrow"/>
                          <a:ea typeface="Times New Roman"/>
                          <a:cs typeface="Times New Roman"/>
                        </a:rPr>
                        <a:t>Confronter intention et réalisation dans la conduite d’un projet pour l’adapter et le réorienter, s’assurer de la dimension artistique de celui-ci</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rowSpan="4">
                  <a:txBody>
                    <a:bodyPr/>
                    <a:lstStyle/>
                    <a:p>
                      <a:pPr algn="l">
                        <a:spcAft>
                          <a:spcPts val="0"/>
                        </a:spcAft>
                      </a:pPr>
                      <a:r>
                        <a:rPr lang="fr-FR" sz="1000" b="1">
                          <a:latin typeface="Arial"/>
                          <a:ea typeface="Times New Roman"/>
                          <a:cs typeface="Times New Roman"/>
                        </a:rPr>
                        <a:t>S’exprimer, analyser sa pratique</a:t>
                      </a:r>
                      <a:endParaRPr lang="fr-FR" sz="1100">
                        <a:latin typeface="Cambria"/>
                        <a:ea typeface="Times New Roman"/>
                        <a:cs typeface="Times New Roman"/>
                      </a:endParaRPr>
                    </a:p>
                    <a:p>
                      <a:pPr algn="l">
                        <a:spcAft>
                          <a:spcPts val="0"/>
                        </a:spcAft>
                      </a:pPr>
                      <a:r>
                        <a:rPr lang="fr-FR" sz="1000" b="1">
                          <a:latin typeface="Arial"/>
                          <a:ea typeface="Times New Roman"/>
                          <a:cs typeface="Times New Roman"/>
                        </a:rPr>
                        <a:t>celle de ses paires; établir une relation avec celle des artistes, s’ouvrir à l’altérité</a:t>
                      </a:r>
                      <a:endParaRPr lang="fr-FR" sz="1100">
                        <a:latin typeface="Cambria"/>
                        <a:ea typeface="Times New Roman"/>
                        <a:cs typeface="Times New Roman"/>
                      </a:endParaRPr>
                    </a:p>
                    <a:p>
                      <a:pPr algn="ctr">
                        <a:spcAft>
                          <a:spcPts val="0"/>
                        </a:spcAft>
                      </a:pPr>
                      <a:r>
                        <a:rPr lang="fr-FR" sz="800" i="1">
                          <a:latin typeface="Arial"/>
                          <a:ea typeface="Times New Roman"/>
                          <a:cs typeface="Times New Roman"/>
                        </a:rPr>
                        <a:t>Domaines du socle : 1, 3, 5</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just">
                        <a:spcAft>
                          <a:spcPts val="0"/>
                        </a:spcAft>
                      </a:pPr>
                      <a:r>
                        <a:rPr lang="fr-FR" sz="900">
                          <a:latin typeface="Arial Narrow"/>
                          <a:ea typeface="Times New Roman"/>
                          <a:cs typeface="Times New Roman"/>
                        </a:rPr>
                        <a:t>Dire avec un vocabulaire approprié ce que l’on fait, ressent, imagine, observe, analyse ; s’exprimer pour soutenir des intentions artistiques ou une interprétation d’œuvre</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vMerge="1">
                  <a:txBody>
                    <a:bodyPr/>
                    <a:lstStyle/>
                    <a:p>
                      <a:endParaRPr lang="fr-FR"/>
                    </a:p>
                  </a:txBody>
                  <a:tcPr/>
                </a:tc>
                <a:tc>
                  <a:txBody>
                    <a:bodyPr/>
                    <a:lstStyle/>
                    <a:p>
                      <a:pPr algn="just">
                        <a:spcAft>
                          <a:spcPts val="0"/>
                        </a:spcAft>
                      </a:pPr>
                      <a:r>
                        <a:rPr lang="fr-FR" sz="900">
                          <a:latin typeface="Arial Narrow"/>
                          <a:ea typeface="Times New Roman"/>
                          <a:cs typeface="Times New Roman"/>
                        </a:rPr>
                        <a:t>Établir des liens entre son propre travail, les œuvres rencontrées ou les démarches observées</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6511">
                <a:tc vMerge="1">
                  <a:txBody>
                    <a:bodyPr/>
                    <a:lstStyle/>
                    <a:p>
                      <a:endParaRPr lang="fr-FR"/>
                    </a:p>
                  </a:txBody>
                  <a:tcPr/>
                </a:tc>
                <a:tc>
                  <a:txBody>
                    <a:bodyPr/>
                    <a:lstStyle/>
                    <a:p>
                      <a:pPr algn="just">
                        <a:spcAft>
                          <a:spcPts val="0"/>
                        </a:spcAft>
                      </a:pPr>
                      <a:r>
                        <a:rPr lang="fr-FR" sz="900">
                          <a:latin typeface="Arial Narrow"/>
                          <a:ea typeface="Times New Roman"/>
                          <a:cs typeface="Times New Roman"/>
                        </a:rPr>
                        <a:t>Expliciter la pratique individuelle ou collective, écouter et accepter les avis divers et contradictoires</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7927">
                <a:tc vMerge="1">
                  <a:txBody>
                    <a:bodyPr/>
                    <a:lstStyle/>
                    <a:p>
                      <a:endParaRPr lang="fr-FR"/>
                    </a:p>
                  </a:txBody>
                  <a:tcPr/>
                </a:tc>
                <a:tc>
                  <a:txBody>
                    <a:bodyPr/>
                    <a:lstStyle/>
                    <a:p>
                      <a:pPr algn="just">
                        <a:spcAft>
                          <a:spcPts val="0"/>
                        </a:spcAft>
                      </a:pPr>
                      <a:r>
                        <a:rPr lang="fr-FR" sz="900" dirty="0">
                          <a:latin typeface="Arial Narrow"/>
                          <a:ea typeface="Times New Roman"/>
                          <a:cs typeface="Times New Roman"/>
                        </a:rPr>
                        <a:t>Porter un regard curieux et avisé sur son environnement artistique et culturel, proche et lointain, notamment sur la diversité des images fixes et animées, analogiques et numériques</a:t>
                      </a:r>
                      <a:endParaRPr lang="fr-FR" sz="1100" dirty="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rowSpan="5">
                  <a:txBody>
                    <a:bodyPr/>
                    <a:lstStyle/>
                    <a:p>
                      <a:pPr algn="l">
                        <a:spcAft>
                          <a:spcPts val="0"/>
                        </a:spcAft>
                      </a:pPr>
                      <a:r>
                        <a:rPr lang="fr-FR" sz="1000" b="1">
                          <a:latin typeface="Arial"/>
                          <a:ea typeface="Times New Roman"/>
                          <a:cs typeface="Times New Roman"/>
                        </a:rPr>
                        <a:t>Se repérer dans les domaines</a:t>
                      </a:r>
                      <a:endParaRPr lang="fr-FR" sz="1100">
                        <a:latin typeface="Cambria"/>
                        <a:ea typeface="Times New Roman"/>
                        <a:cs typeface="Times New Roman"/>
                      </a:endParaRPr>
                    </a:p>
                    <a:p>
                      <a:pPr algn="l">
                        <a:spcAft>
                          <a:spcPts val="0"/>
                        </a:spcAft>
                      </a:pPr>
                      <a:r>
                        <a:rPr lang="fr-FR" sz="1000" b="1">
                          <a:latin typeface="Arial"/>
                          <a:ea typeface="Times New Roman"/>
                          <a:cs typeface="Times New Roman"/>
                        </a:rPr>
                        <a:t>liés aux arts plastiques, être sensible aux questions de l’art</a:t>
                      </a:r>
                      <a:endParaRPr lang="fr-FR" sz="1100">
                        <a:latin typeface="Cambria"/>
                        <a:ea typeface="Times New Roman"/>
                        <a:cs typeface="Times New Roman"/>
                      </a:endParaRPr>
                    </a:p>
                    <a:p>
                      <a:pPr algn="ctr">
                        <a:spcAft>
                          <a:spcPts val="0"/>
                        </a:spcAft>
                      </a:pPr>
                      <a:r>
                        <a:rPr lang="fr-FR" sz="800" i="1">
                          <a:latin typeface="Arial"/>
                          <a:ea typeface="Times New Roman"/>
                          <a:cs typeface="Times New Roman"/>
                        </a:rPr>
                        <a:t>Domaines du socle : 1, 3, 5</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just">
                        <a:spcAft>
                          <a:spcPts val="0"/>
                        </a:spcAft>
                      </a:pPr>
                      <a:r>
                        <a:rPr lang="fr-FR" sz="900">
                          <a:latin typeface="Arial Narrow"/>
                          <a:ea typeface="Times New Roman"/>
                          <a:cs typeface="Times New Roman"/>
                        </a:rPr>
                        <a:t>Reconnaitre et connaitre des œuvres de domaines et d’époques variés appartenant au patrimoine national et mondial, en saisir le sens et l’intérêt</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vMerge="1">
                  <a:txBody>
                    <a:bodyPr/>
                    <a:lstStyle/>
                    <a:p>
                      <a:endParaRPr lang="fr-FR"/>
                    </a:p>
                  </a:txBody>
                  <a:tcPr/>
                </a:tc>
                <a:tc>
                  <a:txBody>
                    <a:bodyPr/>
                    <a:lstStyle/>
                    <a:p>
                      <a:pPr algn="just">
                        <a:spcAft>
                          <a:spcPts val="0"/>
                        </a:spcAft>
                      </a:pPr>
                      <a:r>
                        <a:rPr lang="fr-FR" sz="900">
                          <a:latin typeface="Arial Narrow"/>
                          <a:ea typeface="Times New Roman"/>
                          <a:cs typeface="Times New Roman"/>
                        </a:rPr>
                        <a:t>Identifier des caractéristiques (plastiques, culturelles, sémantiques, symboliques) inscrivant une œuvre dans une aire géographique ou culturelle et dans un temps historique</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2642">
                <a:tc vMerge="1">
                  <a:txBody>
                    <a:bodyPr/>
                    <a:lstStyle/>
                    <a:p>
                      <a:endParaRPr lang="fr-FR"/>
                    </a:p>
                  </a:txBody>
                  <a:tcPr/>
                </a:tc>
                <a:tc>
                  <a:txBody>
                    <a:bodyPr/>
                    <a:lstStyle/>
                    <a:p>
                      <a:pPr algn="just">
                        <a:spcAft>
                          <a:spcPts val="0"/>
                        </a:spcAft>
                      </a:pPr>
                      <a:r>
                        <a:rPr lang="fr-FR" sz="900">
                          <a:latin typeface="Arial Narrow"/>
                          <a:ea typeface="Times New Roman"/>
                          <a:cs typeface="Times New Roman"/>
                        </a:rPr>
                        <a:t>Proposer et soutenir l’interprétation d’une œuvre</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285">
                <a:tc vMerge="1">
                  <a:txBody>
                    <a:bodyPr/>
                    <a:lstStyle/>
                    <a:p>
                      <a:endParaRPr lang="fr-FR"/>
                    </a:p>
                  </a:txBody>
                  <a:tcPr/>
                </a:tc>
                <a:tc>
                  <a:txBody>
                    <a:bodyPr/>
                    <a:lstStyle/>
                    <a:p>
                      <a:pPr algn="just">
                        <a:spcAft>
                          <a:spcPts val="0"/>
                        </a:spcAft>
                      </a:pPr>
                      <a:r>
                        <a:rPr lang="fr-FR" sz="900">
                          <a:latin typeface="Arial Narrow"/>
                          <a:ea typeface="Times New Roman"/>
                          <a:cs typeface="Times New Roman"/>
                        </a:rPr>
                        <a:t>Interroger et situer œuvres et démarches artistiques du point de vue de l’auteur et de celui du spectateur</a:t>
                      </a:r>
                      <a:endParaRPr lang="fr-FR" sz="110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8493">
                <a:tc vMerge="1">
                  <a:txBody>
                    <a:bodyPr/>
                    <a:lstStyle/>
                    <a:p>
                      <a:endParaRPr lang="fr-FR"/>
                    </a:p>
                  </a:txBody>
                  <a:tcPr/>
                </a:tc>
                <a:tc>
                  <a:txBody>
                    <a:bodyPr/>
                    <a:lstStyle/>
                    <a:p>
                      <a:pPr algn="just">
                        <a:spcAft>
                          <a:spcPts val="0"/>
                        </a:spcAft>
                      </a:pPr>
                      <a:r>
                        <a:rPr lang="fr-FR" sz="900" dirty="0">
                          <a:latin typeface="Arial Narrow"/>
                          <a:ea typeface="Times New Roman"/>
                          <a:cs typeface="Times New Roman"/>
                        </a:rPr>
                        <a:t>Prendre part au débat suscité par le fait artistique</a:t>
                      </a:r>
                      <a:endParaRPr lang="fr-FR" sz="1100" dirty="0">
                        <a:latin typeface="Cambria"/>
                        <a:ea typeface="Times New Roman"/>
                        <a:cs typeface="Times New Roman"/>
                      </a:endParaRPr>
                    </a:p>
                  </a:txBody>
                  <a:tcPr marL="57736" marR="5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2" name="Rectangle 11"/>
          <p:cNvSpPr/>
          <p:nvPr/>
        </p:nvSpPr>
        <p:spPr>
          <a:xfrm>
            <a:off x="221382" y="57848"/>
            <a:ext cx="5286283" cy="1077218"/>
          </a:xfrm>
          <a:prstGeom prst="rect">
            <a:avLst/>
          </a:prstGeom>
        </p:spPr>
        <p:txBody>
          <a:bodyPr wrap="square">
            <a:spAutoFit/>
          </a:bodyPr>
          <a:lstStyle/>
          <a:p>
            <a:r>
              <a:rPr lang="fr-FR" sz="3200" dirty="0" smtClean="0">
                <a:solidFill>
                  <a:srgbClr val="1F497D">
                    <a:satMod val="130000"/>
                  </a:srgbClr>
                </a:solidFill>
                <a:latin typeface="Haettenschweiler" pitchFamily="34" charset="0"/>
              </a:rPr>
              <a:t>Nouveau socle commun de connaissances de compétences et de culture</a:t>
            </a:r>
            <a:endParaRPr lang="fr-FR" sz="3200" dirty="0">
              <a:solidFill>
                <a:prstClr val="black"/>
              </a:solidFill>
            </a:endParaRPr>
          </a:p>
        </p:txBody>
      </p:sp>
    </p:spTree>
    <p:extLst>
      <p:ext uri="{BB962C8B-B14F-4D97-AF65-F5344CB8AC3E}">
        <p14:creationId xmlns:p14="http://schemas.microsoft.com/office/powerpoint/2010/main" val="791385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4252" y="43805"/>
            <a:ext cx="5779665"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Ensemble des compétences disciplinaires</a:t>
            </a:r>
            <a:endParaRPr lang="fr-FR" sz="3200" dirty="0"/>
          </a:p>
        </p:txBody>
      </p:sp>
      <p:graphicFrame>
        <p:nvGraphicFramePr>
          <p:cNvPr id="6" name="Tableau 5"/>
          <p:cNvGraphicFramePr>
            <a:graphicFrameLocks noGrp="1"/>
          </p:cNvGraphicFramePr>
          <p:nvPr>
            <p:extLst>
              <p:ext uri="{D42A27DB-BD31-4B8C-83A1-F6EECF244321}">
                <p14:modId xmlns:p14="http://schemas.microsoft.com/office/powerpoint/2010/main" val="2615579562"/>
              </p:ext>
            </p:extLst>
          </p:nvPr>
        </p:nvGraphicFramePr>
        <p:xfrm>
          <a:off x="146756" y="736303"/>
          <a:ext cx="8613422" cy="5880557"/>
        </p:xfrm>
        <a:graphic>
          <a:graphicData uri="http://schemas.openxmlformats.org/drawingml/2006/table">
            <a:tbl>
              <a:tblPr/>
              <a:tblGrid>
                <a:gridCol w="810013"/>
                <a:gridCol w="334085"/>
                <a:gridCol w="183871"/>
                <a:gridCol w="231021"/>
                <a:gridCol w="7054432"/>
              </a:tblGrid>
              <a:tr h="92809">
                <a:tc rowSpan="5" gridSpan="3">
                  <a:txBody>
                    <a:bodyPr/>
                    <a:lstStyle/>
                    <a:p>
                      <a:pPr algn="just">
                        <a:spcAft>
                          <a:spcPts val="0"/>
                        </a:spcAft>
                      </a:pPr>
                      <a:r>
                        <a:rPr lang="fr-FR" sz="1000" dirty="0">
                          <a:latin typeface="Cambria"/>
                          <a:ea typeface="Times New Roman"/>
                          <a:cs typeface="Times New Roman"/>
                        </a:rPr>
                        <a:t>       </a:t>
                      </a:r>
                      <a:endParaRPr lang="fr-FR" sz="1050" dirty="0">
                        <a:latin typeface="Cambria"/>
                        <a:ea typeface="Times New Roman"/>
                        <a:cs typeface="Times New Roman"/>
                      </a:endParaRPr>
                    </a:p>
                    <a:p>
                      <a:pPr>
                        <a:spcAft>
                          <a:spcPts val="0"/>
                        </a:spcAft>
                      </a:pPr>
                      <a:r>
                        <a:rPr lang="fr-FR" sz="1050" b="1" dirty="0">
                          <a:solidFill>
                            <a:schemeClr val="bg1"/>
                          </a:solidFill>
                          <a:latin typeface="Arial"/>
                          <a:ea typeface="Times New Roman"/>
                          <a:cs typeface="Times New Roman"/>
                        </a:rPr>
                        <a:t>Les 5 DOMAINES</a:t>
                      </a:r>
                      <a:r>
                        <a:rPr lang="fr-FR" sz="1000" dirty="0">
                          <a:solidFill>
                            <a:schemeClr val="bg1"/>
                          </a:solidFill>
                          <a:latin typeface="Cambria"/>
                          <a:ea typeface="Times New Roman"/>
                          <a:cs typeface="Times New Roman"/>
                        </a:rPr>
                        <a:t>  </a:t>
                      </a:r>
                      <a:endParaRPr lang="fr-FR" sz="1050" dirty="0">
                        <a:solidFill>
                          <a:schemeClr val="bg1"/>
                        </a:solidFill>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rowSpan="5" hMerge="1">
                  <a:txBody>
                    <a:bodyPr/>
                    <a:lstStyle/>
                    <a:p>
                      <a:endParaRPr lang="fr-FR"/>
                    </a:p>
                  </a:txBody>
                  <a:tcPr/>
                </a:tc>
                <a:tc rowSpan="5" hMerge="1">
                  <a:txBody>
                    <a:bodyPr/>
                    <a:lstStyle/>
                    <a:p>
                      <a:endParaRPr lang="fr-FR"/>
                    </a:p>
                  </a:txBody>
                  <a:tcPr/>
                </a:tc>
                <a:tc>
                  <a:txBody>
                    <a:bodyPr/>
                    <a:lstStyle/>
                    <a:p>
                      <a:pPr algn="l">
                        <a:spcAft>
                          <a:spcPts val="0"/>
                        </a:spcAft>
                      </a:pPr>
                      <a:r>
                        <a:rPr lang="fr-FR" sz="900" b="1" dirty="0">
                          <a:latin typeface="Arial"/>
                          <a:ea typeface="Times New Roman"/>
                          <a:cs typeface="Times New Roman"/>
                        </a:rPr>
                        <a:t>1</a:t>
                      </a:r>
                      <a:endParaRPr lang="fr-FR" sz="1050" dirty="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b="1" dirty="0">
                          <a:latin typeface="Arial"/>
                          <a:ea typeface="Times New Roman"/>
                          <a:cs typeface="Times New Roman"/>
                        </a:rPr>
                        <a:t>Les langages pour penser et communiquer</a:t>
                      </a:r>
                      <a:endParaRPr lang="fr-FR" sz="1050" dirty="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92809">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900" b="1">
                          <a:latin typeface="Arial"/>
                          <a:ea typeface="Times New Roman"/>
                          <a:cs typeface="Times New Roman"/>
                        </a:rPr>
                        <a:t>2</a:t>
                      </a:r>
                      <a:endParaRPr lang="fr-FR" sz="105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b="1">
                          <a:latin typeface="Arial"/>
                          <a:ea typeface="Times New Roman"/>
                          <a:cs typeface="Times New Roman"/>
                        </a:rPr>
                        <a:t>Les méthodes et outils pour apprendre</a:t>
                      </a:r>
                      <a:endParaRPr lang="fr-FR" sz="105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92809">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900" b="1">
                          <a:latin typeface="Arial"/>
                          <a:ea typeface="Times New Roman"/>
                          <a:cs typeface="Times New Roman"/>
                        </a:rPr>
                        <a:t>3</a:t>
                      </a:r>
                      <a:endParaRPr lang="fr-FR" sz="105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b="1">
                          <a:latin typeface="Arial"/>
                          <a:ea typeface="Times New Roman"/>
                          <a:cs typeface="Times New Roman"/>
                        </a:rPr>
                        <a:t>La formation de la personne et du citoyen</a:t>
                      </a:r>
                      <a:endParaRPr lang="fr-FR" sz="105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92809">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900" b="1">
                          <a:latin typeface="Arial"/>
                          <a:ea typeface="Times New Roman"/>
                          <a:cs typeface="Times New Roman"/>
                        </a:rPr>
                        <a:t>4</a:t>
                      </a:r>
                      <a:endParaRPr lang="fr-FR" sz="105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b="1">
                          <a:solidFill>
                            <a:schemeClr val="tx1"/>
                          </a:solidFill>
                          <a:latin typeface="Arial"/>
                          <a:ea typeface="Times New Roman"/>
                          <a:cs typeface="Times New Roman"/>
                        </a:rPr>
                        <a:t>Les systèmes naturels et les systèmes techniques</a:t>
                      </a:r>
                      <a:endParaRPr lang="fr-FR" sz="1050">
                        <a:solidFill>
                          <a:schemeClr val="tx1"/>
                        </a:solidFill>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92809">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900" b="1">
                          <a:latin typeface="Arial"/>
                          <a:ea typeface="Times New Roman"/>
                          <a:cs typeface="Times New Roman"/>
                        </a:rPr>
                        <a:t>5</a:t>
                      </a:r>
                      <a:endParaRPr lang="fr-FR" sz="105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b="1" dirty="0">
                          <a:solidFill>
                            <a:schemeClr val="tx1"/>
                          </a:solidFill>
                          <a:latin typeface="Arial"/>
                          <a:ea typeface="Times New Roman"/>
                          <a:cs typeface="Times New Roman"/>
                        </a:rPr>
                        <a:t>Les représentations du monde et l'activité humaine             </a:t>
                      </a:r>
                      <a:endParaRPr lang="fr-FR" sz="1050" dirty="0">
                        <a:solidFill>
                          <a:schemeClr val="tx1"/>
                        </a:solidFill>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04410">
                <a:tc gridSpan="5">
                  <a:txBody>
                    <a:bodyPr/>
                    <a:lstStyle/>
                    <a:p>
                      <a:pPr algn="ctr">
                        <a:spcAft>
                          <a:spcPts val="0"/>
                        </a:spcAft>
                      </a:pPr>
                      <a:r>
                        <a:rPr lang="fr-FR" sz="1050" b="1" dirty="0">
                          <a:solidFill>
                            <a:schemeClr val="bg1"/>
                          </a:solidFill>
                          <a:latin typeface="Arial"/>
                          <a:ea typeface="Times New Roman"/>
                          <a:cs typeface="Times New Roman"/>
                        </a:rPr>
                        <a:t>COMPETENCES VISEES, TRAVAILLEES et EVALUEES</a:t>
                      </a:r>
                      <a:endParaRPr lang="fr-FR" sz="1050" dirty="0">
                        <a:solidFill>
                          <a:schemeClr val="bg1"/>
                        </a:solidFill>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2809">
                <a:tc rowSpan="10">
                  <a:txBody>
                    <a:bodyPr/>
                    <a:lstStyle/>
                    <a:p>
                      <a:pPr algn="ctr">
                        <a:spcAft>
                          <a:spcPts val="0"/>
                        </a:spcAft>
                      </a:pPr>
                      <a:endParaRPr lang="fr-FR" sz="1050" dirty="0">
                        <a:latin typeface="Cambria"/>
                        <a:ea typeface="Times New Roman"/>
                        <a:cs typeface="Times New Roman"/>
                      </a:endParaRPr>
                    </a:p>
                    <a:p>
                      <a:pPr>
                        <a:spcAft>
                          <a:spcPts val="0"/>
                        </a:spcAft>
                      </a:pPr>
                      <a:r>
                        <a:rPr lang="fr-FR" sz="900" b="1" dirty="0">
                          <a:latin typeface="Arial"/>
                          <a:ea typeface="Times New Roman"/>
                          <a:cs typeface="Times New Roman"/>
                        </a:rPr>
                        <a:t>Expérimenter, produire, créer </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4">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3</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just">
                        <a:spcAft>
                          <a:spcPts val="0"/>
                        </a:spcAft>
                      </a:pPr>
                      <a:r>
                        <a:rPr lang="fr-FR" sz="900">
                          <a:latin typeface="Arial Narrow"/>
                          <a:ea typeface="Times New Roman"/>
                          <a:cs typeface="Times New Roman"/>
                        </a:rPr>
                        <a:t>Choisir, organiser et mobiliser des gestes, des outils et des matériaux en fonction des effets qu’ils produisent</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dirty="0">
                          <a:latin typeface="Arial Narrow"/>
                          <a:ea typeface="Times New Roman"/>
                          <a:cs typeface="Times New Roman"/>
                        </a:rPr>
                        <a:t>Représenter le monde environnant ou donner forme à son imaginaire en explorant divers domaines (dessin, collage, modelage, sculpture, photographie, vidéo…)</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46404">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Rechercher une expression personnelle en s’éloignant des stéréotypes</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Intégrer l’usage des outils informatiques de travail de l’image et de recherche d’information, au service de la pratique plastique</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rowSpan="6">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4</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3">
                  <a:txBody>
                    <a:bodyPr/>
                    <a:lstStyle/>
                    <a:p>
                      <a:pPr algn="just">
                        <a:spcAft>
                          <a:spcPts val="0"/>
                        </a:spcAft>
                      </a:pPr>
                      <a:r>
                        <a:rPr lang="fr-FR" sz="900" dirty="0">
                          <a:latin typeface="Arial Narrow"/>
                          <a:ea typeface="Times New Roman"/>
                          <a:cs typeface="Times New Roman"/>
                        </a:rPr>
                        <a:t>Choisir, mobiliser et adapter des langages et des moyens plastiques variés en fonction de leurs effets dans une intention artistique en restant attentif à l’inattendu</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62597">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S’approprier des questions artistiques en prenant appui sur une pratique artistique et réflexive</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62597">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dirty="0">
                          <a:latin typeface="Arial Narrow"/>
                          <a:ea typeface="Times New Roman"/>
                          <a:cs typeface="Times New Roman"/>
                        </a:rPr>
                        <a:t>Recourir à des outils numériques de captation et de réalisation à des fins de création artistique</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Explorer l’ensemble des champs de la pratique plastique et leurs hybridations, notamment avec les pratiques numériques</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Prendre en compte les conditions de la réception de sa production dès la démarche de création, en prêtant attention aux modalités de sa présentation, y compris numérique</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dirty="0">
                          <a:latin typeface="Arial Narrow"/>
                          <a:ea typeface="Times New Roman"/>
                          <a:cs typeface="Times New Roman"/>
                        </a:rPr>
                        <a:t>Exploiter des informations et de la documentation, notamment iconique, pour servir un projet de création</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46404">
                <a:tc rowSpan="9">
                  <a:txBody>
                    <a:bodyPr/>
                    <a:lstStyle/>
                    <a:p>
                      <a:pPr algn="ctr">
                        <a:spcAft>
                          <a:spcPts val="0"/>
                        </a:spcAft>
                      </a:pPr>
                      <a:endParaRPr lang="fr-FR" sz="1050" dirty="0">
                        <a:latin typeface="Cambria"/>
                        <a:ea typeface="Times New Roman"/>
                        <a:cs typeface="Times New Roman"/>
                      </a:endParaRPr>
                    </a:p>
                    <a:p>
                      <a:pPr>
                        <a:spcAft>
                          <a:spcPts val="0"/>
                        </a:spcAft>
                      </a:pPr>
                      <a:r>
                        <a:rPr lang="fr-FR" sz="900" b="1" dirty="0">
                          <a:latin typeface="Arial"/>
                          <a:ea typeface="Times New Roman"/>
                          <a:cs typeface="Times New Roman"/>
                        </a:rPr>
                        <a:t>Mettre en œuvre un projet </a:t>
                      </a:r>
                      <a:r>
                        <a:rPr lang="fr-FR" sz="900" b="1" dirty="0" smtClean="0">
                          <a:latin typeface="Arial"/>
                          <a:ea typeface="Times New Roman"/>
                          <a:cs typeface="Times New Roman"/>
                        </a:rPr>
                        <a:t>artistique</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4">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3</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just">
                        <a:spcAft>
                          <a:spcPts val="0"/>
                        </a:spcAft>
                      </a:pPr>
                      <a:r>
                        <a:rPr lang="fr-FR" sz="900" dirty="0">
                          <a:latin typeface="Arial Narrow"/>
                          <a:ea typeface="Times New Roman"/>
                          <a:cs typeface="Times New Roman"/>
                        </a:rPr>
                        <a:t>Identifier les principaux outils et compétences nécessaires à la réalisation d’un projet artistique</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Se repérer dans les étapes de la réalisation d’une production plastique individuelle ou collective, anticiper les difficultés éventuelles</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46404">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Identifier et assumer sa part de responsabilité dans un processus coopératif de création</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Adapter son projet en fonction des contraintes de réalisation et de la prise en compte du spectateur</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80724">
                <a:tc vMerge="1">
                  <a:txBody>
                    <a:bodyPr/>
                    <a:lstStyle/>
                    <a:p>
                      <a:endParaRPr lang="fr-FR"/>
                    </a:p>
                  </a:txBody>
                  <a:tcPr/>
                </a:tc>
                <a:tc rowSpan="5">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4</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3">
                  <a:txBody>
                    <a:bodyPr/>
                    <a:lstStyle/>
                    <a:p>
                      <a:pPr algn="just">
                        <a:spcAft>
                          <a:spcPts val="0"/>
                        </a:spcAft>
                      </a:pPr>
                      <a:r>
                        <a:rPr lang="fr-FR" sz="900">
                          <a:latin typeface="Arial Narrow"/>
                          <a:ea typeface="Times New Roman"/>
                          <a:cs typeface="Times New Roman"/>
                        </a:rPr>
                        <a:t>Concevoir, réaliser, donner à voir des projets artistiques, individuels ou collectifs</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52930">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Mener à terme une production individuelle dans le cadre d’un projet accompagné par le professeur</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dirty="0">
                          <a:latin typeface="Arial Narrow"/>
                          <a:ea typeface="Times New Roman"/>
                          <a:cs typeface="Times New Roman"/>
                        </a:rPr>
                        <a:t>Se repérer dans les étapes de la réalisation d’une production plastique et en anticiper les difficultés éventuelles</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Faire preuve d’autonomie, d’initiative, de responsabilité, d’engagement et d’esprit critique dans la conduite d’un projet artistique</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Confronter intention et réalisation dans la conduite d’un projet pour l’adapter et le réorienter, s’assurer de la dimension artistique de celui-ci</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92809">
                <a:tc rowSpan="7">
                  <a:txBody>
                    <a:bodyPr/>
                    <a:lstStyle/>
                    <a:p>
                      <a:pPr>
                        <a:spcAft>
                          <a:spcPts val="0"/>
                        </a:spcAft>
                      </a:pPr>
                      <a:r>
                        <a:rPr lang="fr-FR" sz="900" b="1" dirty="0" smtClean="0">
                          <a:latin typeface="Arial"/>
                          <a:ea typeface="Times New Roman"/>
                          <a:cs typeface="Times New Roman"/>
                        </a:rPr>
                        <a:t>S’exprimer</a:t>
                      </a:r>
                      <a:r>
                        <a:rPr lang="fr-FR" sz="900" b="1" dirty="0">
                          <a:latin typeface="Arial"/>
                          <a:ea typeface="Times New Roman"/>
                          <a:cs typeface="Times New Roman"/>
                        </a:rPr>
                        <a:t>, analyser sa </a:t>
                      </a:r>
                      <a:r>
                        <a:rPr lang="fr-FR" sz="900" b="1" dirty="0" err="1" smtClean="0">
                          <a:latin typeface="Arial"/>
                          <a:ea typeface="Times New Roman"/>
                          <a:cs typeface="Times New Roman"/>
                        </a:rPr>
                        <a:t>prat.celle</a:t>
                      </a:r>
                      <a:r>
                        <a:rPr lang="fr-FR" sz="900" b="1" dirty="0" smtClean="0">
                          <a:latin typeface="Arial"/>
                          <a:ea typeface="Times New Roman"/>
                          <a:cs typeface="Times New Roman"/>
                        </a:rPr>
                        <a:t> des </a:t>
                      </a:r>
                      <a:r>
                        <a:rPr lang="fr-FR" sz="900" b="1" dirty="0">
                          <a:latin typeface="Arial"/>
                          <a:ea typeface="Times New Roman"/>
                          <a:cs typeface="Times New Roman"/>
                        </a:rPr>
                        <a:t>paires; </a:t>
                      </a:r>
                      <a:r>
                        <a:rPr lang="fr-FR" sz="900" b="1" dirty="0" smtClean="0">
                          <a:latin typeface="Arial"/>
                          <a:ea typeface="Times New Roman"/>
                          <a:cs typeface="Times New Roman"/>
                        </a:rPr>
                        <a:t>établir</a:t>
                      </a:r>
                      <a:r>
                        <a:rPr lang="fr-FR" sz="900" b="1" baseline="0" dirty="0" smtClean="0">
                          <a:latin typeface="Arial"/>
                          <a:ea typeface="Times New Roman"/>
                          <a:cs typeface="Times New Roman"/>
                        </a:rPr>
                        <a:t> </a:t>
                      </a:r>
                      <a:r>
                        <a:rPr lang="fr-FR" sz="900" b="1" dirty="0" smtClean="0">
                          <a:latin typeface="Arial"/>
                          <a:ea typeface="Times New Roman"/>
                          <a:cs typeface="Times New Roman"/>
                        </a:rPr>
                        <a:t>relation </a:t>
                      </a:r>
                      <a:r>
                        <a:rPr lang="fr-FR" sz="900" b="1" dirty="0">
                          <a:latin typeface="Arial"/>
                          <a:ea typeface="Times New Roman"/>
                          <a:cs typeface="Times New Roman"/>
                        </a:rPr>
                        <a:t>avec </a:t>
                      </a:r>
                      <a:r>
                        <a:rPr lang="fr-FR" sz="900" b="1" dirty="0" smtClean="0">
                          <a:latin typeface="Arial"/>
                          <a:ea typeface="Times New Roman"/>
                          <a:cs typeface="Times New Roman"/>
                        </a:rPr>
                        <a:t>artistes</a:t>
                      </a:r>
                      <a:r>
                        <a:rPr lang="fr-FR" sz="900" b="1" dirty="0">
                          <a:latin typeface="Arial"/>
                          <a:ea typeface="Times New Roman"/>
                          <a:cs typeface="Times New Roman"/>
                        </a:rPr>
                        <a:t>, s’ouvrir à </a:t>
                      </a:r>
                      <a:r>
                        <a:rPr lang="fr-FR" sz="900" b="1" dirty="0" smtClean="0">
                          <a:latin typeface="Arial"/>
                          <a:ea typeface="Times New Roman"/>
                          <a:cs typeface="Times New Roman"/>
                        </a:rPr>
                        <a:t>l’altérité</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3">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3</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just">
                        <a:spcAft>
                          <a:spcPts val="0"/>
                        </a:spcAft>
                      </a:pPr>
                      <a:r>
                        <a:rPr lang="fr-FR" sz="900">
                          <a:latin typeface="Arial Narrow"/>
                          <a:ea typeface="Times New Roman"/>
                          <a:cs typeface="Times New Roman"/>
                        </a:rPr>
                        <a:t>Décrire et interroger à l’aide d’un vocabulaire spécifique ses productions plastiques, celles de ses pairs et des œuvres d’art étudiées en classe</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79274">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Justifier des choix pour rendre compte du cheminement qui conduit de l’intention à la réalisation</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Formuler une expression juste de ses émotions, en prenant appui sur ses propres réalisations plastiques, celles des autres élèves et des œuvres d’art</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rowSpan="4">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4</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3">
                  <a:txBody>
                    <a:bodyPr/>
                    <a:lstStyle/>
                    <a:p>
                      <a:pPr algn="just">
                        <a:spcAft>
                          <a:spcPts val="0"/>
                        </a:spcAft>
                      </a:pPr>
                      <a:r>
                        <a:rPr lang="fr-FR" sz="900">
                          <a:latin typeface="Arial Narrow"/>
                          <a:ea typeface="Times New Roman"/>
                          <a:cs typeface="Times New Roman"/>
                        </a:rPr>
                        <a:t>Dire avec un vocabulaire approprié ce que l’on fait, ressent, imagine, observe, analyse ; s’exprimer pour soutenir des intentions artistiques ou une interprétation d’œuvre</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63806">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dirty="0">
                          <a:latin typeface="Arial Narrow"/>
                          <a:ea typeface="Times New Roman"/>
                          <a:cs typeface="Times New Roman"/>
                        </a:rPr>
                        <a:t>Établir des liens entre son propre travail, les œuvres rencontrées ou les démarches observées</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77824">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Expliciter la pratique individuelle ou collective, écouter et accepter les avis divers et contradictoires</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328521">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dirty="0">
                          <a:latin typeface="Arial Narrow"/>
                          <a:ea typeface="Times New Roman"/>
                          <a:cs typeface="Times New Roman"/>
                        </a:rPr>
                        <a:t>Porter un regard curieux et avisé sur son environnement artistique et culturel, proche et lointain, notamment sur la diversité des images fixes et animées, analogiques et numériques</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97884">
                <a:tc rowSpan="8">
                  <a:txBody>
                    <a:bodyPr/>
                    <a:lstStyle/>
                    <a:p>
                      <a:pPr>
                        <a:spcAft>
                          <a:spcPts val="0"/>
                        </a:spcAft>
                      </a:pPr>
                      <a:r>
                        <a:rPr lang="fr-FR" sz="900" b="1" dirty="0" smtClean="0">
                          <a:latin typeface="Arial"/>
                          <a:ea typeface="Times New Roman"/>
                          <a:cs typeface="Times New Roman"/>
                        </a:rPr>
                        <a:t>Se </a:t>
                      </a:r>
                      <a:r>
                        <a:rPr lang="fr-FR" sz="900" b="1" dirty="0">
                          <a:latin typeface="Arial"/>
                          <a:ea typeface="Times New Roman"/>
                          <a:cs typeface="Times New Roman"/>
                        </a:rPr>
                        <a:t>repérer dans les </a:t>
                      </a:r>
                      <a:r>
                        <a:rPr lang="fr-FR" sz="900" b="1" dirty="0" smtClean="0">
                          <a:latin typeface="Arial"/>
                          <a:ea typeface="Times New Roman"/>
                          <a:cs typeface="Times New Roman"/>
                        </a:rPr>
                        <a:t>domaines liés </a:t>
                      </a:r>
                      <a:r>
                        <a:rPr lang="fr-FR" sz="900" b="1" dirty="0">
                          <a:latin typeface="Arial"/>
                          <a:ea typeface="Times New Roman"/>
                          <a:cs typeface="Times New Roman"/>
                        </a:rPr>
                        <a:t>aux arts </a:t>
                      </a:r>
                      <a:r>
                        <a:rPr lang="fr-FR" sz="900" b="1" dirty="0" err="1" smtClean="0">
                          <a:latin typeface="Arial"/>
                          <a:ea typeface="Times New Roman"/>
                          <a:cs typeface="Times New Roman"/>
                        </a:rPr>
                        <a:t>pla</a:t>
                      </a:r>
                      <a:r>
                        <a:rPr lang="fr-FR" sz="900" b="1" dirty="0" smtClean="0">
                          <a:latin typeface="Arial"/>
                          <a:ea typeface="Times New Roman"/>
                          <a:cs typeface="Times New Roman"/>
                        </a:rPr>
                        <a:t>., </a:t>
                      </a:r>
                      <a:r>
                        <a:rPr lang="fr-FR" sz="900" b="1" dirty="0">
                          <a:latin typeface="Arial"/>
                          <a:ea typeface="Times New Roman"/>
                          <a:cs typeface="Times New Roman"/>
                        </a:rPr>
                        <a:t>être sensible aux </a:t>
                      </a:r>
                      <a:r>
                        <a:rPr lang="fr-FR" sz="900" b="1" dirty="0" smtClean="0">
                          <a:latin typeface="Arial"/>
                          <a:ea typeface="Times New Roman"/>
                          <a:cs typeface="Times New Roman"/>
                        </a:rPr>
                        <a:t>questions</a:t>
                      </a:r>
                    </a:p>
                    <a:p>
                      <a:pPr>
                        <a:spcAft>
                          <a:spcPts val="0"/>
                        </a:spcAft>
                      </a:pPr>
                      <a:r>
                        <a:rPr lang="fr-FR" sz="900" b="1" baseline="0" dirty="0" smtClean="0">
                          <a:latin typeface="Arial"/>
                          <a:ea typeface="Times New Roman"/>
                          <a:cs typeface="Times New Roman"/>
                        </a:rPr>
                        <a:t>de l’</a:t>
                      </a:r>
                      <a:r>
                        <a:rPr lang="fr-FR" sz="900" b="1" dirty="0" smtClean="0">
                          <a:latin typeface="Arial"/>
                          <a:ea typeface="Times New Roman"/>
                          <a:cs typeface="Times New Roman"/>
                        </a:rPr>
                        <a:t>art</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3">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3</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just">
                        <a:spcAft>
                          <a:spcPts val="0"/>
                        </a:spcAft>
                      </a:pPr>
                      <a:r>
                        <a:rPr lang="fr-FR" sz="900">
                          <a:latin typeface="Arial Narrow"/>
                          <a:ea typeface="Times New Roman"/>
                          <a:cs typeface="Times New Roman"/>
                        </a:rPr>
                        <a:t>Repérer, pour les dépasser, certains a priori et stéréotypes culturels et artistiques</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Identifier quelques caractéristiques qui inscrivent une œuvre d’art dans une aire géographique ou culturelle et dans un temps historique, contemporain, proche ou lointain</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64531">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Décrire des œuvres d’art, en proposer une compréhension personnelle argumentée</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rowSpan="5">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4</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3">
                  <a:txBody>
                    <a:bodyPr/>
                    <a:lstStyle/>
                    <a:p>
                      <a:pPr algn="just">
                        <a:spcAft>
                          <a:spcPts val="0"/>
                        </a:spcAft>
                      </a:pPr>
                      <a:r>
                        <a:rPr lang="fr-FR" sz="900">
                          <a:latin typeface="Arial Narrow"/>
                          <a:ea typeface="Times New Roman"/>
                          <a:cs typeface="Times New Roman"/>
                        </a:rPr>
                        <a:t>Reconnaitre et connaitre des œuvres de domaines et d’époques variés appartenant au patrimoine national et mondial, en saisir le sens et l’intérêt</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92809">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Identifier des caractéristiques (plastiques, culturelles, sémantiques, symboliques) inscrivant une œuvre dans une aire géographique ou culturelle et dans un temps historique</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58247">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a:latin typeface="Arial Narrow"/>
                          <a:ea typeface="Times New Roman"/>
                          <a:cs typeface="Times New Roman"/>
                        </a:rPr>
                        <a:t>Proposer et soutenir l’interprétation d’une œuvre</a:t>
                      </a:r>
                      <a:endParaRPr lang="fr-FR" sz="105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106101">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dirty="0">
                          <a:latin typeface="Arial Narrow"/>
                          <a:ea typeface="Times New Roman"/>
                          <a:cs typeface="Times New Roman"/>
                        </a:rPr>
                        <a:t>Interroger et situer œuvres et démarches artistiques du point de vue de l’auteur et de celui du spectateur</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317096">
                <a:tc vMerge="1">
                  <a:txBody>
                    <a:bodyPr/>
                    <a:lstStyle/>
                    <a:p>
                      <a:endParaRPr lang="fr-FR"/>
                    </a:p>
                  </a:txBody>
                  <a:tcPr/>
                </a:tc>
                <a:tc vMerge="1">
                  <a:txBody>
                    <a:bodyPr/>
                    <a:lstStyle/>
                    <a:p>
                      <a:endParaRPr lang="fr-FR"/>
                    </a:p>
                  </a:txBody>
                  <a:tcPr/>
                </a:tc>
                <a:tc gridSpan="3">
                  <a:txBody>
                    <a:bodyPr/>
                    <a:lstStyle/>
                    <a:p>
                      <a:pPr algn="just">
                        <a:spcAft>
                          <a:spcPts val="0"/>
                        </a:spcAft>
                      </a:pPr>
                      <a:r>
                        <a:rPr lang="fr-FR" sz="900" dirty="0">
                          <a:latin typeface="Arial Narrow"/>
                          <a:ea typeface="Times New Roman"/>
                          <a:cs typeface="Times New Roman"/>
                        </a:rPr>
                        <a:t>Prendre part au débat suscité par le fait artistique</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bl>
          </a:graphicData>
        </a:graphic>
      </p:graphicFrame>
      <p:sp>
        <p:nvSpPr>
          <p:cNvPr id="7" name="Ellipse 2"/>
          <p:cNvSpPr/>
          <p:nvPr/>
        </p:nvSpPr>
        <p:spPr>
          <a:xfrm>
            <a:off x="7435033" y="465912"/>
            <a:ext cx="889221" cy="787002"/>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Cycle</a:t>
            </a:r>
            <a:r>
              <a:rPr kumimoji="0" lang="fr-FR" i="0" u="none"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r>
              <a:rPr lang="fr-FR" kern="0" noProof="0" dirty="0" smtClean="0">
                <a:solidFill>
                  <a:schemeClr val="tx2">
                    <a:lumMod val="75000"/>
                  </a:schemeClr>
                </a:solidFill>
                <a:latin typeface="Haettenschweiler" pitchFamily="34" charset="0"/>
                <a:ea typeface="ＭＳ 明朝"/>
                <a:cs typeface="Helvetica"/>
              </a:rPr>
              <a:t>4</a:t>
            </a:r>
            <a:endParaRPr kumimoji="0" lang="en-GB"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9" name="Ellipse 2"/>
          <p:cNvSpPr/>
          <p:nvPr/>
        </p:nvSpPr>
        <p:spPr>
          <a:xfrm>
            <a:off x="6245357" y="465912"/>
            <a:ext cx="889221" cy="787002"/>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Cycle</a:t>
            </a:r>
            <a:r>
              <a:rPr kumimoji="0" lang="fr-FR" i="0" u="none"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3</a:t>
            </a:r>
            <a:endParaRPr kumimoji="0" lang="en-GB"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12" name="Rectangle 11"/>
          <p:cNvSpPr/>
          <p:nvPr/>
        </p:nvSpPr>
        <p:spPr>
          <a:xfrm>
            <a:off x="146756" y="4190948"/>
            <a:ext cx="810174" cy="11465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p:cNvCxnSpPr/>
          <p:nvPr/>
        </p:nvCxnSpPr>
        <p:spPr>
          <a:xfrm flipV="1">
            <a:off x="1329070" y="4306186"/>
            <a:ext cx="5911702" cy="106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329070" y="4757159"/>
            <a:ext cx="6995184" cy="70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956930" y="4764246"/>
            <a:ext cx="346364" cy="3325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956930" y="4190947"/>
            <a:ext cx="346364" cy="3325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528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0258" t="11781" r="8611" b="5749"/>
          <a:stretch/>
        </p:blipFill>
        <p:spPr bwMode="auto">
          <a:xfrm>
            <a:off x="142504" y="821467"/>
            <a:ext cx="8416422" cy="396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28558" y="112065"/>
            <a:ext cx="7477837"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Compétences : outils, support d’évaluation </a:t>
            </a:r>
            <a:r>
              <a:rPr lang="fr-FR" sz="3200" u="sng" dirty="0" smtClean="0">
                <a:solidFill>
                  <a:schemeClr val="tx2">
                    <a:lumMod val="60000"/>
                    <a:lumOff val="40000"/>
                  </a:schemeClr>
                </a:solidFill>
                <a:latin typeface="Haettenschweiler" pitchFamily="34" charset="0"/>
              </a:rPr>
              <a:t>progressive</a:t>
            </a:r>
            <a:endParaRPr lang="fr-FR" sz="3200" u="sng" dirty="0">
              <a:solidFill>
                <a:schemeClr val="tx2">
                  <a:lumMod val="60000"/>
                  <a:lumOff val="40000"/>
                </a:schemeClr>
              </a:solidFill>
            </a:endParaRPr>
          </a:p>
        </p:txBody>
      </p:sp>
      <p:sp>
        <p:nvSpPr>
          <p:cNvPr id="2" name="ZoneTexte 1"/>
          <p:cNvSpPr txBox="1"/>
          <p:nvPr/>
        </p:nvSpPr>
        <p:spPr>
          <a:xfrm>
            <a:off x="1894593" y="821467"/>
            <a:ext cx="2456122" cy="46166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1200" b="1" dirty="0" smtClean="0">
                <a:latin typeface="Calibri" panose="020F0502020204030204" pitchFamily="34" charset="0"/>
              </a:rPr>
              <a:t>SUIVI DES COMPETENCES EVALUEES EN ARTS PLASTIQUES</a:t>
            </a:r>
            <a:endParaRPr lang="fr-FR" sz="1200" b="1" dirty="0">
              <a:latin typeface="Calibri" panose="020F0502020204030204" pitchFamily="34" charset="0"/>
            </a:endParaRPr>
          </a:p>
        </p:txBody>
      </p:sp>
      <p:sp>
        <p:nvSpPr>
          <p:cNvPr id="5" name="Rectangle 4"/>
          <p:cNvSpPr/>
          <p:nvPr/>
        </p:nvSpPr>
        <p:spPr>
          <a:xfrm>
            <a:off x="142504" y="5027851"/>
            <a:ext cx="8544295" cy="1015663"/>
          </a:xfrm>
          <a:prstGeom prst="rect">
            <a:avLst/>
          </a:prstGeom>
        </p:spPr>
        <p:txBody>
          <a:bodyPr wrap="square">
            <a:spAutoFit/>
          </a:bodyPr>
          <a:lstStyle/>
          <a:p>
            <a:pPr algn="ctr"/>
            <a:r>
              <a:rPr lang="fr-FR" sz="2000" dirty="0" smtClean="0">
                <a:solidFill>
                  <a:srgbClr val="FF0000"/>
                </a:solidFill>
                <a:latin typeface="Haettenschweiler" pitchFamily="34" charset="0"/>
              </a:rPr>
              <a:t>Il ne s’agit donc pas aujourd’hui de s’attarder (et donc se freiner) </a:t>
            </a:r>
          </a:p>
          <a:p>
            <a:pPr algn="ctr"/>
            <a:r>
              <a:rPr lang="fr-FR" sz="2000" dirty="0" smtClean="0">
                <a:solidFill>
                  <a:srgbClr val="FF0000"/>
                </a:solidFill>
                <a:latin typeface="Haettenschweiler" pitchFamily="34" charset="0"/>
              </a:rPr>
              <a:t>sur le « </a:t>
            </a:r>
            <a:r>
              <a:rPr lang="fr-FR" sz="2000" i="1" dirty="0" smtClean="0">
                <a:solidFill>
                  <a:srgbClr val="FF0000"/>
                </a:solidFill>
                <a:latin typeface="Haettenschweiler" pitchFamily="34" charset="0"/>
              </a:rPr>
              <a:t>comment je valide toutes les compétences »</a:t>
            </a:r>
            <a:r>
              <a:rPr lang="fr-FR" sz="2000" dirty="0" smtClean="0">
                <a:solidFill>
                  <a:srgbClr val="FF0000"/>
                </a:solidFill>
                <a:latin typeface="Haettenschweiler" pitchFamily="34" charset="0"/>
              </a:rPr>
              <a:t>, </a:t>
            </a:r>
          </a:p>
          <a:p>
            <a:pPr algn="ctr"/>
            <a:r>
              <a:rPr lang="fr-FR" sz="2000" dirty="0" smtClean="0">
                <a:solidFill>
                  <a:srgbClr val="FF0000"/>
                </a:solidFill>
                <a:latin typeface="Haettenschweiler" pitchFamily="34" charset="0"/>
              </a:rPr>
              <a:t>mais plutôt sur le </a:t>
            </a:r>
            <a:r>
              <a:rPr lang="fr-FR" sz="2000" i="1" dirty="0" smtClean="0">
                <a:solidFill>
                  <a:srgbClr val="FF0000"/>
                </a:solidFill>
                <a:latin typeface="Haettenschweiler" pitchFamily="34" charset="0"/>
              </a:rPr>
              <a:t>« comment je construis le cours à partir de quelques compétences »  </a:t>
            </a:r>
            <a:r>
              <a:rPr lang="fr-FR" sz="2000" dirty="0" smtClean="0">
                <a:solidFill>
                  <a:srgbClr val="FF0000"/>
                </a:solidFill>
                <a:latin typeface="Haettenschweiler" pitchFamily="34" charset="0"/>
              </a:rPr>
              <a:t>!</a:t>
            </a:r>
            <a:endParaRPr lang="fr-FR" sz="2000" u="sng" dirty="0">
              <a:solidFill>
                <a:srgbClr val="FF0000"/>
              </a:solidFill>
            </a:endParaRPr>
          </a:p>
        </p:txBody>
      </p:sp>
      <p:sp>
        <p:nvSpPr>
          <p:cNvPr id="9" name="Rectangle 8"/>
          <p:cNvSpPr/>
          <p:nvPr/>
        </p:nvSpPr>
        <p:spPr>
          <a:xfrm>
            <a:off x="1894593" y="3466214"/>
            <a:ext cx="3846988" cy="276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894593" y="2797557"/>
            <a:ext cx="3846988" cy="276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507666" y="112065"/>
            <a:ext cx="1786270" cy="7094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a:stCxn id="10" idx="4"/>
          </p:cNvCxnSpPr>
          <p:nvPr/>
        </p:nvCxnSpPr>
        <p:spPr>
          <a:xfrm>
            <a:off x="6400801" y="821467"/>
            <a:ext cx="893135" cy="2218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11" idx="3"/>
          </p:cNvCxnSpPr>
          <p:nvPr/>
        </p:nvCxnSpPr>
        <p:spPr>
          <a:xfrm>
            <a:off x="5741581" y="2935780"/>
            <a:ext cx="978196" cy="2752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9" idx="3"/>
          </p:cNvCxnSpPr>
          <p:nvPr/>
        </p:nvCxnSpPr>
        <p:spPr>
          <a:xfrm flipV="1">
            <a:off x="5741581" y="3363433"/>
            <a:ext cx="978196" cy="2410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719777" y="3040267"/>
            <a:ext cx="1531088" cy="800219"/>
          </a:xfrm>
          <a:prstGeom prst="rect">
            <a:avLst/>
          </a:prstGeom>
          <a:noFill/>
          <a:ln w="12700">
            <a:solidFill>
              <a:srgbClr val="FF0000"/>
            </a:solidFill>
          </a:ln>
        </p:spPr>
        <p:txBody>
          <a:bodyPr wrap="square" rtlCol="0">
            <a:spAutoFit/>
          </a:bodyPr>
          <a:lstStyle/>
          <a:p>
            <a:pPr algn="ctr"/>
            <a:r>
              <a:rPr lang="fr-FR" dirty="0" smtClean="0">
                <a:solidFill>
                  <a:srgbClr val="FF0000"/>
                </a:solidFill>
                <a:latin typeface="Haettenschweiler" panose="020B0706040902060204" pitchFamily="34" charset="0"/>
                <a:cs typeface="Arial" panose="020B0604020202020204" pitchFamily="34" charset="0"/>
              </a:rPr>
              <a:t>Principe de </a:t>
            </a:r>
            <a:r>
              <a:rPr lang="fr-FR" sz="2800" dirty="0" smtClean="0">
                <a:solidFill>
                  <a:srgbClr val="FF0000"/>
                </a:solidFill>
                <a:latin typeface="Haettenschweiler" panose="020B0706040902060204" pitchFamily="34" charset="0"/>
                <a:cs typeface="Arial" panose="020B0604020202020204" pitchFamily="34" charset="0"/>
              </a:rPr>
              <a:t>réitération</a:t>
            </a:r>
            <a:endParaRPr lang="fr-FR" sz="2800" dirty="0">
              <a:solidFill>
                <a:srgbClr val="FF0000"/>
              </a:solidFill>
              <a:latin typeface="Haettenschweiler" panose="020B0706040902060204" pitchFamily="34" charset="0"/>
              <a:cs typeface="Arial" panose="020B0604020202020204" pitchFamily="34" charset="0"/>
            </a:endParaRPr>
          </a:p>
        </p:txBody>
      </p:sp>
      <p:sp>
        <p:nvSpPr>
          <p:cNvPr id="23" name="Rectangle 22"/>
          <p:cNvSpPr/>
          <p:nvPr/>
        </p:nvSpPr>
        <p:spPr>
          <a:xfrm>
            <a:off x="142504" y="6165534"/>
            <a:ext cx="8544295" cy="400110"/>
          </a:xfrm>
          <a:prstGeom prst="rect">
            <a:avLst/>
          </a:prstGeom>
        </p:spPr>
        <p:txBody>
          <a:bodyPr wrap="square">
            <a:spAutoFit/>
          </a:bodyPr>
          <a:lstStyle/>
          <a:p>
            <a:pPr algn="ctr"/>
            <a:r>
              <a:rPr lang="fr-FR" sz="2000" dirty="0" smtClean="0">
                <a:solidFill>
                  <a:schemeClr val="tx2">
                    <a:lumMod val="50000"/>
                  </a:schemeClr>
                </a:solidFill>
                <a:latin typeface="Haettenschweiler" pitchFamily="34" charset="0"/>
              </a:rPr>
              <a:t>Pour vous rassurer…les professeurs des écoles pratiquent cette évaluation depuis un moment !</a:t>
            </a:r>
            <a:endParaRPr lang="fr-FR" sz="2000" u="sng" dirty="0">
              <a:solidFill>
                <a:schemeClr val="tx2">
                  <a:lumMod val="50000"/>
                </a:schemeClr>
              </a:solidFill>
            </a:endParaRPr>
          </a:p>
        </p:txBody>
      </p:sp>
      <p:sp>
        <p:nvSpPr>
          <p:cNvPr id="1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149039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animBg="1"/>
      <p:bldP spid="11" grpId="0" animBg="1"/>
      <p:bldP spid="10" grpId="0" animBg="1"/>
      <p:bldP spid="20"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6" name="Rectangle 5"/>
          <p:cNvSpPr/>
          <p:nvPr/>
        </p:nvSpPr>
        <p:spPr>
          <a:xfrm>
            <a:off x="154212" y="0"/>
            <a:ext cx="8500689" cy="369332"/>
          </a:xfrm>
          <a:prstGeom prst="rect">
            <a:avLst/>
          </a:prstGeom>
        </p:spPr>
        <p:txBody>
          <a:bodyPr wrap="square">
            <a:spAutoFit/>
          </a:bodyPr>
          <a:lstStyle/>
          <a:p>
            <a:r>
              <a:rPr lang="fr-FR" dirty="0" smtClean="0">
                <a:solidFill>
                  <a:schemeClr val="accent1">
                    <a:lumMod val="50000"/>
                  </a:schemeClr>
                </a:solidFill>
                <a:latin typeface="Haettenschweiler" pitchFamily="34" charset="0"/>
              </a:rPr>
              <a:t>Correspondances socle – discipline Arts plastiques : </a:t>
            </a:r>
            <a:r>
              <a:rPr lang="fr-FR" dirty="0" smtClean="0">
                <a:solidFill>
                  <a:srgbClr val="FF0000"/>
                </a:solidFill>
                <a:latin typeface="Haettenschweiler" pitchFamily="34" charset="0"/>
              </a:rPr>
              <a:t>positionner notre contribution</a:t>
            </a:r>
            <a:endParaRPr lang="fr-FR" dirty="0">
              <a:solidFill>
                <a:srgbClr val="FF0000"/>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922246984"/>
              </p:ext>
            </p:extLst>
          </p:nvPr>
        </p:nvGraphicFramePr>
        <p:xfrm>
          <a:off x="170121" y="362767"/>
          <a:ext cx="8484781" cy="6475455"/>
        </p:xfrm>
        <a:graphic>
          <a:graphicData uri="http://schemas.openxmlformats.org/drawingml/2006/table">
            <a:tbl>
              <a:tblPr firstRow="1" firstCol="1" bandRow="1">
                <a:tableStyleId>{5C22544A-7EE6-4342-B048-85BDC9FD1C3A}</a:tableStyleId>
              </a:tblPr>
              <a:tblGrid>
                <a:gridCol w="435935"/>
                <a:gridCol w="3485598"/>
                <a:gridCol w="3422247"/>
                <a:gridCol w="1141001"/>
              </a:tblGrid>
              <a:tr h="473258">
                <a:tc gridSpan="2">
                  <a:txBody>
                    <a:bodyPr/>
                    <a:lstStyle/>
                    <a:p>
                      <a:pPr algn="ctr">
                        <a:lnSpc>
                          <a:spcPct val="115000"/>
                        </a:lnSpc>
                        <a:spcAft>
                          <a:spcPts val="0"/>
                        </a:spcAft>
                      </a:pPr>
                      <a:r>
                        <a:rPr lang="fr-FR" sz="1200" dirty="0" smtClean="0">
                          <a:solidFill>
                            <a:schemeClr val="tx2">
                              <a:lumMod val="50000"/>
                            </a:schemeClr>
                          </a:solidFill>
                          <a:effectLst/>
                        </a:rPr>
                        <a:t>Quelques COMPOSANTES </a:t>
                      </a:r>
                      <a:r>
                        <a:rPr lang="fr-FR" sz="1200" dirty="0">
                          <a:solidFill>
                            <a:schemeClr val="tx2">
                              <a:lumMod val="50000"/>
                            </a:schemeClr>
                          </a:solidFill>
                          <a:effectLst/>
                        </a:rPr>
                        <a:t>DU SOCLE</a:t>
                      </a:r>
                      <a:endParaRPr lang="fr-FR" sz="1100" dirty="0">
                        <a:solidFill>
                          <a:schemeClr val="tx2">
                            <a:lumMod val="50000"/>
                          </a:schemeClr>
                        </a:solidFill>
                        <a:effectLst/>
                      </a:endParaRPr>
                    </a:p>
                    <a:p>
                      <a:pPr algn="ctr">
                        <a:lnSpc>
                          <a:spcPct val="115000"/>
                        </a:lnSpc>
                        <a:spcAft>
                          <a:spcPts val="0"/>
                        </a:spcAft>
                      </a:pPr>
                      <a:r>
                        <a:rPr lang="fr-FR" sz="1050" dirty="0">
                          <a:solidFill>
                            <a:schemeClr val="tx2">
                              <a:lumMod val="50000"/>
                            </a:schemeClr>
                          </a:solidFill>
                          <a:effectLst/>
                        </a:rPr>
                        <a:t>Eléments signifiants</a:t>
                      </a:r>
                      <a:endParaRPr lang="fr-FR" sz="1100" dirty="0">
                        <a:solidFill>
                          <a:schemeClr val="tx2">
                            <a:lumMod val="50000"/>
                          </a:schemeClr>
                        </a:solidFill>
                        <a:effectLst/>
                        <a:latin typeface="Calibri"/>
                        <a:ea typeface="Calibri"/>
                        <a:cs typeface="Times New Roman"/>
                      </a:endParaRPr>
                    </a:p>
                  </a:txBody>
                  <a:tcPr marL="34795" marR="34795" marT="0" marB="0"/>
                </a:tc>
                <a:tc hMerge="1">
                  <a:txBody>
                    <a:bodyPr/>
                    <a:lstStyle/>
                    <a:p>
                      <a:endParaRPr lang="fr-FR"/>
                    </a:p>
                  </a:txBody>
                  <a:tcPr/>
                </a:tc>
                <a:tc>
                  <a:txBody>
                    <a:bodyPr/>
                    <a:lstStyle/>
                    <a:p>
                      <a:pPr algn="ctr">
                        <a:lnSpc>
                          <a:spcPct val="115000"/>
                        </a:lnSpc>
                        <a:spcAft>
                          <a:spcPts val="0"/>
                        </a:spcAft>
                      </a:pPr>
                      <a:endParaRPr lang="fr-FR" sz="400" dirty="0" smtClean="0">
                        <a:solidFill>
                          <a:schemeClr val="tx2">
                            <a:lumMod val="50000"/>
                          </a:schemeClr>
                        </a:solidFill>
                        <a:effectLst/>
                      </a:endParaRPr>
                    </a:p>
                    <a:p>
                      <a:pPr algn="ctr">
                        <a:lnSpc>
                          <a:spcPct val="115000"/>
                        </a:lnSpc>
                        <a:spcAft>
                          <a:spcPts val="0"/>
                        </a:spcAft>
                      </a:pPr>
                      <a:r>
                        <a:rPr lang="fr-FR" sz="900" u="sng" dirty="0" smtClean="0">
                          <a:solidFill>
                            <a:schemeClr val="tx2">
                              <a:lumMod val="50000"/>
                            </a:schemeClr>
                          </a:solidFill>
                          <a:effectLst/>
                        </a:rPr>
                        <a:t>Quelques </a:t>
                      </a:r>
                      <a:r>
                        <a:rPr lang="fr-FR" sz="900" u="sng" dirty="0">
                          <a:solidFill>
                            <a:schemeClr val="tx2">
                              <a:lumMod val="50000"/>
                            </a:schemeClr>
                          </a:solidFill>
                          <a:effectLst/>
                        </a:rPr>
                        <a:t>compétences </a:t>
                      </a:r>
                      <a:r>
                        <a:rPr lang="fr-FR" sz="900" dirty="0">
                          <a:solidFill>
                            <a:schemeClr val="tx2">
                              <a:lumMod val="50000"/>
                            </a:schemeClr>
                          </a:solidFill>
                          <a:effectLst/>
                        </a:rPr>
                        <a:t>visées, travaillées et évaluées </a:t>
                      </a:r>
                      <a:endParaRPr lang="fr-FR" sz="900" dirty="0" smtClean="0">
                        <a:solidFill>
                          <a:schemeClr val="tx2">
                            <a:lumMod val="50000"/>
                          </a:schemeClr>
                        </a:solidFill>
                        <a:effectLst/>
                      </a:endParaRPr>
                    </a:p>
                    <a:p>
                      <a:pPr algn="ctr">
                        <a:lnSpc>
                          <a:spcPct val="115000"/>
                        </a:lnSpc>
                        <a:spcAft>
                          <a:spcPts val="0"/>
                        </a:spcAft>
                      </a:pPr>
                      <a:r>
                        <a:rPr lang="fr-FR" sz="900" dirty="0" smtClean="0">
                          <a:solidFill>
                            <a:schemeClr val="tx2">
                              <a:lumMod val="50000"/>
                            </a:schemeClr>
                          </a:solidFill>
                          <a:effectLst/>
                        </a:rPr>
                        <a:t>en </a:t>
                      </a:r>
                      <a:r>
                        <a:rPr lang="fr-FR" sz="900" dirty="0">
                          <a:solidFill>
                            <a:schemeClr val="tx2">
                              <a:lumMod val="50000"/>
                            </a:schemeClr>
                          </a:solidFill>
                          <a:effectLst/>
                        </a:rPr>
                        <a:t>ARTS PLASTIQUES au cycle 3 et cycle 4</a:t>
                      </a:r>
                      <a:endParaRPr lang="fr-FR" sz="1000" dirty="0">
                        <a:solidFill>
                          <a:schemeClr val="tx2">
                            <a:lumMod val="50000"/>
                          </a:schemeClr>
                        </a:solidFill>
                        <a:effectLst/>
                        <a:latin typeface="Calibri"/>
                        <a:ea typeface="Calibri"/>
                        <a:cs typeface="Times New Roman"/>
                      </a:endParaRPr>
                    </a:p>
                  </a:txBody>
                  <a:tcPr marL="34795" marR="34795" marT="0" marB="0"/>
                </a:tc>
                <a:tc>
                  <a:txBody>
                    <a:bodyPr/>
                    <a:lstStyle/>
                    <a:p>
                      <a:pPr algn="ctr">
                        <a:lnSpc>
                          <a:spcPct val="115000"/>
                        </a:lnSpc>
                        <a:spcAft>
                          <a:spcPts val="0"/>
                        </a:spcAft>
                      </a:pPr>
                      <a:r>
                        <a:rPr lang="fr-FR" sz="800" dirty="0">
                          <a:solidFill>
                            <a:schemeClr val="tx2">
                              <a:lumMod val="50000"/>
                            </a:schemeClr>
                          </a:solidFill>
                          <a:effectLst/>
                        </a:rPr>
                        <a:t>Emplacements </a:t>
                      </a:r>
                      <a:endParaRPr lang="fr-FR" sz="800" dirty="0" smtClean="0">
                        <a:solidFill>
                          <a:schemeClr val="tx2">
                            <a:lumMod val="50000"/>
                          </a:schemeClr>
                        </a:solidFill>
                        <a:effectLst/>
                      </a:endParaRPr>
                    </a:p>
                    <a:p>
                      <a:pPr algn="ctr">
                        <a:lnSpc>
                          <a:spcPct val="115000"/>
                        </a:lnSpc>
                        <a:spcAft>
                          <a:spcPts val="0"/>
                        </a:spcAft>
                      </a:pPr>
                      <a:r>
                        <a:rPr lang="fr-FR" sz="800" dirty="0" smtClean="0">
                          <a:solidFill>
                            <a:schemeClr val="tx2">
                              <a:lumMod val="50000"/>
                            </a:schemeClr>
                          </a:solidFill>
                          <a:effectLst/>
                        </a:rPr>
                        <a:t>dans </a:t>
                      </a:r>
                      <a:r>
                        <a:rPr lang="fr-FR" sz="800" dirty="0">
                          <a:solidFill>
                            <a:schemeClr val="tx2">
                              <a:lumMod val="50000"/>
                            </a:schemeClr>
                          </a:solidFill>
                          <a:effectLst/>
                        </a:rPr>
                        <a:t>les </a:t>
                      </a:r>
                      <a:r>
                        <a:rPr lang="fr-FR" sz="800" dirty="0" smtClean="0">
                          <a:solidFill>
                            <a:schemeClr val="tx2">
                              <a:lumMod val="50000"/>
                            </a:schemeClr>
                          </a:solidFill>
                          <a:effectLst/>
                        </a:rPr>
                        <a:t>programmes</a:t>
                      </a:r>
                      <a:r>
                        <a:rPr lang="fr-FR" sz="800" dirty="0">
                          <a:solidFill>
                            <a:schemeClr val="tx2">
                              <a:lumMod val="50000"/>
                            </a:schemeClr>
                          </a:solidFill>
                          <a:effectLst/>
                        </a:rPr>
                        <a:t> </a:t>
                      </a:r>
                      <a:endParaRPr lang="fr-FR" sz="900" dirty="0">
                        <a:solidFill>
                          <a:schemeClr val="tx2">
                            <a:lumMod val="50000"/>
                          </a:schemeClr>
                        </a:solidFill>
                        <a:effectLst/>
                        <a:latin typeface="Calibri"/>
                        <a:ea typeface="Calibri"/>
                        <a:cs typeface="Times New Roman"/>
                      </a:endParaRPr>
                    </a:p>
                  </a:txBody>
                  <a:tcPr marL="34795" marR="34795" marT="0" marB="0"/>
                </a:tc>
              </a:tr>
              <a:tr h="377342">
                <a:tc>
                  <a:txBody>
                    <a:bodyPr/>
                    <a:lstStyle/>
                    <a:p>
                      <a:pPr algn="ctr">
                        <a:lnSpc>
                          <a:spcPct val="115000"/>
                        </a:lnSpc>
                        <a:spcAft>
                          <a:spcPts val="0"/>
                        </a:spcAft>
                      </a:pPr>
                      <a:r>
                        <a:rPr lang="fr-FR" sz="900" dirty="0">
                          <a:effectLst/>
                        </a:rPr>
                        <a:t>D1.1</a:t>
                      </a:r>
                      <a:endParaRPr lang="fr-FR" sz="1000" dirty="0">
                        <a:effectLst/>
                        <a:latin typeface="Calibri"/>
                        <a:ea typeface="Calibri"/>
                        <a:cs typeface="Times New Roman"/>
                      </a:endParaRPr>
                    </a:p>
                  </a:txBody>
                  <a:tcPr marL="34795" marR="34795" marT="0" marB="0" anchor="ctr"/>
                </a:tc>
                <a:tc>
                  <a:txBody>
                    <a:bodyPr/>
                    <a:lstStyle/>
                    <a:p>
                      <a:pPr algn="l">
                        <a:lnSpc>
                          <a:spcPct val="115000"/>
                        </a:lnSpc>
                        <a:spcAft>
                          <a:spcPts val="0"/>
                        </a:spcAft>
                      </a:pPr>
                      <a:r>
                        <a:rPr lang="fr-FR" sz="900" b="1" dirty="0">
                          <a:solidFill>
                            <a:schemeClr val="bg1"/>
                          </a:solidFill>
                          <a:effectLst/>
                        </a:rPr>
                        <a:t>Les langages pour penser et communiquer ; comprendre, s'exprimer en utilisant la langue française à l'écrit et à l'oral</a:t>
                      </a:r>
                      <a:endParaRPr lang="fr-FR" sz="1000" b="1" dirty="0">
                        <a:solidFill>
                          <a:schemeClr val="bg1"/>
                        </a:solidFill>
                        <a:effectLst/>
                        <a:latin typeface="Calibri"/>
                        <a:ea typeface="Calibri"/>
                        <a:cs typeface="Times New Roman"/>
                      </a:endParaRPr>
                    </a:p>
                  </a:txBody>
                  <a:tcPr marL="34795" marR="34795" marT="0" marB="0" anchor="ctr">
                    <a:solidFill>
                      <a:schemeClr val="accent1">
                        <a:lumMod val="75000"/>
                      </a:schemeClr>
                    </a:solidFill>
                  </a:tcPr>
                </a:tc>
                <a:tc>
                  <a:txBody>
                    <a:bodyPr/>
                    <a:lstStyle/>
                    <a:p>
                      <a:pPr algn="ctr">
                        <a:lnSpc>
                          <a:spcPct val="115000"/>
                        </a:lnSpc>
                        <a:spcAft>
                          <a:spcPts val="0"/>
                        </a:spcAft>
                      </a:pPr>
                      <a:r>
                        <a:rPr lang="fr-FR" sz="800">
                          <a:solidFill>
                            <a:schemeClr val="bg1"/>
                          </a:solidFill>
                          <a:effectLst/>
                        </a:rPr>
                        <a:t>S’EXPRIMER, ANALYSER SA PRATIQUE, </a:t>
                      </a:r>
                      <a:endParaRPr lang="fr-FR" sz="900">
                        <a:solidFill>
                          <a:schemeClr val="bg1"/>
                        </a:solidFill>
                        <a:effectLst/>
                      </a:endParaRPr>
                    </a:p>
                    <a:p>
                      <a:pPr algn="ctr">
                        <a:lnSpc>
                          <a:spcPct val="115000"/>
                        </a:lnSpc>
                        <a:spcAft>
                          <a:spcPts val="0"/>
                        </a:spcAft>
                      </a:pPr>
                      <a:r>
                        <a:rPr lang="fr-FR" sz="800">
                          <a:solidFill>
                            <a:schemeClr val="bg1"/>
                          </a:solidFill>
                          <a:effectLst/>
                        </a:rPr>
                        <a:t>CELLE DE SES PAIRES ; ETABLIR UNE RELATION</a:t>
                      </a:r>
                      <a:endParaRPr lang="fr-FR" sz="900">
                        <a:solidFill>
                          <a:schemeClr val="bg1"/>
                        </a:solidFill>
                        <a:effectLst/>
                      </a:endParaRPr>
                    </a:p>
                    <a:p>
                      <a:pPr algn="ctr">
                        <a:lnSpc>
                          <a:spcPct val="115000"/>
                        </a:lnSpc>
                        <a:spcAft>
                          <a:spcPts val="0"/>
                        </a:spcAft>
                      </a:pPr>
                      <a:r>
                        <a:rPr lang="fr-FR" sz="800">
                          <a:solidFill>
                            <a:schemeClr val="bg1"/>
                          </a:solidFill>
                          <a:effectLst/>
                        </a:rPr>
                        <a:t>AVEC CELLE DES ARTISTES.</a:t>
                      </a:r>
                      <a:endParaRPr lang="fr-FR" sz="900">
                        <a:solidFill>
                          <a:schemeClr val="bg1"/>
                        </a:solidFill>
                        <a:effectLst/>
                        <a:latin typeface="Calibri"/>
                        <a:ea typeface="Calibri"/>
                        <a:cs typeface="Times New Roman"/>
                      </a:endParaRPr>
                    </a:p>
                  </a:txBody>
                  <a:tcPr marL="34795" marR="34795" marT="0" marB="0">
                    <a:solidFill>
                      <a:schemeClr val="accent1">
                        <a:lumMod val="75000"/>
                      </a:schemeClr>
                    </a:solidFill>
                  </a:tcPr>
                </a:tc>
                <a:tc>
                  <a:txBody>
                    <a:bodyPr/>
                    <a:lstStyle/>
                    <a:p>
                      <a:pPr algn="ctr">
                        <a:lnSpc>
                          <a:spcPct val="115000"/>
                        </a:lnSpc>
                        <a:spcAft>
                          <a:spcPts val="0"/>
                        </a:spcAft>
                      </a:pPr>
                      <a:r>
                        <a:rPr lang="fr-FR" sz="700" dirty="0">
                          <a:solidFill>
                            <a:schemeClr val="bg1"/>
                          </a:solidFill>
                          <a:effectLst/>
                        </a:rPr>
                        <a:t> </a:t>
                      </a:r>
                      <a:endParaRPr lang="fr-FR" sz="800" dirty="0">
                        <a:solidFill>
                          <a:schemeClr val="bg1"/>
                        </a:solidFill>
                        <a:effectLst/>
                        <a:latin typeface="Calibri"/>
                        <a:ea typeface="Calibri"/>
                        <a:cs typeface="Times New Roman"/>
                      </a:endParaRPr>
                    </a:p>
                  </a:txBody>
                  <a:tcPr marL="34795" marR="34795" marT="0" marB="0">
                    <a:solidFill>
                      <a:schemeClr val="accent1">
                        <a:lumMod val="75000"/>
                      </a:schemeClr>
                    </a:solidFill>
                  </a:tcPr>
                </a:tc>
              </a:tr>
              <a:tr h="333623">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tc>
                <a:tc>
                  <a:txBody>
                    <a:bodyPr/>
                    <a:lstStyle/>
                    <a:p>
                      <a:pPr algn="l">
                        <a:spcAft>
                          <a:spcPts val="0"/>
                        </a:spcAft>
                      </a:pPr>
                      <a:r>
                        <a:rPr lang="fr-FR" sz="900" dirty="0">
                          <a:effectLst/>
                        </a:rPr>
                        <a:t>S’exprimer à l’oral</a:t>
                      </a:r>
                      <a:endParaRPr lang="fr-FR" sz="1000" dirty="0">
                        <a:solidFill>
                          <a:srgbClr val="000000"/>
                        </a:solidFill>
                        <a:effectLst/>
                        <a:latin typeface="Calibri"/>
                        <a:ea typeface="Calibri"/>
                        <a:cs typeface="Calibri"/>
                      </a:endParaRPr>
                    </a:p>
                  </a:txBody>
                  <a:tcPr marL="34795" marR="34795" marT="0" marB="0"/>
                </a:tc>
                <a:tc>
                  <a:txBody>
                    <a:bodyPr/>
                    <a:lstStyle/>
                    <a:p>
                      <a:pPr algn="l">
                        <a:spcAft>
                          <a:spcPts val="0"/>
                        </a:spcAft>
                      </a:pPr>
                      <a:r>
                        <a:rPr lang="fr-FR" sz="800">
                          <a:effectLst/>
                        </a:rPr>
                        <a:t>Décrire et interroger à l’aide d’un vocabulaire spécifique ses productions plastiques, celles de ses pairs et des œuvres d’art étudiées en classe. </a:t>
                      </a:r>
                      <a:endParaRPr lang="fr-FR" sz="900">
                        <a:solidFill>
                          <a:srgbClr val="000000"/>
                        </a:solidFill>
                        <a:effectLst/>
                        <a:latin typeface="Calibri"/>
                        <a:ea typeface="Calibri"/>
                        <a:cs typeface="Calibri"/>
                      </a:endParaRPr>
                    </a:p>
                  </a:txBody>
                  <a:tcPr marL="34795" marR="34795" marT="0" marB="0"/>
                </a:tc>
                <a:tc rowSpan="2">
                  <a:txBody>
                    <a:bodyPr/>
                    <a:lstStyle/>
                    <a:p>
                      <a:pPr algn="ctr">
                        <a:lnSpc>
                          <a:spcPct val="115000"/>
                        </a:lnSpc>
                        <a:spcAft>
                          <a:spcPts val="0"/>
                        </a:spcAft>
                      </a:pPr>
                      <a:r>
                        <a:rPr lang="fr-FR" sz="500" dirty="0">
                          <a:effectLst/>
                        </a:rPr>
                        <a:t> </a:t>
                      </a:r>
                      <a:endParaRPr lang="fr-FR" sz="800" dirty="0">
                        <a:effectLst/>
                      </a:endParaRPr>
                    </a:p>
                    <a:p>
                      <a:pPr algn="ctr">
                        <a:lnSpc>
                          <a:spcPct val="115000"/>
                        </a:lnSpc>
                        <a:spcAft>
                          <a:spcPts val="0"/>
                        </a:spcAft>
                      </a:pPr>
                      <a:r>
                        <a:rPr lang="fr-FR" sz="700" dirty="0">
                          <a:effectLst/>
                        </a:rPr>
                        <a:t>Volet 3</a:t>
                      </a:r>
                      <a:endParaRPr lang="fr-FR" sz="800" dirty="0">
                        <a:effectLst/>
                      </a:endParaRPr>
                    </a:p>
                    <a:p>
                      <a:pPr algn="ctr">
                        <a:lnSpc>
                          <a:spcPct val="115000"/>
                        </a:lnSpc>
                        <a:spcAft>
                          <a:spcPts val="0"/>
                        </a:spcAft>
                      </a:pPr>
                      <a:r>
                        <a:rPr lang="fr-FR" sz="700" b="1" dirty="0">
                          <a:effectLst/>
                        </a:rPr>
                        <a:t>CYCLE 3</a:t>
                      </a:r>
                      <a:endParaRPr lang="fr-FR" sz="800" b="1" dirty="0">
                        <a:effectLst/>
                      </a:endParaRPr>
                    </a:p>
                    <a:p>
                      <a:pPr algn="ctr">
                        <a:lnSpc>
                          <a:spcPct val="115000"/>
                        </a:lnSpc>
                        <a:spcAft>
                          <a:spcPts val="0"/>
                        </a:spcAft>
                      </a:pPr>
                      <a:r>
                        <a:rPr lang="fr-FR" sz="700" dirty="0">
                          <a:effectLst/>
                        </a:rPr>
                        <a:t>Domaine 1,3</a:t>
                      </a:r>
                      <a:endParaRPr lang="fr-FR" sz="800" dirty="0">
                        <a:effectLst/>
                      </a:endParaRPr>
                    </a:p>
                    <a:p>
                      <a:pPr algn="ctr">
                        <a:lnSpc>
                          <a:spcPct val="115000"/>
                        </a:lnSpc>
                        <a:spcAft>
                          <a:spcPts val="0"/>
                        </a:spcAft>
                      </a:pPr>
                      <a:r>
                        <a:rPr lang="fr-FR" sz="700" i="1" dirty="0">
                          <a:effectLst/>
                        </a:rPr>
                        <a:t>Page 137</a:t>
                      </a:r>
                      <a:r>
                        <a:rPr lang="fr-FR" sz="700" i="1" u="sng" dirty="0">
                          <a:effectLst/>
                        </a:rPr>
                        <a:t> </a:t>
                      </a:r>
                      <a:endParaRPr lang="fr-FR" sz="800" i="1" dirty="0">
                        <a:effectLst/>
                        <a:latin typeface="Calibri"/>
                        <a:ea typeface="Calibri"/>
                        <a:cs typeface="Times New Roman"/>
                      </a:endParaRPr>
                    </a:p>
                  </a:txBody>
                  <a:tcPr marL="34795" marR="34795" marT="0" marB="0"/>
                </a:tc>
              </a:tr>
              <a:tr h="204391">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tc>
                <a:tc>
                  <a:txBody>
                    <a:bodyPr/>
                    <a:lstStyle/>
                    <a:p>
                      <a:pPr algn="l">
                        <a:lnSpc>
                          <a:spcPct val="115000"/>
                        </a:lnSpc>
                        <a:spcAft>
                          <a:spcPts val="0"/>
                        </a:spcAft>
                      </a:pPr>
                      <a:r>
                        <a:rPr lang="fr-FR" sz="900" dirty="0">
                          <a:effectLst/>
                        </a:rPr>
                        <a:t>Ecrire</a:t>
                      </a:r>
                      <a:endParaRPr lang="fr-FR" sz="1000" dirty="0">
                        <a:effectLst/>
                        <a:latin typeface="Calibri"/>
                        <a:ea typeface="Calibri"/>
                        <a:cs typeface="Times New Roman"/>
                      </a:endParaRPr>
                    </a:p>
                  </a:txBody>
                  <a:tcPr marL="34795" marR="34795" marT="0" marB="0"/>
                </a:tc>
                <a:tc>
                  <a:txBody>
                    <a:bodyPr/>
                    <a:lstStyle/>
                    <a:p>
                      <a:pPr algn="l">
                        <a:lnSpc>
                          <a:spcPct val="115000"/>
                        </a:lnSpc>
                        <a:spcAft>
                          <a:spcPts val="0"/>
                        </a:spcAft>
                      </a:pPr>
                      <a:r>
                        <a:rPr lang="fr-FR" sz="800">
                          <a:effectLst/>
                        </a:rPr>
                        <a:t>Décrire des œuvres d’art, en proposer une compréhension personnelle argumentée.</a:t>
                      </a:r>
                      <a:r>
                        <a:rPr lang="fr-FR" sz="900">
                          <a:effectLst/>
                        </a:rPr>
                        <a:t> </a:t>
                      </a:r>
                      <a:endParaRPr lang="fr-FR" sz="900">
                        <a:effectLst/>
                        <a:latin typeface="Calibri"/>
                        <a:ea typeface="Calibri"/>
                        <a:cs typeface="Times New Roman"/>
                      </a:endParaRPr>
                    </a:p>
                  </a:txBody>
                  <a:tcPr marL="34795" marR="34795" marT="0" marB="0"/>
                </a:tc>
                <a:tc vMerge="1">
                  <a:txBody>
                    <a:bodyPr/>
                    <a:lstStyle/>
                    <a:p>
                      <a:endParaRPr lang="fr-FR"/>
                    </a:p>
                  </a:txBody>
                  <a:tcPr/>
                </a:tc>
              </a:tr>
              <a:tr h="291988">
                <a:tc>
                  <a:txBody>
                    <a:bodyPr/>
                    <a:lstStyle/>
                    <a:p>
                      <a:pPr algn="ctr">
                        <a:lnSpc>
                          <a:spcPct val="115000"/>
                        </a:lnSpc>
                        <a:spcAft>
                          <a:spcPts val="0"/>
                        </a:spcAft>
                      </a:pPr>
                      <a:r>
                        <a:rPr lang="fr-FR" sz="900" dirty="0">
                          <a:effectLst/>
                        </a:rPr>
                        <a:t>D1.4</a:t>
                      </a:r>
                      <a:endParaRPr lang="fr-FR" sz="1000" dirty="0">
                        <a:effectLst/>
                        <a:latin typeface="Calibri"/>
                        <a:ea typeface="Calibri"/>
                        <a:cs typeface="Times New Roman"/>
                      </a:endParaRPr>
                    </a:p>
                  </a:txBody>
                  <a:tcPr marL="34795" marR="34795" marT="0" marB="0" anchor="ctr"/>
                </a:tc>
                <a:tc>
                  <a:txBody>
                    <a:bodyPr/>
                    <a:lstStyle/>
                    <a:p>
                      <a:pPr algn="l">
                        <a:lnSpc>
                          <a:spcPct val="115000"/>
                        </a:lnSpc>
                        <a:spcAft>
                          <a:spcPts val="0"/>
                        </a:spcAft>
                      </a:pPr>
                      <a:r>
                        <a:rPr lang="fr-FR" sz="900" b="1" dirty="0">
                          <a:solidFill>
                            <a:schemeClr val="bg1"/>
                          </a:solidFill>
                          <a:effectLst/>
                        </a:rPr>
                        <a:t>Les langages pour penser et communiquer ; comprendre, s'exprimer en utilisant les langages des arts et du corps</a:t>
                      </a:r>
                      <a:endParaRPr lang="fr-FR" sz="1000" b="1" dirty="0">
                        <a:solidFill>
                          <a:schemeClr val="bg1"/>
                        </a:solidFill>
                        <a:effectLst/>
                        <a:latin typeface="Calibri"/>
                        <a:ea typeface="Calibri"/>
                        <a:cs typeface="Times New Roman"/>
                      </a:endParaRPr>
                    </a:p>
                  </a:txBody>
                  <a:tcPr marL="34795" marR="34795" marT="0" marB="0" anchor="ctr">
                    <a:solidFill>
                      <a:schemeClr val="accent1">
                        <a:lumMod val="75000"/>
                      </a:schemeClr>
                    </a:solidFill>
                  </a:tcPr>
                </a:tc>
                <a:tc>
                  <a:txBody>
                    <a:bodyPr/>
                    <a:lstStyle/>
                    <a:p>
                      <a:pPr algn="ctr">
                        <a:lnSpc>
                          <a:spcPct val="115000"/>
                        </a:lnSpc>
                        <a:spcAft>
                          <a:spcPts val="0"/>
                        </a:spcAft>
                      </a:pPr>
                      <a:r>
                        <a:rPr lang="fr-FR" sz="800">
                          <a:solidFill>
                            <a:schemeClr val="bg1"/>
                          </a:solidFill>
                          <a:effectLst/>
                        </a:rPr>
                        <a:t>EXPERIMENTER, PRODUIRE, CREER</a:t>
                      </a:r>
                      <a:endParaRPr lang="fr-FR" sz="900">
                        <a:solidFill>
                          <a:schemeClr val="bg1"/>
                        </a:solidFill>
                        <a:effectLst/>
                      </a:endParaRPr>
                    </a:p>
                    <a:p>
                      <a:pPr algn="ctr">
                        <a:lnSpc>
                          <a:spcPct val="115000"/>
                        </a:lnSpc>
                        <a:spcAft>
                          <a:spcPts val="0"/>
                        </a:spcAft>
                      </a:pPr>
                      <a:r>
                        <a:rPr lang="fr-FR" sz="800">
                          <a:solidFill>
                            <a:schemeClr val="bg1"/>
                          </a:solidFill>
                          <a:effectLst/>
                        </a:rPr>
                        <a:t>METTRE EN ŒUVRE UN PROJET ARTISTIQUE</a:t>
                      </a:r>
                      <a:endParaRPr lang="fr-FR" sz="900">
                        <a:solidFill>
                          <a:schemeClr val="bg1"/>
                        </a:solidFill>
                        <a:effectLst/>
                        <a:latin typeface="Calibri"/>
                        <a:ea typeface="Calibri"/>
                        <a:cs typeface="Times New Roman"/>
                      </a:endParaRPr>
                    </a:p>
                  </a:txBody>
                  <a:tcPr marL="34795" marR="34795" marT="0" marB="0">
                    <a:solidFill>
                      <a:schemeClr val="accent1">
                        <a:lumMod val="75000"/>
                      </a:schemeClr>
                    </a:solidFill>
                  </a:tcPr>
                </a:tc>
                <a:tc>
                  <a:txBody>
                    <a:bodyPr/>
                    <a:lstStyle/>
                    <a:p>
                      <a:pPr algn="ctr">
                        <a:lnSpc>
                          <a:spcPct val="115000"/>
                        </a:lnSpc>
                        <a:spcAft>
                          <a:spcPts val="0"/>
                        </a:spcAft>
                      </a:pPr>
                      <a:r>
                        <a:rPr lang="fr-FR" sz="700" dirty="0">
                          <a:solidFill>
                            <a:schemeClr val="bg1"/>
                          </a:solidFill>
                          <a:effectLst/>
                        </a:rPr>
                        <a:t> </a:t>
                      </a:r>
                      <a:endParaRPr lang="fr-FR" sz="800" dirty="0">
                        <a:solidFill>
                          <a:schemeClr val="bg1"/>
                        </a:solidFill>
                        <a:effectLst/>
                        <a:latin typeface="Calibri"/>
                        <a:ea typeface="Calibri"/>
                        <a:cs typeface="Times New Roman"/>
                      </a:endParaRPr>
                    </a:p>
                  </a:txBody>
                  <a:tcPr marL="34795" marR="34795" marT="0" marB="0">
                    <a:solidFill>
                      <a:schemeClr val="accent1">
                        <a:lumMod val="75000"/>
                      </a:schemeClr>
                    </a:solidFill>
                  </a:tcPr>
                </a:tc>
              </a:tr>
              <a:tr h="486647">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tc>
                <a:tc>
                  <a:txBody>
                    <a:bodyPr/>
                    <a:lstStyle/>
                    <a:p>
                      <a:pPr algn="l">
                        <a:spcAft>
                          <a:spcPts val="0"/>
                        </a:spcAft>
                      </a:pPr>
                      <a:r>
                        <a:rPr lang="fr-FR" sz="900" dirty="0">
                          <a:effectLst/>
                        </a:rPr>
                        <a:t>Pratiquer des activités physiques sportives et artistiques</a:t>
                      </a:r>
                      <a:endParaRPr lang="fr-FR" sz="1000" dirty="0">
                        <a:solidFill>
                          <a:srgbClr val="000000"/>
                        </a:solidFill>
                        <a:effectLst/>
                        <a:latin typeface="Calibri"/>
                        <a:ea typeface="Calibri"/>
                        <a:cs typeface="Calibri"/>
                      </a:endParaRPr>
                    </a:p>
                  </a:txBody>
                  <a:tcPr marL="34795" marR="34795" marT="0" marB="0"/>
                </a:tc>
                <a:tc>
                  <a:txBody>
                    <a:bodyPr/>
                    <a:lstStyle/>
                    <a:p>
                      <a:pPr algn="l">
                        <a:lnSpc>
                          <a:spcPct val="115000"/>
                        </a:lnSpc>
                        <a:spcAft>
                          <a:spcPts val="0"/>
                        </a:spcAft>
                      </a:pPr>
                      <a:r>
                        <a:rPr lang="fr-FR" sz="800">
                          <a:effectLst/>
                        </a:rPr>
                        <a:t>Choisir, mobiliser et adapter des langages et des moyens plastiques variés en fonction de leurs effets dans une intention artistique en restant attentif à l’inattendu. </a:t>
                      </a:r>
                      <a:endParaRPr lang="fr-FR" sz="900">
                        <a:effectLst/>
                        <a:latin typeface="Calibri"/>
                        <a:ea typeface="Calibri"/>
                        <a:cs typeface="Times New Roman"/>
                      </a:endParaRPr>
                    </a:p>
                  </a:txBody>
                  <a:tcPr marL="34795" marR="34795" marT="0" marB="0"/>
                </a:tc>
                <a:tc>
                  <a:txBody>
                    <a:bodyPr/>
                    <a:lstStyle/>
                    <a:p>
                      <a:pPr algn="ctr">
                        <a:lnSpc>
                          <a:spcPct val="115000"/>
                        </a:lnSpc>
                        <a:spcAft>
                          <a:spcPts val="0"/>
                        </a:spcAft>
                      </a:pPr>
                      <a:r>
                        <a:rPr lang="fr-FR" sz="700" dirty="0">
                          <a:effectLst/>
                        </a:rPr>
                        <a:t>Volet 3</a:t>
                      </a:r>
                      <a:endParaRPr lang="fr-FR" sz="800" dirty="0">
                        <a:effectLst/>
                      </a:endParaRPr>
                    </a:p>
                    <a:p>
                      <a:pPr algn="ctr">
                        <a:lnSpc>
                          <a:spcPct val="115000"/>
                        </a:lnSpc>
                        <a:spcAft>
                          <a:spcPts val="0"/>
                        </a:spcAft>
                      </a:pPr>
                      <a:r>
                        <a:rPr lang="fr-FR" sz="700" b="1" dirty="0">
                          <a:effectLst/>
                        </a:rPr>
                        <a:t>CYCLE 4</a:t>
                      </a:r>
                      <a:endParaRPr lang="fr-FR" sz="800" b="1" dirty="0">
                        <a:effectLst/>
                      </a:endParaRPr>
                    </a:p>
                    <a:p>
                      <a:pPr algn="ctr">
                        <a:lnSpc>
                          <a:spcPct val="115000"/>
                        </a:lnSpc>
                        <a:spcAft>
                          <a:spcPts val="0"/>
                        </a:spcAft>
                      </a:pPr>
                      <a:r>
                        <a:rPr lang="fr-FR" sz="700" dirty="0">
                          <a:effectLst/>
                        </a:rPr>
                        <a:t>Domaine 1,2,4,5</a:t>
                      </a:r>
                      <a:endParaRPr lang="fr-FR" sz="800" dirty="0">
                        <a:effectLst/>
                      </a:endParaRPr>
                    </a:p>
                    <a:p>
                      <a:pPr algn="ctr">
                        <a:lnSpc>
                          <a:spcPct val="115000"/>
                        </a:lnSpc>
                        <a:spcAft>
                          <a:spcPts val="0"/>
                        </a:spcAft>
                      </a:pPr>
                      <a:r>
                        <a:rPr lang="fr-FR" sz="700" dirty="0">
                          <a:effectLst/>
                        </a:rPr>
                        <a:t>Page 270</a:t>
                      </a:r>
                      <a:endParaRPr lang="fr-FR" sz="800" dirty="0">
                        <a:effectLst/>
                        <a:latin typeface="Calibri"/>
                        <a:ea typeface="Calibri"/>
                        <a:cs typeface="Times New Roman"/>
                      </a:endParaRPr>
                    </a:p>
                  </a:txBody>
                  <a:tcPr marL="34795" marR="34795" marT="0" marB="0"/>
                </a:tc>
              </a:tr>
              <a:tr h="399051">
                <a:tc>
                  <a:txBody>
                    <a:bodyPr/>
                    <a:lstStyle/>
                    <a:p>
                      <a:pPr algn="ctr">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nchor="ctr"/>
                </a:tc>
                <a:tc>
                  <a:txBody>
                    <a:bodyPr/>
                    <a:lstStyle/>
                    <a:p>
                      <a:pPr algn="l">
                        <a:spcAft>
                          <a:spcPts val="0"/>
                        </a:spcAft>
                      </a:pPr>
                      <a:r>
                        <a:rPr lang="fr-FR" sz="900" dirty="0">
                          <a:effectLst/>
                        </a:rPr>
                        <a:t>Pratiquer les arts en mobilisant divers langages artistiques et leurs ressources expressives </a:t>
                      </a:r>
                      <a:endParaRPr lang="fr-FR" sz="1000" dirty="0">
                        <a:solidFill>
                          <a:srgbClr val="000000"/>
                        </a:solidFill>
                        <a:effectLst/>
                        <a:latin typeface="Calibri"/>
                        <a:ea typeface="Calibri"/>
                        <a:cs typeface="Calibri"/>
                      </a:endParaRPr>
                    </a:p>
                  </a:txBody>
                  <a:tcPr marL="34795" marR="34795" marT="0" marB="0" anchor="ctr"/>
                </a:tc>
                <a:tc>
                  <a:txBody>
                    <a:bodyPr/>
                    <a:lstStyle/>
                    <a:p>
                      <a:pPr algn="l">
                        <a:lnSpc>
                          <a:spcPct val="115000"/>
                        </a:lnSpc>
                        <a:spcAft>
                          <a:spcPts val="0"/>
                        </a:spcAft>
                      </a:pPr>
                      <a:r>
                        <a:rPr lang="fr-FR" sz="800">
                          <a:effectLst/>
                        </a:rPr>
                        <a:t>Représenter le monde environnant ou donner forme à son imaginaire en explorant divers domaines (dessin, collage, modelage, sculpture, photographie, vidéo…).</a:t>
                      </a:r>
                      <a:r>
                        <a:rPr lang="fr-FR" sz="900">
                          <a:effectLst/>
                        </a:rPr>
                        <a:t> </a:t>
                      </a:r>
                      <a:endParaRPr lang="fr-FR" sz="900">
                        <a:effectLst/>
                        <a:latin typeface="Calibri"/>
                        <a:ea typeface="Calibri"/>
                        <a:cs typeface="Times New Roman"/>
                      </a:endParaRPr>
                    </a:p>
                  </a:txBody>
                  <a:tcPr marL="34795" marR="34795" marT="0" marB="0"/>
                </a:tc>
                <a:tc rowSpan="2">
                  <a:txBody>
                    <a:bodyPr/>
                    <a:lstStyle/>
                    <a:p>
                      <a:pPr algn="ctr">
                        <a:lnSpc>
                          <a:spcPct val="115000"/>
                        </a:lnSpc>
                        <a:spcAft>
                          <a:spcPts val="0"/>
                        </a:spcAft>
                      </a:pPr>
                      <a:r>
                        <a:rPr lang="fr-FR" sz="700" dirty="0">
                          <a:effectLst/>
                        </a:rPr>
                        <a:t> </a:t>
                      </a:r>
                      <a:r>
                        <a:rPr lang="fr-FR" sz="700" dirty="0" smtClean="0">
                          <a:effectLst/>
                        </a:rPr>
                        <a:t>Volet </a:t>
                      </a:r>
                      <a:r>
                        <a:rPr lang="fr-FR" sz="700" dirty="0">
                          <a:effectLst/>
                        </a:rPr>
                        <a:t>3</a:t>
                      </a:r>
                      <a:endParaRPr lang="fr-FR" sz="800" dirty="0">
                        <a:effectLst/>
                      </a:endParaRPr>
                    </a:p>
                    <a:p>
                      <a:pPr algn="ctr">
                        <a:lnSpc>
                          <a:spcPct val="115000"/>
                        </a:lnSpc>
                        <a:spcAft>
                          <a:spcPts val="0"/>
                        </a:spcAft>
                      </a:pPr>
                      <a:r>
                        <a:rPr lang="fr-FR" sz="700" b="1" dirty="0">
                          <a:effectLst/>
                        </a:rPr>
                        <a:t>CYCLE 3</a:t>
                      </a:r>
                      <a:endParaRPr lang="fr-FR" sz="800" b="1" dirty="0">
                        <a:effectLst/>
                      </a:endParaRPr>
                    </a:p>
                    <a:p>
                      <a:pPr algn="ctr">
                        <a:lnSpc>
                          <a:spcPct val="115000"/>
                        </a:lnSpc>
                        <a:spcAft>
                          <a:spcPts val="0"/>
                        </a:spcAft>
                      </a:pPr>
                      <a:r>
                        <a:rPr lang="fr-FR" sz="700" dirty="0">
                          <a:effectLst/>
                        </a:rPr>
                        <a:t>Domaine1,2,4,5</a:t>
                      </a:r>
                      <a:endParaRPr lang="fr-FR" sz="800" dirty="0">
                        <a:effectLst/>
                      </a:endParaRPr>
                    </a:p>
                    <a:p>
                      <a:pPr algn="ctr">
                        <a:lnSpc>
                          <a:spcPct val="115000"/>
                        </a:lnSpc>
                        <a:spcAft>
                          <a:spcPts val="0"/>
                        </a:spcAft>
                      </a:pPr>
                      <a:r>
                        <a:rPr lang="fr-FR" sz="700" dirty="0">
                          <a:effectLst/>
                        </a:rPr>
                        <a:t>Domaine 2,3,5</a:t>
                      </a:r>
                      <a:endParaRPr lang="fr-FR" sz="800" dirty="0">
                        <a:effectLst/>
                      </a:endParaRPr>
                    </a:p>
                    <a:p>
                      <a:pPr algn="ctr">
                        <a:lnSpc>
                          <a:spcPct val="115000"/>
                        </a:lnSpc>
                        <a:spcAft>
                          <a:spcPts val="0"/>
                        </a:spcAft>
                      </a:pPr>
                      <a:r>
                        <a:rPr lang="fr-FR" sz="700" i="1" dirty="0">
                          <a:effectLst/>
                        </a:rPr>
                        <a:t>Page 137</a:t>
                      </a:r>
                      <a:endParaRPr lang="fr-FR" sz="800" i="1" dirty="0">
                        <a:effectLst/>
                        <a:latin typeface="Calibri"/>
                        <a:ea typeface="Calibri"/>
                        <a:cs typeface="Times New Roman"/>
                      </a:endParaRPr>
                    </a:p>
                  </a:txBody>
                  <a:tcPr marL="34795" marR="34795" marT="0" marB="0"/>
                </a:tc>
              </a:tr>
              <a:tr h="284324">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tc>
                <a:tc>
                  <a:txBody>
                    <a:bodyPr/>
                    <a:lstStyle/>
                    <a:p>
                      <a:pPr algn="l">
                        <a:spcAft>
                          <a:spcPts val="0"/>
                        </a:spcAft>
                      </a:pPr>
                      <a:r>
                        <a:rPr lang="fr-FR" sz="900" dirty="0">
                          <a:effectLst/>
                        </a:rPr>
                        <a:t>Prendre du recul sur la pratique artistique individuelle et collective </a:t>
                      </a:r>
                      <a:endParaRPr lang="fr-FR" sz="1000" dirty="0">
                        <a:solidFill>
                          <a:srgbClr val="000000"/>
                        </a:solidFill>
                        <a:effectLst/>
                        <a:latin typeface="Calibri"/>
                        <a:ea typeface="Calibri"/>
                        <a:cs typeface="Calibri"/>
                      </a:endParaRPr>
                    </a:p>
                  </a:txBody>
                  <a:tcPr marL="34795" marR="34795" marT="0" marB="0"/>
                </a:tc>
                <a:tc>
                  <a:txBody>
                    <a:bodyPr/>
                    <a:lstStyle/>
                    <a:p>
                      <a:pPr algn="l">
                        <a:lnSpc>
                          <a:spcPct val="115000"/>
                        </a:lnSpc>
                        <a:spcAft>
                          <a:spcPts val="0"/>
                        </a:spcAft>
                      </a:pPr>
                      <a:r>
                        <a:rPr lang="fr-FR" sz="800" dirty="0">
                          <a:effectLst/>
                        </a:rPr>
                        <a:t>Se repérer dans les étapes de la réalisation d’une production plastique individuelle ou collective : anticiper les difficultés éventuelles. </a:t>
                      </a:r>
                      <a:endParaRPr lang="fr-FR" sz="900" dirty="0">
                        <a:effectLst/>
                        <a:latin typeface="Calibri"/>
                        <a:ea typeface="Calibri"/>
                        <a:cs typeface="Times New Roman"/>
                      </a:endParaRPr>
                    </a:p>
                  </a:txBody>
                  <a:tcPr marL="34795" marR="34795" marT="0" marB="0"/>
                </a:tc>
                <a:tc vMerge="1">
                  <a:txBody>
                    <a:bodyPr/>
                    <a:lstStyle/>
                    <a:p>
                      <a:endParaRPr lang="fr-FR"/>
                    </a:p>
                  </a:txBody>
                  <a:tcPr/>
                </a:tc>
              </a:tr>
              <a:tr h="97329">
                <a:tc>
                  <a:txBody>
                    <a:bodyPr/>
                    <a:lstStyle/>
                    <a:p>
                      <a:pPr algn="ctr">
                        <a:lnSpc>
                          <a:spcPct val="115000"/>
                        </a:lnSpc>
                        <a:spcAft>
                          <a:spcPts val="0"/>
                        </a:spcAft>
                      </a:pPr>
                      <a:r>
                        <a:rPr lang="fr-FR" sz="900" dirty="0">
                          <a:effectLst/>
                        </a:rPr>
                        <a:t>D2</a:t>
                      </a:r>
                      <a:endParaRPr lang="fr-FR" sz="1000" dirty="0">
                        <a:effectLst/>
                        <a:latin typeface="Calibri"/>
                        <a:ea typeface="Calibri"/>
                        <a:cs typeface="Times New Roman"/>
                      </a:endParaRPr>
                    </a:p>
                  </a:txBody>
                  <a:tcPr marL="34795" marR="34795" marT="0" marB="0" anchor="ctr"/>
                </a:tc>
                <a:tc>
                  <a:txBody>
                    <a:bodyPr/>
                    <a:lstStyle/>
                    <a:p>
                      <a:pPr algn="l">
                        <a:lnSpc>
                          <a:spcPct val="115000"/>
                        </a:lnSpc>
                        <a:spcAft>
                          <a:spcPts val="0"/>
                        </a:spcAft>
                      </a:pPr>
                      <a:r>
                        <a:rPr lang="fr-FR" sz="900" b="1" dirty="0">
                          <a:solidFill>
                            <a:schemeClr val="bg1"/>
                          </a:solidFill>
                          <a:effectLst/>
                        </a:rPr>
                        <a:t>Les méthodes et outils pour apprendre</a:t>
                      </a:r>
                      <a:endParaRPr lang="fr-FR" sz="1000" b="1" dirty="0">
                        <a:solidFill>
                          <a:schemeClr val="bg1"/>
                        </a:solidFill>
                        <a:effectLst/>
                        <a:latin typeface="Calibri"/>
                        <a:ea typeface="Calibri"/>
                        <a:cs typeface="Times New Roman"/>
                      </a:endParaRPr>
                    </a:p>
                  </a:txBody>
                  <a:tcPr marL="34795" marR="34795" marT="0" marB="0" anchor="ctr">
                    <a:solidFill>
                      <a:schemeClr val="accent1">
                        <a:lumMod val="75000"/>
                      </a:schemeClr>
                    </a:solidFill>
                  </a:tcPr>
                </a:tc>
                <a:tc>
                  <a:txBody>
                    <a:bodyPr/>
                    <a:lstStyle/>
                    <a:p>
                      <a:pPr algn="l">
                        <a:lnSpc>
                          <a:spcPct val="115000"/>
                        </a:lnSpc>
                        <a:spcAft>
                          <a:spcPts val="0"/>
                        </a:spcAft>
                      </a:pPr>
                      <a:r>
                        <a:rPr lang="fr-FR" sz="800">
                          <a:solidFill>
                            <a:schemeClr val="bg1"/>
                          </a:solidFill>
                          <a:effectLst/>
                        </a:rPr>
                        <a:t> </a:t>
                      </a:r>
                      <a:endParaRPr lang="fr-FR" sz="900">
                        <a:solidFill>
                          <a:schemeClr val="bg1"/>
                        </a:solidFill>
                        <a:effectLst/>
                        <a:latin typeface="Calibri"/>
                        <a:ea typeface="Calibri"/>
                        <a:cs typeface="Times New Roman"/>
                      </a:endParaRPr>
                    </a:p>
                  </a:txBody>
                  <a:tcPr marL="34795" marR="34795" marT="0" marB="0">
                    <a:solidFill>
                      <a:schemeClr val="accent1">
                        <a:lumMod val="75000"/>
                      </a:schemeClr>
                    </a:solidFill>
                  </a:tcPr>
                </a:tc>
                <a:tc>
                  <a:txBody>
                    <a:bodyPr/>
                    <a:lstStyle/>
                    <a:p>
                      <a:pPr algn="ctr">
                        <a:lnSpc>
                          <a:spcPct val="115000"/>
                        </a:lnSpc>
                        <a:spcAft>
                          <a:spcPts val="0"/>
                        </a:spcAft>
                      </a:pPr>
                      <a:r>
                        <a:rPr lang="fr-FR" sz="700" dirty="0">
                          <a:solidFill>
                            <a:schemeClr val="bg1"/>
                          </a:solidFill>
                          <a:effectLst/>
                        </a:rPr>
                        <a:t> </a:t>
                      </a:r>
                      <a:endParaRPr lang="fr-FR" sz="800" dirty="0">
                        <a:solidFill>
                          <a:schemeClr val="bg1"/>
                        </a:solidFill>
                        <a:effectLst/>
                        <a:latin typeface="Calibri"/>
                        <a:ea typeface="Calibri"/>
                        <a:cs typeface="Times New Roman"/>
                      </a:endParaRPr>
                    </a:p>
                  </a:txBody>
                  <a:tcPr marL="34795" marR="34795" marT="0" marB="0">
                    <a:solidFill>
                      <a:schemeClr val="accent1">
                        <a:lumMod val="75000"/>
                      </a:schemeClr>
                    </a:solidFill>
                  </a:tcPr>
                </a:tc>
              </a:tr>
              <a:tr h="194658">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tc>
                <a:tc>
                  <a:txBody>
                    <a:bodyPr/>
                    <a:lstStyle/>
                    <a:p>
                      <a:pPr algn="l">
                        <a:lnSpc>
                          <a:spcPct val="115000"/>
                        </a:lnSpc>
                        <a:spcAft>
                          <a:spcPts val="0"/>
                        </a:spcAft>
                      </a:pPr>
                      <a:r>
                        <a:rPr lang="fr-FR" sz="900" dirty="0">
                          <a:effectLst/>
                        </a:rPr>
                        <a:t>Coopérer et réaliser des projets</a:t>
                      </a:r>
                      <a:endParaRPr lang="fr-FR" sz="1000" dirty="0">
                        <a:effectLst/>
                        <a:latin typeface="Calibri"/>
                        <a:ea typeface="Calibri"/>
                        <a:cs typeface="Times New Roman"/>
                      </a:endParaRPr>
                    </a:p>
                  </a:txBody>
                  <a:tcPr marL="34795" marR="34795" marT="0" marB="0"/>
                </a:tc>
                <a:tc>
                  <a:txBody>
                    <a:bodyPr/>
                    <a:lstStyle/>
                    <a:p>
                      <a:pPr algn="l">
                        <a:lnSpc>
                          <a:spcPct val="115000"/>
                        </a:lnSpc>
                        <a:spcAft>
                          <a:spcPts val="0"/>
                        </a:spcAft>
                      </a:pPr>
                      <a:r>
                        <a:rPr lang="fr-FR" sz="800">
                          <a:effectLst/>
                        </a:rPr>
                        <a:t>Concevoir, réaliser, donner à voir des projets artistiques,  individuels ou collectifs. </a:t>
                      </a:r>
                      <a:endParaRPr lang="fr-FR" sz="900">
                        <a:effectLst/>
                        <a:latin typeface="Calibri"/>
                        <a:ea typeface="Calibri"/>
                        <a:cs typeface="Times New Roman"/>
                      </a:endParaRPr>
                    </a:p>
                  </a:txBody>
                  <a:tcPr marL="34795" marR="34795" marT="0" marB="0"/>
                </a:tc>
                <a:tc rowSpan="3">
                  <a:txBody>
                    <a:bodyPr/>
                    <a:lstStyle/>
                    <a:p>
                      <a:pPr algn="ctr">
                        <a:lnSpc>
                          <a:spcPct val="115000"/>
                        </a:lnSpc>
                        <a:spcAft>
                          <a:spcPts val="0"/>
                        </a:spcAft>
                      </a:pPr>
                      <a:r>
                        <a:rPr lang="fr-FR" sz="700" dirty="0">
                          <a:effectLst/>
                        </a:rPr>
                        <a:t>Volet 3</a:t>
                      </a:r>
                      <a:endParaRPr lang="fr-FR" sz="800" dirty="0">
                        <a:effectLst/>
                      </a:endParaRPr>
                    </a:p>
                    <a:p>
                      <a:pPr algn="ctr">
                        <a:lnSpc>
                          <a:spcPct val="115000"/>
                        </a:lnSpc>
                        <a:spcAft>
                          <a:spcPts val="0"/>
                        </a:spcAft>
                      </a:pPr>
                      <a:r>
                        <a:rPr lang="fr-FR" sz="700" b="1" dirty="0">
                          <a:effectLst/>
                        </a:rPr>
                        <a:t>CYCLE 4</a:t>
                      </a:r>
                      <a:endParaRPr lang="fr-FR" sz="800" b="1" dirty="0">
                        <a:effectLst/>
                      </a:endParaRPr>
                    </a:p>
                    <a:p>
                      <a:pPr algn="ctr">
                        <a:lnSpc>
                          <a:spcPct val="115000"/>
                        </a:lnSpc>
                        <a:spcAft>
                          <a:spcPts val="0"/>
                        </a:spcAft>
                      </a:pPr>
                      <a:r>
                        <a:rPr lang="fr-FR" sz="700" dirty="0">
                          <a:effectLst/>
                        </a:rPr>
                        <a:t>Domaine 2,3,4,5</a:t>
                      </a:r>
                      <a:endParaRPr lang="fr-FR" sz="800" dirty="0">
                        <a:effectLst/>
                      </a:endParaRPr>
                    </a:p>
                    <a:p>
                      <a:pPr algn="ctr">
                        <a:lnSpc>
                          <a:spcPct val="115000"/>
                        </a:lnSpc>
                        <a:spcAft>
                          <a:spcPts val="0"/>
                        </a:spcAft>
                      </a:pPr>
                      <a:endParaRPr lang="fr-FR" sz="400" dirty="0" smtClean="0">
                        <a:effectLst/>
                      </a:endParaRPr>
                    </a:p>
                    <a:p>
                      <a:pPr algn="ctr">
                        <a:lnSpc>
                          <a:spcPct val="115000"/>
                        </a:lnSpc>
                        <a:spcAft>
                          <a:spcPts val="0"/>
                        </a:spcAft>
                      </a:pPr>
                      <a:r>
                        <a:rPr lang="fr-FR" sz="700" dirty="0" smtClean="0">
                          <a:effectLst/>
                        </a:rPr>
                        <a:t>Domaine </a:t>
                      </a:r>
                      <a:r>
                        <a:rPr lang="fr-FR" sz="700" dirty="0">
                          <a:effectLst/>
                        </a:rPr>
                        <a:t>1,2,4,5</a:t>
                      </a:r>
                      <a:endParaRPr lang="fr-FR" sz="800" dirty="0">
                        <a:effectLst/>
                      </a:endParaRPr>
                    </a:p>
                    <a:p>
                      <a:pPr algn="ctr">
                        <a:lnSpc>
                          <a:spcPct val="115000"/>
                        </a:lnSpc>
                        <a:spcAft>
                          <a:spcPts val="0"/>
                        </a:spcAft>
                      </a:pPr>
                      <a:r>
                        <a:rPr lang="fr-FR" sz="700" i="1" dirty="0">
                          <a:effectLst/>
                        </a:rPr>
                        <a:t>Page 270</a:t>
                      </a:r>
                      <a:endParaRPr lang="fr-FR" sz="800" i="1" dirty="0">
                        <a:effectLst/>
                        <a:latin typeface="Calibri"/>
                        <a:ea typeface="Calibri"/>
                        <a:cs typeface="Times New Roman"/>
                      </a:endParaRPr>
                    </a:p>
                  </a:txBody>
                  <a:tcPr marL="34795" marR="34795" marT="0" marB="0"/>
                </a:tc>
              </a:tr>
              <a:tr h="291988">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tc>
                <a:tc>
                  <a:txBody>
                    <a:bodyPr/>
                    <a:lstStyle/>
                    <a:p>
                      <a:pPr algn="l">
                        <a:spcAft>
                          <a:spcPts val="0"/>
                        </a:spcAft>
                      </a:pPr>
                      <a:r>
                        <a:rPr lang="fr-FR" sz="900">
                          <a:effectLst/>
                        </a:rPr>
                        <a:t>Rechercher et traiter l’information et s’initier aux langages des médias </a:t>
                      </a:r>
                      <a:endParaRPr lang="fr-FR" sz="1000">
                        <a:solidFill>
                          <a:srgbClr val="000000"/>
                        </a:solidFill>
                        <a:effectLst/>
                        <a:latin typeface="Calibri"/>
                        <a:ea typeface="Calibri"/>
                        <a:cs typeface="Calibri"/>
                      </a:endParaRPr>
                    </a:p>
                  </a:txBody>
                  <a:tcPr marL="34795" marR="34795" marT="0" marB="0"/>
                </a:tc>
                <a:tc>
                  <a:txBody>
                    <a:bodyPr/>
                    <a:lstStyle/>
                    <a:p>
                      <a:pPr algn="l">
                        <a:lnSpc>
                          <a:spcPct val="115000"/>
                        </a:lnSpc>
                        <a:spcAft>
                          <a:spcPts val="0"/>
                        </a:spcAft>
                      </a:pPr>
                      <a:r>
                        <a:rPr lang="fr-FR" sz="800" dirty="0">
                          <a:effectLst/>
                        </a:rPr>
                        <a:t>Exploiter des informatiques et de la documentation, notamment iconique, pour servir un projet de création. </a:t>
                      </a:r>
                      <a:endParaRPr lang="fr-FR" sz="900" dirty="0">
                        <a:effectLst/>
                        <a:latin typeface="Calibri"/>
                        <a:ea typeface="Calibri"/>
                        <a:cs typeface="Times New Roman"/>
                      </a:endParaRPr>
                    </a:p>
                  </a:txBody>
                  <a:tcPr marL="34795" marR="34795" marT="0" marB="0"/>
                </a:tc>
                <a:tc vMerge="1">
                  <a:txBody>
                    <a:bodyPr/>
                    <a:lstStyle/>
                    <a:p>
                      <a:endParaRPr lang="fr-FR"/>
                    </a:p>
                  </a:txBody>
                  <a:tcPr/>
                </a:tc>
              </a:tr>
              <a:tr h="281425">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tc>
                <a:tc>
                  <a:txBody>
                    <a:bodyPr/>
                    <a:lstStyle/>
                    <a:p>
                      <a:pPr algn="l">
                        <a:spcAft>
                          <a:spcPts val="0"/>
                        </a:spcAft>
                      </a:pPr>
                      <a:r>
                        <a:rPr lang="fr-FR" sz="900">
                          <a:effectLst/>
                        </a:rPr>
                        <a:t>Mobiliser des outils numériques pour apprendre, échanger, communiquer </a:t>
                      </a:r>
                      <a:endParaRPr lang="fr-FR" sz="1000">
                        <a:solidFill>
                          <a:srgbClr val="000000"/>
                        </a:solidFill>
                        <a:effectLst/>
                        <a:latin typeface="Calibri"/>
                        <a:ea typeface="Calibri"/>
                        <a:cs typeface="Calibri"/>
                      </a:endParaRPr>
                    </a:p>
                  </a:txBody>
                  <a:tcPr marL="34795" marR="34795" marT="0" marB="0"/>
                </a:tc>
                <a:tc>
                  <a:txBody>
                    <a:bodyPr/>
                    <a:lstStyle/>
                    <a:p>
                      <a:pPr algn="l">
                        <a:lnSpc>
                          <a:spcPct val="115000"/>
                        </a:lnSpc>
                        <a:spcAft>
                          <a:spcPts val="0"/>
                        </a:spcAft>
                      </a:pPr>
                      <a:r>
                        <a:rPr lang="fr-FR" sz="800">
                          <a:effectLst/>
                        </a:rPr>
                        <a:t>Recourir à des outils numériques de captation et de réalisation à des fins de création artistique. </a:t>
                      </a:r>
                      <a:endParaRPr lang="fr-FR" sz="900">
                        <a:effectLst/>
                        <a:latin typeface="Calibri"/>
                        <a:ea typeface="Calibri"/>
                        <a:cs typeface="Times New Roman"/>
                      </a:endParaRPr>
                    </a:p>
                  </a:txBody>
                  <a:tcPr marL="34795" marR="34795" marT="0" marB="0"/>
                </a:tc>
                <a:tc vMerge="1">
                  <a:txBody>
                    <a:bodyPr/>
                    <a:lstStyle/>
                    <a:p>
                      <a:endParaRPr lang="fr-FR"/>
                    </a:p>
                  </a:txBody>
                  <a:tcPr/>
                </a:tc>
              </a:tr>
              <a:tr h="97329">
                <a:tc>
                  <a:txBody>
                    <a:bodyPr/>
                    <a:lstStyle/>
                    <a:p>
                      <a:pPr algn="ctr">
                        <a:lnSpc>
                          <a:spcPct val="115000"/>
                        </a:lnSpc>
                        <a:spcAft>
                          <a:spcPts val="0"/>
                        </a:spcAft>
                      </a:pPr>
                      <a:r>
                        <a:rPr lang="fr-FR" sz="900" dirty="0">
                          <a:effectLst/>
                        </a:rPr>
                        <a:t>D3</a:t>
                      </a:r>
                      <a:endParaRPr lang="fr-FR" sz="1000" dirty="0">
                        <a:effectLst/>
                        <a:latin typeface="Calibri"/>
                        <a:ea typeface="Calibri"/>
                        <a:cs typeface="Times New Roman"/>
                      </a:endParaRPr>
                    </a:p>
                  </a:txBody>
                  <a:tcPr marL="34795" marR="34795" marT="0" marB="0" anchor="ctr"/>
                </a:tc>
                <a:tc>
                  <a:txBody>
                    <a:bodyPr/>
                    <a:lstStyle/>
                    <a:p>
                      <a:pPr algn="l">
                        <a:lnSpc>
                          <a:spcPct val="115000"/>
                        </a:lnSpc>
                        <a:spcAft>
                          <a:spcPts val="0"/>
                        </a:spcAft>
                      </a:pPr>
                      <a:r>
                        <a:rPr lang="fr-FR" sz="900" b="1" dirty="0">
                          <a:solidFill>
                            <a:schemeClr val="bg1"/>
                          </a:solidFill>
                          <a:effectLst/>
                        </a:rPr>
                        <a:t>La formation de la personne et du citoyen</a:t>
                      </a:r>
                      <a:endParaRPr lang="fr-FR" sz="1000" b="1" dirty="0">
                        <a:solidFill>
                          <a:schemeClr val="bg1"/>
                        </a:solidFill>
                        <a:effectLst/>
                        <a:latin typeface="Calibri"/>
                        <a:ea typeface="Calibri"/>
                        <a:cs typeface="Times New Roman"/>
                      </a:endParaRPr>
                    </a:p>
                  </a:txBody>
                  <a:tcPr marL="34795" marR="34795" marT="0" marB="0" anchor="ctr">
                    <a:solidFill>
                      <a:schemeClr val="accent1">
                        <a:lumMod val="75000"/>
                      </a:schemeClr>
                    </a:solidFill>
                  </a:tcPr>
                </a:tc>
                <a:tc>
                  <a:txBody>
                    <a:bodyPr/>
                    <a:lstStyle/>
                    <a:p>
                      <a:pPr algn="ctr">
                        <a:lnSpc>
                          <a:spcPct val="115000"/>
                        </a:lnSpc>
                        <a:spcAft>
                          <a:spcPts val="0"/>
                        </a:spcAft>
                      </a:pPr>
                      <a:r>
                        <a:rPr lang="fr-FR" sz="800">
                          <a:solidFill>
                            <a:schemeClr val="bg1"/>
                          </a:solidFill>
                          <a:effectLst/>
                        </a:rPr>
                        <a:t>S’OUVRIR A L’ALTERITE</a:t>
                      </a:r>
                      <a:endParaRPr lang="fr-FR" sz="900">
                        <a:solidFill>
                          <a:schemeClr val="bg1"/>
                        </a:solidFill>
                        <a:effectLst/>
                        <a:latin typeface="Calibri"/>
                        <a:ea typeface="Calibri"/>
                        <a:cs typeface="Times New Roman"/>
                      </a:endParaRPr>
                    </a:p>
                  </a:txBody>
                  <a:tcPr marL="34795" marR="34795" marT="0" marB="0">
                    <a:solidFill>
                      <a:schemeClr val="accent1">
                        <a:lumMod val="75000"/>
                      </a:schemeClr>
                    </a:solidFill>
                  </a:tcPr>
                </a:tc>
                <a:tc>
                  <a:txBody>
                    <a:bodyPr/>
                    <a:lstStyle/>
                    <a:p>
                      <a:pPr algn="ctr">
                        <a:lnSpc>
                          <a:spcPct val="115000"/>
                        </a:lnSpc>
                        <a:spcAft>
                          <a:spcPts val="0"/>
                        </a:spcAft>
                      </a:pPr>
                      <a:r>
                        <a:rPr lang="fr-FR" sz="700" dirty="0">
                          <a:solidFill>
                            <a:schemeClr val="bg1"/>
                          </a:solidFill>
                          <a:effectLst/>
                        </a:rPr>
                        <a:t> </a:t>
                      </a:r>
                      <a:endParaRPr lang="fr-FR" sz="800" dirty="0">
                        <a:solidFill>
                          <a:schemeClr val="bg1"/>
                        </a:solidFill>
                        <a:effectLst/>
                        <a:latin typeface="Calibri"/>
                        <a:ea typeface="Calibri"/>
                        <a:cs typeface="Times New Roman"/>
                      </a:endParaRPr>
                    </a:p>
                  </a:txBody>
                  <a:tcPr marL="34795" marR="34795" marT="0" marB="0">
                    <a:solidFill>
                      <a:schemeClr val="accent1">
                        <a:lumMod val="75000"/>
                      </a:schemeClr>
                    </a:solidFill>
                  </a:tcPr>
                </a:tc>
              </a:tr>
              <a:tr h="473258">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tc>
                <a:tc>
                  <a:txBody>
                    <a:bodyPr/>
                    <a:lstStyle/>
                    <a:p>
                      <a:pPr algn="l">
                        <a:spcAft>
                          <a:spcPts val="0"/>
                        </a:spcAft>
                      </a:pPr>
                      <a:r>
                        <a:rPr lang="fr-FR" sz="900" dirty="0">
                          <a:effectLst/>
                        </a:rPr>
                        <a:t>Maîtriser l’expression de sa sensibilité et de ses opinions, respecter celles des autres</a:t>
                      </a:r>
                      <a:endParaRPr lang="fr-FR" sz="1000" dirty="0">
                        <a:solidFill>
                          <a:srgbClr val="000000"/>
                        </a:solidFill>
                        <a:effectLst/>
                        <a:latin typeface="Calibri"/>
                        <a:ea typeface="Calibri"/>
                        <a:cs typeface="Calibri"/>
                      </a:endParaRPr>
                    </a:p>
                  </a:txBody>
                  <a:tcPr marL="34795" marR="34795" marT="0" marB="0"/>
                </a:tc>
                <a:tc>
                  <a:txBody>
                    <a:bodyPr/>
                    <a:lstStyle/>
                    <a:p>
                      <a:pPr algn="l">
                        <a:lnSpc>
                          <a:spcPct val="115000"/>
                        </a:lnSpc>
                        <a:spcAft>
                          <a:spcPts val="0"/>
                        </a:spcAft>
                      </a:pPr>
                      <a:r>
                        <a:rPr lang="fr-FR" sz="800">
                          <a:effectLst/>
                        </a:rPr>
                        <a:t>Prendre part au débat suscité par le fait artistique. </a:t>
                      </a:r>
                      <a:endParaRPr lang="fr-FR" sz="900">
                        <a:effectLst/>
                        <a:latin typeface="Calibri"/>
                        <a:ea typeface="Calibri"/>
                        <a:cs typeface="Times New Roman"/>
                      </a:endParaRPr>
                    </a:p>
                  </a:txBody>
                  <a:tcPr marL="34795" marR="34795" marT="0" marB="0"/>
                </a:tc>
                <a:tc>
                  <a:txBody>
                    <a:bodyPr/>
                    <a:lstStyle/>
                    <a:p>
                      <a:pPr algn="ctr">
                        <a:lnSpc>
                          <a:spcPct val="115000"/>
                        </a:lnSpc>
                        <a:spcAft>
                          <a:spcPts val="0"/>
                        </a:spcAft>
                      </a:pPr>
                      <a:r>
                        <a:rPr lang="fr-FR" sz="700" dirty="0">
                          <a:effectLst/>
                        </a:rPr>
                        <a:t>Volet 3</a:t>
                      </a:r>
                      <a:endParaRPr lang="fr-FR" sz="800" dirty="0">
                        <a:effectLst/>
                      </a:endParaRPr>
                    </a:p>
                    <a:p>
                      <a:pPr algn="ctr">
                        <a:lnSpc>
                          <a:spcPct val="115000"/>
                        </a:lnSpc>
                        <a:spcAft>
                          <a:spcPts val="0"/>
                        </a:spcAft>
                      </a:pPr>
                      <a:r>
                        <a:rPr lang="fr-FR" sz="700" b="1" dirty="0">
                          <a:effectLst/>
                        </a:rPr>
                        <a:t>CYCLE 4</a:t>
                      </a:r>
                      <a:endParaRPr lang="fr-FR" sz="800" b="1" dirty="0">
                        <a:effectLst/>
                      </a:endParaRPr>
                    </a:p>
                    <a:p>
                      <a:pPr algn="ctr">
                        <a:lnSpc>
                          <a:spcPct val="115000"/>
                        </a:lnSpc>
                        <a:spcAft>
                          <a:spcPts val="0"/>
                        </a:spcAft>
                      </a:pPr>
                      <a:r>
                        <a:rPr lang="fr-FR" sz="700" dirty="0">
                          <a:effectLst/>
                        </a:rPr>
                        <a:t>Domaine 1,3,5</a:t>
                      </a:r>
                      <a:endParaRPr lang="fr-FR" sz="800" dirty="0">
                        <a:effectLst/>
                      </a:endParaRPr>
                    </a:p>
                    <a:p>
                      <a:pPr algn="ctr">
                        <a:lnSpc>
                          <a:spcPct val="115000"/>
                        </a:lnSpc>
                        <a:spcAft>
                          <a:spcPts val="0"/>
                        </a:spcAft>
                      </a:pPr>
                      <a:r>
                        <a:rPr lang="fr-FR" sz="700" i="1" dirty="0">
                          <a:effectLst/>
                        </a:rPr>
                        <a:t>Page 271</a:t>
                      </a:r>
                      <a:endParaRPr lang="fr-FR" sz="800" i="1" dirty="0">
                        <a:effectLst/>
                        <a:latin typeface="Calibri"/>
                        <a:ea typeface="Calibri"/>
                        <a:cs typeface="Times New Roman"/>
                      </a:endParaRPr>
                    </a:p>
                  </a:txBody>
                  <a:tcPr marL="34795" marR="34795" marT="0" marB="0"/>
                </a:tc>
              </a:tr>
              <a:tr h="486647">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tc>
                <a:tc>
                  <a:txBody>
                    <a:bodyPr/>
                    <a:lstStyle/>
                    <a:p>
                      <a:pPr algn="l">
                        <a:spcAft>
                          <a:spcPts val="0"/>
                        </a:spcAft>
                      </a:pPr>
                      <a:r>
                        <a:rPr lang="fr-FR" sz="900" dirty="0">
                          <a:effectLst/>
                        </a:rPr>
                        <a:t>Exercer son esprit critique, faire preuve de réflexion et de discernement</a:t>
                      </a:r>
                      <a:endParaRPr lang="fr-FR" sz="1000" dirty="0">
                        <a:solidFill>
                          <a:srgbClr val="000000"/>
                        </a:solidFill>
                        <a:effectLst/>
                        <a:latin typeface="Calibri"/>
                        <a:ea typeface="Calibri"/>
                        <a:cs typeface="Calibri"/>
                      </a:endParaRPr>
                    </a:p>
                  </a:txBody>
                  <a:tcPr marL="34795" marR="34795" marT="0" marB="0"/>
                </a:tc>
                <a:tc>
                  <a:txBody>
                    <a:bodyPr/>
                    <a:lstStyle/>
                    <a:p>
                      <a:pPr algn="l">
                        <a:lnSpc>
                          <a:spcPct val="115000"/>
                        </a:lnSpc>
                        <a:spcAft>
                          <a:spcPts val="0"/>
                        </a:spcAft>
                      </a:pPr>
                      <a:r>
                        <a:rPr lang="fr-FR" sz="800" dirty="0">
                          <a:effectLst/>
                        </a:rPr>
                        <a:t>Confronter intention et réalisation dans la conduite d’un projet pour l’adapter </a:t>
                      </a:r>
                      <a:r>
                        <a:rPr lang="fr-FR" sz="800" dirty="0" smtClean="0">
                          <a:effectLst/>
                        </a:rPr>
                        <a:t>/ </a:t>
                      </a:r>
                      <a:r>
                        <a:rPr lang="fr-FR" sz="800" dirty="0">
                          <a:effectLst/>
                        </a:rPr>
                        <a:t>le réorienter, s’assurer de la dimension artistique de celui-ci</a:t>
                      </a:r>
                      <a:r>
                        <a:rPr lang="fr-FR" sz="800" dirty="0" smtClean="0">
                          <a:effectLst/>
                        </a:rPr>
                        <a:t>.</a:t>
                      </a:r>
                      <a:endParaRPr lang="fr-FR" sz="900" dirty="0">
                        <a:effectLst/>
                        <a:latin typeface="Calibri"/>
                        <a:ea typeface="Calibri"/>
                        <a:cs typeface="Times New Roman"/>
                      </a:endParaRPr>
                    </a:p>
                  </a:txBody>
                  <a:tcPr marL="34795" marR="34795" marT="0" marB="0"/>
                </a:tc>
                <a:tc>
                  <a:txBody>
                    <a:bodyPr/>
                    <a:lstStyle/>
                    <a:p>
                      <a:pPr algn="ctr">
                        <a:lnSpc>
                          <a:spcPct val="115000"/>
                        </a:lnSpc>
                        <a:spcAft>
                          <a:spcPts val="0"/>
                        </a:spcAft>
                      </a:pPr>
                      <a:r>
                        <a:rPr lang="fr-FR" sz="700" dirty="0">
                          <a:effectLst/>
                        </a:rPr>
                        <a:t>Volet 3</a:t>
                      </a:r>
                      <a:endParaRPr lang="fr-FR" sz="800" dirty="0">
                        <a:effectLst/>
                      </a:endParaRPr>
                    </a:p>
                    <a:p>
                      <a:pPr algn="ctr">
                        <a:lnSpc>
                          <a:spcPct val="115000"/>
                        </a:lnSpc>
                        <a:spcAft>
                          <a:spcPts val="0"/>
                        </a:spcAft>
                      </a:pPr>
                      <a:r>
                        <a:rPr lang="fr-FR" sz="700" b="1" dirty="0">
                          <a:effectLst/>
                        </a:rPr>
                        <a:t>CYCLE 4</a:t>
                      </a:r>
                      <a:endParaRPr lang="fr-FR" sz="800" b="1" dirty="0">
                        <a:effectLst/>
                      </a:endParaRPr>
                    </a:p>
                    <a:p>
                      <a:pPr algn="ctr">
                        <a:lnSpc>
                          <a:spcPct val="115000"/>
                        </a:lnSpc>
                        <a:spcAft>
                          <a:spcPts val="0"/>
                        </a:spcAft>
                      </a:pPr>
                      <a:r>
                        <a:rPr lang="fr-FR" sz="700" dirty="0">
                          <a:effectLst/>
                        </a:rPr>
                        <a:t>Domaine 2,3,4,5</a:t>
                      </a:r>
                      <a:endParaRPr lang="fr-FR" sz="800" dirty="0">
                        <a:effectLst/>
                      </a:endParaRPr>
                    </a:p>
                    <a:p>
                      <a:pPr algn="ctr">
                        <a:lnSpc>
                          <a:spcPct val="115000"/>
                        </a:lnSpc>
                        <a:spcAft>
                          <a:spcPts val="0"/>
                        </a:spcAft>
                      </a:pPr>
                      <a:r>
                        <a:rPr lang="fr-FR" sz="700" i="1" dirty="0">
                          <a:effectLst/>
                        </a:rPr>
                        <a:t>Page 270</a:t>
                      </a:r>
                      <a:endParaRPr lang="fr-FR" sz="800" i="1" dirty="0">
                        <a:effectLst/>
                        <a:latin typeface="Calibri"/>
                        <a:ea typeface="Calibri"/>
                        <a:cs typeface="Times New Roman"/>
                      </a:endParaRPr>
                    </a:p>
                  </a:txBody>
                  <a:tcPr marL="34795" marR="34795" marT="0" marB="0"/>
                </a:tc>
              </a:tr>
              <a:tr h="377342">
                <a:tc>
                  <a:txBody>
                    <a:bodyPr/>
                    <a:lstStyle/>
                    <a:p>
                      <a:pPr algn="ctr">
                        <a:lnSpc>
                          <a:spcPct val="115000"/>
                        </a:lnSpc>
                        <a:spcAft>
                          <a:spcPts val="0"/>
                        </a:spcAft>
                      </a:pPr>
                      <a:r>
                        <a:rPr lang="fr-FR" sz="900" dirty="0">
                          <a:effectLst/>
                        </a:rPr>
                        <a:t>D5</a:t>
                      </a:r>
                      <a:endParaRPr lang="fr-FR" sz="1000" dirty="0">
                        <a:effectLst/>
                        <a:latin typeface="Calibri"/>
                        <a:ea typeface="Calibri"/>
                        <a:cs typeface="Times New Roman"/>
                      </a:endParaRPr>
                    </a:p>
                  </a:txBody>
                  <a:tcPr marL="34795" marR="34795" marT="0" marB="0" anchor="ctr"/>
                </a:tc>
                <a:tc>
                  <a:txBody>
                    <a:bodyPr/>
                    <a:lstStyle/>
                    <a:p>
                      <a:pPr algn="l">
                        <a:lnSpc>
                          <a:spcPct val="115000"/>
                        </a:lnSpc>
                        <a:spcAft>
                          <a:spcPts val="0"/>
                        </a:spcAft>
                      </a:pPr>
                      <a:r>
                        <a:rPr lang="fr-FR" sz="900" b="1" dirty="0">
                          <a:solidFill>
                            <a:schemeClr val="bg1"/>
                          </a:solidFill>
                          <a:effectLst/>
                        </a:rPr>
                        <a:t>Les représentations du monde et l’activité humaine</a:t>
                      </a:r>
                      <a:endParaRPr lang="fr-FR" sz="1000" b="1" dirty="0">
                        <a:solidFill>
                          <a:schemeClr val="bg1"/>
                        </a:solidFill>
                        <a:effectLst/>
                        <a:latin typeface="Calibri"/>
                        <a:ea typeface="Calibri"/>
                        <a:cs typeface="Times New Roman"/>
                      </a:endParaRPr>
                    </a:p>
                  </a:txBody>
                  <a:tcPr marL="34795" marR="34795" marT="0" marB="0" anchor="ctr">
                    <a:solidFill>
                      <a:schemeClr val="accent1">
                        <a:lumMod val="75000"/>
                      </a:schemeClr>
                    </a:solidFill>
                  </a:tcPr>
                </a:tc>
                <a:tc>
                  <a:txBody>
                    <a:bodyPr/>
                    <a:lstStyle/>
                    <a:p>
                      <a:pPr algn="ctr">
                        <a:lnSpc>
                          <a:spcPct val="115000"/>
                        </a:lnSpc>
                        <a:spcAft>
                          <a:spcPts val="0"/>
                        </a:spcAft>
                      </a:pPr>
                      <a:r>
                        <a:rPr lang="fr-FR" sz="800" dirty="0">
                          <a:solidFill>
                            <a:schemeClr val="bg1"/>
                          </a:solidFill>
                          <a:effectLst/>
                        </a:rPr>
                        <a:t>SE REPERER DANS LES DOMAINES </a:t>
                      </a:r>
                      <a:endParaRPr lang="fr-FR" sz="900" dirty="0">
                        <a:solidFill>
                          <a:schemeClr val="bg1"/>
                        </a:solidFill>
                        <a:effectLst/>
                      </a:endParaRPr>
                    </a:p>
                    <a:p>
                      <a:pPr algn="ctr">
                        <a:lnSpc>
                          <a:spcPct val="115000"/>
                        </a:lnSpc>
                        <a:spcAft>
                          <a:spcPts val="0"/>
                        </a:spcAft>
                      </a:pPr>
                      <a:r>
                        <a:rPr lang="fr-FR" sz="800" dirty="0">
                          <a:solidFill>
                            <a:schemeClr val="bg1"/>
                          </a:solidFill>
                          <a:effectLst/>
                        </a:rPr>
                        <a:t>LIESAUX ARTS PLASTIQUES,</a:t>
                      </a:r>
                      <a:endParaRPr lang="fr-FR" sz="900" dirty="0">
                        <a:solidFill>
                          <a:schemeClr val="bg1"/>
                        </a:solidFill>
                        <a:effectLst/>
                      </a:endParaRPr>
                    </a:p>
                    <a:p>
                      <a:pPr algn="ctr">
                        <a:lnSpc>
                          <a:spcPct val="115000"/>
                        </a:lnSpc>
                        <a:spcAft>
                          <a:spcPts val="0"/>
                        </a:spcAft>
                      </a:pPr>
                      <a:r>
                        <a:rPr lang="fr-FR" sz="800" dirty="0">
                          <a:solidFill>
                            <a:schemeClr val="bg1"/>
                          </a:solidFill>
                          <a:effectLst/>
                        </a:rPr>
                        <a:t>ETRE SENSIBLE AUX QUESTIONS DE L’ART</a:t>
                      </a:r>
                      <a:endParaRPr lang="fr-FR" sz="900" dirty="0">
                        <a:solidFill>
                          <a:schemeClr val="bg1"/>
                        </a:solidFill>
                        <a:effectLst/>
                        <a:latin typeface="Calibri"/>
                        <a:ea typeface="Calibri"/>
                        <a:cs typeface="Times New Roman"/>
                      </a:endParaRPr>
                    </a:p>
                  </a:txBody>
                  <a:tcPr marL="34795" marR="34795" marT="0" marB="0">
                    <a:solidFill>
                      <a:schemeClr val="accent1">
                        <a:lumMod val="75000"/>
                      </a:schemeClr>
                    </a:solidFill>
                  </a:tcPr>
                </a:tc>
                <a:tc>
                  <a:txBody>
                    <a:bodyPr/>
                    <a:lstStyle/>
                    <a:p>
                      <a:pPr algn="ctr">
                        <a:lnSpc>
                          <a:spcPct val="115000"/>
                        </a:lnSpc>
                        <a:spcAft>
                          <a:spcPts val="0"/>
                        </a:spcAft>
                      </a:pPr>
                      <a:r>
                        <a:rPr lang="fr-FR" sz="700" dirty="0">
                          <a:solidFill>
                            <a:schemeClr val="bg1"/>
                          </a:solidFill>
                          <a:effectLst/>
                        </a:rPr>
                        <a:t> </a:t>
                      </a:r>
                      <a:endParaRPr lang="fr-FR" sz="800" dirty="0">
                        <a:solidFill>
                          <a:schemeClr val="bg1"/>
                        </a:solidFill>
                        <a:effectLst/>
                        <a:latin typeface="Calibri"/>
                        <a:ea typeface="Calibri"/>
                        <a:cs typeface="Times New Roman"/>
                      </a:endParaRPr>
                    </a:p>
                  </a:txBody>
                  <a:tcPr marL="34795" marR="34795" marT="0" marB="0">
                    <a:solidFill>
                      <a:schemeClr val="accent1">
                        <a:lumMod val="75000"/>
                      </a:schemeClr>
                    </a:solidFill>
                  </a:tcPr>
                </a:tc>
              </a:tr>
              <a:tr h="473258">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4795" marR="34795" marT="0" marB="0"/>
                </a:tc>
                <a:tc>
                  <a:txBody>
                    <a:bodyPr/>
                    <a:lstStyle/>
                    <a:p>
                      <a:pPr algn="l">
                        <a:spcAft>
                          <a:spcPts val="0"/>
                        </a:spcAft>
                      </a:pPr>
                      <a:r>
                        <a:rPr lang="fr-FR" sz="900">
                          <a:effectLst/>
                        </a:rPr>
                        <a:t>Situer et se situer dans le temps et l’espace </a:t>
                      </a:r>
                      <a:endParaRPr lang="fr-FR" sz="1000">
                        <a:solidFill>
                          <a:srgbClr val="000000"/>
                        </a:solidFill>
                        <a:effectLst/>
                        <a:latin typeface="Calibri"/>
                        <a:ea typeface="Calibri"/>
                        <a:cs typeface="Calibri"/>
                      </a:endParaRPr>
                    </a:p>
                  </a:txBody>
                  <a:tcPr marL="34795" marR="34795" marT="0" marB="0"/>
                </a:tc>
                <a:tc>
                  <a:txBody>
                    <a:bodyPr/>
                    <a:lstStyle/>
                    <a:p>
                      <a:pPr algn="l">
                        <a:lnSpc>
                          <a:spcPct val="115000"/>
                        </a:lnSpc>
                        <a:spcAft>
                          <a:spcPts val="0"/>
                        </a:spcAft>
                      </a:pPr>
                      <a:r>
                        <a:rPr lang="fr-FR" sz="800">
                          <a:effectLst/>
                        </a:rPr>
                        <a:t>Identifier des caractéristiques (plastiques, culturelles, sémantiques, symboliques) inscrivant une œuvre d’art dans une aire géographique ou culturelle et dans un temps historique. </a:t>
                      </a:r>
                      <a:endParaRPr lang="fr-FR" sz="900">
                        <a:effectLst/>
                        <a:latin typeface="Calibri"/>
                        <a:ea typeface="Calibri"/>
                        <a:cs typeface="Times New Roman"/>
                      </a:endParaRPr>
                    </a:p>
                  </a:txBody>
                  <a:tcPr marL="34795" marR="34795" marT="0" marB="0"/>
                </a:tc>
                <a:tc rowSpan="2">
                  <a:txBody>
                    <a:bodyPr/>
                    <a:lstStyle/>
                    <a:p>
                      <a:pPr algn="ctr">
                        <a:lnSpc>
                          <a:spcPct val="115000"/>
                        </a:lnSpc>
                        <a:spcAft>
                          <a:spcPts val="0"/>
                        </a:spcAft>
                      </a:pPr>
                      <a:r>
                        <a:rPr lang="fr-FR" sz="700" dirty="0">
                          <a:effectLst/>
                        </a:rPr>
                        <a:t> </a:t>
                      </a:r>
                      <a:endParaRPr lang="fr-FR" sz="800" dirty="0">
                        <a:effectLst/>
                      </a:endParaRPr>
                    </a:p>
                    <a:p>
                      <a:pPr algn="ctr">
                        <a:lnSpc>
                          <a:spcPct val="115000"/>
                        </a:lnSpc>
                        <a:spcAft>
                          <a:spcPts val="0"/>
                        </a:spcAft>
                      </a:pPr>
                      <a:r>
                        <a:rPr lang="fr-FR" sz="700" dirty="0">
                          <a:effectLst/>
                        </a:rPr>
                        <a:t>Volet 3</a:t>
                      </a:r>
                      <a:endParaRPr lang="fr-FR" sz="800" dirty="0">
                        <a:effectLst/>
                      </a:endParaRPr>
                    </a:p>
                    <a:p>
                      <a:pPr algn="ctr">
                        <a:lnSpc>
                          <a:spcPct val="115000"/>
                        </a:lnSpc>
                        <a:spcAft>
                          <a:spcPts val="0"/>
                        </a:spcAft>
                      </a:pPr>
                      <a:r>
                        <a:rPr lang="fr-FR" sz="700" b="1" dirty="0">
                          <a:effectLst/>
                        </a:rPr>
                        <a:t>CYCLE 4</a:t>
                      </a:r>
                      <a:endParaRPr lang="fr-FR" sz="800" b="1" dirty="0">
                        <a:effectLst/>
                      </a:endParaRPr>
                    </a:p>
                    <a:p>
                      <a:pPr algn="ctr">
                        <a:lnSpc>
                          <a:spcPct val="115000"/>
                        </a:lnSpc>
                        <a:spcAft>
                          <a:spcPts val="0"/>
                        </a:spcAft>
                      </a:pPr>
                      <a:r>
                        <a:rPr lang="fr-FR" sz="700" dirty="0">
                          <a:effectLst/>
                        </a:rPr>
                        <a:t>Domaine 1,3,5</a:t>
                      </a:r>
                      <a:endParaRPr lang="fr-FR" sz="800" dirty="0">
                        <a:effectLst/>
                      </a:endParaRPr>
                    </a:p>
                    <a:p>
                      <a:pPr algn="ctr">
                        <a:lnSpc>
                          <a:spcPct val="115000"/>
                        </a:lnSpc>
                        <a:spcAft>
                          <a:spcPts val="0"/>
                        </a:spcAft>
                      </a:pPr>
                      <a:r>
                        <a:rPr lang="fr-FR" sz="700" i="1" dirty="0">
                          <a:effectLst/>
                        </a:rPr>
                        <a:t>Page 271</a:t>
                      </a:r>
                      <a:endParaRPr lang="fr-FR" sz="800" i="1" dirty="0">
                        <a:effectLst/>
                        <a:latin typeface="Calibri"/>
                        <a:ea typeface="Calibri"/>
                        <a:cs typeface="Times New Roman"/>
                      </a:endParaRPr>
                    </a:p>
                  </a:txBody>
                  <a:tcPr marL="34795" marR="34795" marT="0" marB="0"/>
                </a:tc>
              </a:tr>
              <a:tr h="291988">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4795" marR="34795" marT="0" marB="0"/>
                </a:tc>
                <a:tc>
                  <a:txBody>
                    <a:bodyPr/>
                    <a:lstStyle/>
                    <a:p>
                      <a:pPr algn="l">
                        <a:spcAft>
                          <a:spcPts val="0"/>
                        </a:spcAft>
                      </a:pPr>
                      <a:r>
                        <a:rPr lang="fr-FR" sz="900" dirty="0">
                          <a:effectLst/>
                        </a:rPr>
                        <a:t>Analyser et comprendre les organisations humaines et les représentations du monde </a:t>
                      </a:r>
                      <a:endParaRPr lang="fr-FR" sz="1000" dirty="0">
                        <a:solidFill>
                          <a:srgbClr val="000000"/>
                        </a:solidFill>
                        <a:effectLst/>
                        <a:latin typeface="Calibri"/>
                        <a:ea typeface="Calibri"/>
                        <a:cs typeface="Calibri"/>
                      </a:endParaRPr>
                    </a:p>
                  </a:txBody>
                  <a:tcPr marL="34795" marR="34795" marT="0" marB="0"/>
                </a:tc>
                <a:tc>
                  <a:txBody>
                    <a:bodyPr/>
                    <a:lstStyle/>
                    <a:p>
                      <a:pPr algn="l">
                        <a:lnSpc>
                          <a:spcPct val="115000"/>
                        </a:lnSpc>
                        <a:spcAft>
                          <a:spcPts val="0"/>
                        </a:spcAft>
                      </a:pPr>
                      <a:r>
                        <a:rPr lang="fr-FR" sz="800" dirty="0">
                          <a:effectLst/>
                        </a:rPr>
                        <a:t>Interroger  et situer œuvres et démarches artistiques du point de vue de l’auteur et de celui du spectateur. </a:t>
                      </a:r>
                      <a:endParaRPr lang="fr-FR" sz="900" dirty="0">
                        <a:effectLst/>
                        <a:latin typeface="Calibri"/>
                        <a:ea typeface="Calibri"/>
                        <a:cs typeface="Times New Roman"/>
                      </a:endParaRPr>
                    </a:p>
                  </a:txBody>
                  <a:tcPr marL="34795" marR="34795" marT="0" marB="0"/>
                </a:tc>
                <a:tc vMerge="1">
                  <a:txBody>
                    <a:bodyPr/>
                    <a:lstStyle/>
                    <a:p>
                      <a:endParaRPr lang="fr-FR"/>
                    </a:p>
                  </a:txBody>
                  <a:tcPr/>
                </a:tc>
              </a:tr>
            </a:tbl>
          </a:graphicData>
        </a:graphic>
      </p:graphicFrame>
      <p:sp>
        <p:nvSpPr>
          <p:cNvPr id="9" name="Rectangle 8"/>
          <p:cNvSpPr/>
          <p:nvPr/>
        </p:nvSpPr>
        <p:spPr>
          <a:xfrm>
            <a:off x="595422" y="369332"/>
            <a:ext cx="3221665" cy="428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061719" y="369332"/>
            <a:ext cx="3434234" cy="428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flipV="1">
            <a:off x="595422" y="1467293"/>
            <a:ext cx="1073890"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81014" y="362767"/>
            <a:ext cx="1073887" cy="4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p:nvPr/>
        </p:nvCxnSpPr>
        <p:spPr>
          <a:xfrm>
            <a:off x="595422" y="3841899"/>
            <a:ext cx="1722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96294" y="1253238"/>
            <a:ext cx="3434234" cy="428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096294" y="3615069"/>
            <a:ext cx="3434234" cy="333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814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10" name="Rectangle 9"/>
          <p:cNvSpPr>
            <a:spLocks noChangeArrowheads="1"/>
          </p:cNvSpPr>
          <p:nvPr/>
        </p:nvSpPr>
        <p:spPr bwMode="auto">
          <a:xfrm>
            <a:off x="765544" y="2318379"/>
            <a:ext cx="749595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just" defTabSz="914400" rtl="0" eaLnBrk="1" fontAlgn="base" latinLnBrk="0" hangingPunct="1">
              <a:lnSpc>
                <a:spcPct val="100000"/>
              </a:lnSpc>
              <a:spcBef>
                <a:spcPct val="0"/>
              </a:spcBef>
              <a:spcAft>
                <a:spcPct val="0"/>
              </a:spcAft>
              <a:buClrTx/>
              <a:buSzTx/>
              <a:buFontTx/>
              <a:buNone/>
              <a:tabLst/>
            </a:pPr>
            <a:endParaRPr lang="fr-FR" altLang="fr-FR" sz="1400" b="1" dirty="0">
              <a:solidFill>
                <a:srgbClr val="424456"/>
              </a:solidFill>
              <a:latin typeface="Gill Sans MT" panose="020B0502020104020203" pitchFamily="34" charset="0"/>
              <a:cs typeface="+mn-cs"/>
            </a:endParaRP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fr-FR" b="1" u="sng" dirty="0" smtClean="0">
                <a:solidFill>
                  <a:srgbClr val="424456"/>
                </a:solidFill>
                <a:latin typeface="Gill Sans MT" panose="020B0502020104020203" pitchFamily="34" charset="0"/>
                <a:cs typeface="+mn-cs"/>
              </a:rPr>
              <a:t>L’article </a:t>
            </a:r>
            <a:r>
              <a:rPr lang="fr-FR" altLang="fr-FR" b="1" u="sng" dirty="0">
                <a:solidFill>
                  <a:srgbClr val="424456"/>
                </a:solidFill>
                <a:latin typeface="Gill Sans MT" panose="020B0502020104020203" pitchFamily="34" charset="0"/>
                <a:cs typeface="+mn-cs"/>
              </a:rPr>
              <a:t>9 du code civil </a:t>
            </a:r>
            <a:r>
              <a:rPr lang="fr-FR" altLang="fr-FR" sz="1400" b="1" dirty="0">
                <a:solidFill>
                  <a:srgbClr val="424456"/>
                </a:solidFill>
                <a:latin typeface="Gill Sans MT" panose="020B0502020104020203" pitchFamily="34" charset="0"/>
                <a:cs typeface="+mn-cs"/>
              </a:rPr>
              <a:t>: </a:t>
            </a:r>
            <a:r>
              <a:rPr lang="fr-FR" altLang="fr-FR" sz="1400" b="1" dirty="0">
                <a:solidFill>
                  <a:schemeClr val="tx2">
                    <a:lumMod val="60000"/>
                    <a:lumOff val="40000"/>
                  </a:schemeClr>
                </a:solidFill>
                <a:latin typeface="Gill Sans MT" panose="020B0502020104020203" pitchFamily="34" charset="0"/>
                <a:cs typeface="+mn-cs"/>
              </a:rPr>
              <a:t>« Chacun a droit au respect de sa vie privée.... </a:t>
            </a:r>
            <a:r>
              <a:rPr lang="fr-FR" altLang="fr-FR" sz="1400" b="1" dirty="0" smtClean="0">
                <a:solidFill>
                  <a:schemeClr val="tx2">
                    <a:lumMod val="60000"/>
                    <a:lumOff val="40000"/>
                  </a:schemeClr>
                </a:solidFill>
                <a:latin typeface="Gill Sans MT" panose="020B0502020104020203" pitchFamily="34" charset="0"/>
                <a:cs typeface="+mn-cs"/>
              </a:rPr>
              <a:t>»</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fr-FR" sz="1400" b="1" dirty="0" smtClean="0">
                <a:solidFill>
                  <a:srgbClr val="424456"/>
                </a:solidFill>
                <a:latin typeface="Gill Sans MT" panose="020B0502020104020203" pitchFamily="34" charset="0"/>
                <a:cs typeface="+mn-cs"/>
              </a:rPr>
              <a:t>Le </a:t>
            </a:r>
            <a:r>
              <a:rPr lang="fr-FR" altLang="fr-FR" sz="1400" b="1" dirty="0">
                <a:solidFill>
                  <a:srgbClr val="424456"/>
                </a:solidFill>
                <a:latin typeface="Gill Sans MT" panose="020B0502020104020203" pitchFamily="34" charset="0"/>
                <a:cs typeface="+mn-cs"/>
              </a:rPr>
              <a:t>droit  </a:t>
            </a:r>
            <a:r>
              <a:rPr lang="fr-FR" altLang="fr-FR" sz="1400" b="1" dirty="0" smtClean="0">
                <a:solidFill>
                  <a:srgbClr val="424456"/>
                </a:solidFill>
                <a:latin typeface="Gill Sans MT" panose="020B0502020104020203" pitchFamily="34" charset="0"/>
                <a:cs typeface="+mn-cs"/>
              </a:rPr>
              <a:t>d’autoriser </a:t>
            </a:r>
            <a:r>
              <a:rPr lang="fr-FR" altLang="fr-FR" sz="1400" b="1" dirty="0">
                <a:solidFill>
                  <a:srgbClr val="424456"/>
                </a:solidFill>
                <a:latin typeface="Gill Sans MT" panose="020B0502020104020203" pitchFamily="34" charset="0"/>
                <a:cs typeface="+mn-cs"/>
              </a:rPr>
              <a:t>ou non un tiers à </a:t>
            </a:r>
            <a:r>
              <a:rPr lang="fr-FR" altLang="fr-FR" sz="1400" b="1" i="1" dirty="0">
                <a:solidFill>
                  <a:srgbClr val="424456"/>
                </a:solidFill>
                <a:latin typeface="Gill Sans MT" panose="020B0502020104020203" pitchFamily="34" charset="0"/>
                <a:cs typeface="+mn-cs"/>
              </a:rPr>
              <a:t>fixer son </a:t>
            </a:r>
            <a:r>
              <a:rPr lang="fr-FR" altLang="fr-FR" sz="1400" b="1" i="1" dirty="0" smtClean="0">
                <a:solidFill>
                  <a:srgbClr val="424456"/>
                </a:solidFill>
                <a:latin typeface="Gill Sans MT" panose="020B0502020104020203" pitchFamily="34" charset="0"/>
                <a:cs typeface="+mn-cs"/>
              </a:rPr>
              <a:t>image</a:t>
            </a:r>
            <a:r>
              <a:rPr lang="fr-FR" altLang="fr-FR" sz="1400" b="1" dirty="0">
                <a:solidFill>
                  <a:srgbClr val="424456"/>
                </a:solidFill>
                <a:latin typeface="Gill Sans MT" panose="020B0502020104020203" pitchFamily="34" charset="0"/>
                <a:cs typeface="+mn-cs"/>
              </a:rPr>
              <a:t> </a:t>
            </a:r>
            <a:endParaRPr lang="fr-FR" altLang="fr-FR" sz="1400" b="1" dirty="0" smtClean="0">
              <a:solidFill>
                <a:srgbClr val="424456"/>
              </a:solidFill>
              <a:latin typeface="Gill Sans MT" panose="020B0502020104020203" pitchFamily="34" charset="0"/>
              <a:cs typeface="+mn-cs"/>
            </a:endParaRP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fr-FR" sz="1400" b="1" dirty="0" smtClean="0">
                <a:solidFill>
                  <a:srgbClr val="424456"/>
                </a:solidFill>
                <a:latin typeface="Gill Sans MT" panose="020B0502020104020203" pitchFamily="34" charset="0"/>
                <a:cs typeface="+mn-cs"/>
              </a:rPr>
              <a:t>et d’</a:t>
            </a:r>
            <a:r>
              <a:rPr lang="fr-FR" altLang="fr-FR" sz="1400" b="1" i="1" dirty="0" smtClean="0">
                <a:solidFill>
                  <a:srgbClr val="424456"/>
                </a:solidFill>
                <a:latin typeface="Gill Sans MT" panose="020B0502020104020203" pitchFamily="34" charset="0"/>
                <a:cs typeface="+mn-cs"/>
              </a:rPr>
              <a:t>utiliser, </a:t>
            </a:r>
            <a:r>
              <a:rPr lang="fr-FR" altLang="fr-FR" sz="1400" b="1" i="1" dirty="0">
                <a:solidFill>
                  <a:srgbClr val="424456"/>
                </a:solidFill>
                <a:latin typeface="Gill Sans MT" panose="020B0502020104020203" pitchFamily="34" charset="0"/>
                <a:cs typeface="+mn-cs"/>
              </a:rPr>
              <a:t>diffuser </a:t>
            </a:r>
            <a:r>
              <a:rPr lang="fr-FR" altLang="fr-FR" sz="1400" b="1" i="1" dirty="0" smtClean="0">
                <a:solidFill>
                  <a:srgbClr val="424456"/>
                </a:solidFill>
                <a:latin typeface="Gill Sans MT" panose="020B0502020104020203" pitchFamily="34" charset="0"/>
                <a:cs typeface="+mn-cs"/>
              </a:rPr>
              <a:t>et la reproduire</a:t>
            </a:r>
            <a:r>
              <a:rPr lang="fr-FR" altLang="fr-FR" sz="1400" b="1" dirty="0" smtClean="0">
                <a:solidFill>
                  <a:srgbClr val="424456"/>
                </a:solidFill>
                <a:latin typeface="Gill Sans MT" panose="020B0502020104020203" pitchFamily="34" charset="0"/>
                <a:cs typeface="+mn-cs"/>
              </a:rPr>
              <a:t>.  Le droit d’exploitation.</a:t>
            </a:r>
            <a:endParaRPr lang="fr-FR" altLang="fr-FR" sz="1400" b="1" u="sng" dirty="0" smtClean="0">
              <a:solidFill>
                <a:srgbClr val="424456"/>
              </a:solidFill>
              <a:latin typeface="Gill Sans MT" panose="020B0502020104020203" pitchFamily="34" charset="0"/>
              <a:cs typeface="+mn-cs"/>
            </a:endParaRP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fr-FR" sz="1400" b="1" u="sng" dirty="0" smtClean="0">
                <a:solidFill>
                  <a:srgbClr val="424456"/>
                </a:solidFill>
                <a:latin typeface="Gill Sans MT" panose="020B0502020104020203" pitchFamily="34" charset="0"/>
                <a:cs typeface="+mn-cs"/>
              </a:rPr>
              <a:t>Fixation </a:t>
            </a:r>
            <a:r>
              <a:rPr lang="fr-FR" altLang="fr-FR" sz="1400" b="1" dirty="0">
                <a:solidFill>
                  <a:srgbClr val="424456"/>
                </a:solidFill>
                <a:latin typeface="Gill Sans MT" panose="020B0502020104020203" pitchFamily="34" charset="0"/>
                <a:cs typeface="+mn-cs"/>
              </a:rPr>
              <a:t>et </a:t>
            </a:r>
            <a:r>
              <a:rPr lang="fr-FR" altLang="fr-FR" sz="1400" b="1" u="sng" dirty="0">
                <a:solidFill>
                  <a:srgbClr val="424456"/>
                </a:solidFill>
                <a:latin typeface="Gill Sans MT" panose="020B0502020104020203" pitchFamily="34" charset="0"/>
                <a:cs typeface="+mn-cs"/>
              </a:rPr>
              <a:t>diffusion</a:t>
            </a:r>
            <a:r>
              <a:rPr lang="fr-FR" altLang="fr-FR" sz="1400" b="1" dirty="0">
                <a:solidFill>
                  <a:srgbClr val="424456"/>
                </a:solidFill>
                <a:latin typeface="Gill Sans MT" panose="020B0502020104020203" pitchFamily="34" charset="0"/>
                <a:cs typeface="+mn-cs"/>
              </a:rPr>
              <a:t> sont donc deux actes différents. </a:t>
            </a:r>
          </a:p>
          <a:p>
            <a:pPr lvl="0" algn="just" eaLnBrk="0" hangingPunct="0"/>
            <a:r>
              <a:rPr lang="fr-FR" altLang="fr-FR" sz="1400" b="1" dirty="0">
                <a:solidFill>
                  <a:srgbClr val="424456"/>
                </a:solidFill>
                <a:latin typeface="Gill Sans MT" panose="020B0502020104020203" pitchFamily="34" charset="0"/>
                <a:cs typeface="+mn-cs"/>
              </a:rPr>
              <a:t>La classe est un lieu privé et le groupe de classes, identifiable et défini, </a:t>
            </a:r>
          </a:p>
          <a:p>
            <a:pPr lvl="0" algn="just" eaLnBrk="0" hangingPunct="0"/>
            <a:r>
              <a:rPr lang="fr-FR" altLang="fr-FR" sz="1400" b="1" u="sng" dirty="0">
                <a:solidFill>
                  <a:srgbClr val="424456"/>
                </a:solidFill>
                <a:latin typeface="Gill Sans MT" panose="020B0502020104020203" pitchFamily="34" charset="0"/>
                <a:cs typeface="+mn-cs"/>
              </a:rPr>
              <a:t>ne peut être assimilé à une </a:t>
            </a:r>
            <a:r>
              <a:rPr lang="fr-FR" altLang="fr-FR" sz="1400" b="1" u="sng" dirty="0" smtClean="0">
                <a:solidFill>
                  <a:srgbClr val="424456"/>
                </a:solidFill>
                <a:latin typeface="Gill Sans MT" panose="020B0502020104020203" pitchFamily="34" charset="0"/>
                <a:cs typeface="+mn-cs"/>
              </a:rPr>
              <a:t>foule.</a:t>
            </a:r>
          </a:p>
          <a:p>
            <a:pPr lvl="0" algn="just" eaLnBrk="0" hangingPunct="0"/>
            <a:r>
              <a:rPr lang="fr-FR" altLang="fr-FR" sz="1400" b="1" dirty="0" smtClean="0">
                <a:solidFill>
                  <a:srgbClr val="424456"/>
                </a:solidFill>
                <a:latin typeface="Gill Sans MT" panose="020B0502020104020203" pitchFamily="34" charset="0"/>
                <a:cs typeface="+mn-cs"/>
              </a:rPr>
              <a:t>Autorisations (distinctes) des 2</a:t>
            </a:r>
            <a:r>
              <a:rPr lang="fr-FR" altLang="fr-FR" sz="1400" b="1" dirty="0">
                <a:solidFill>
                  <a:srgbClr val="424456"/>
                </a:solidFill>
                <a:latin typeface="Gill Sans MT" panose="020B0502020104020203" pitchFamily="34" charset="0"/>
                <a:cs typeface="+mn-cs"/>
              </a:rPr>
              <a:t> </a:t>
            </a:r>
            <a:r>
              <a:rPr lang="fr-FR" altLang="fr-FR" sz="1400" b="1" u="sng" dirty="0" smtClean="0">
                <a:solidFill>
                  <a:srgbClr val="424456"/>
                </a:solidFill>
                <a:latin typeface="Gill Sans MT" panose="020B0502020104020203" pitchFamily="34" charset="0"/>
                <a:cs typeface="+mn-cs"/>
              </a:rPr>
              <a:t>représentants </a:t>
            </a:r>
            <a:r>
              <a:rPr lang="fr-FR" altLang="fr-FR" sz="1400" b="1" u="sng" dirty="0">
                <a:solidFill>
                  <a:srgbClr val="424456"/>
                </a:solidFill>
                <a:latin typeface="Gill Sans MT" panose="020B0502020104020203" pitchFamily="34" charset="0"/>
                <a:cs typeface="+mn-cs"/>
              </a:rPr>
              <a:t>légaux</a:t>
            </a:r>
            <a:r>
              <a:rPr lang="fr-FR" altLang="fr-FR" sz="1400" b="1" dirty="0">
                <a:solidFill>
                  <a:srgbClr val="424456"/>
                </a:solidFill>
                <a:latin typeface="Gill Sans MT" panose="020B0502020104020203" pitchFamily="34" charset="0"/>
                <a:cs typeface="+mn-cs"/>
              </a:rPr>
              <a:t> </a:t>
            </a:r>
            <a:r>
              <a:rPr lang="fr-FR" altLang="fr-FR" sz="1400" b="1" dirty="0" smtClean="0">
                <a:solidFill>
                  <a:srgbClr val="424456"/>
                </a:solidFill>
                <a:latin typeface="Gill Sans MT" panose="020B0502020104020203" pitchFamily="34" charset="0"/>
                <a:cs typeface="+mn-cs"/>
              </a:rPr>
              <a:t>pour un mineur.</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506114" y="241303"/>
            <a:ext cx="7861707" cy="4570482"/>
          </a:xfrm>
          <a:prstGeom prst="rect">
            <a:avLst/>
          </a:prstGeom>
        </p:spPr>
        <p:txBody>
          <a:bodyPr wrap="square">
            <a:spAutoFit/>
          </a:bodyPr>
          <a:lstStyle/>
          <a:p>
            <a:pPr lvl="0">
              <a:spcBef>
                <a:spcPts val="600"/>
              </a:spcBef>
              <a:buClr>
                <a:srgbClr val="4F81BD"/>
              </a:buClr>
              <a:buSzPct val="70000"/>
              <a:defRPr/>
            </a:pPr>
            <a:r>
              <a:rPr lang="fr-FR" sz="3200" dirty="0" smtClean="0">
                <a:solidFill>
                  <a:srgbClr val="1F497D">
                    <a:lumMod val="60000"/>
                    <a:lumOff val="40000"/>
                  </a:srgbClr>
                </a:solidFill>
                <a:latin typeface="Haettenschweiler" pitchFamily="34" charset="0"/>
              </a:rPr>
              <a:t>Préambule :</a:t>
            </a:r>
            <a:endParaRPr lang="fr-FR" sz="3200" dirty="0" smtClean="0">
              <a:solidFill>
                <a:schemeClr val="tx2">
                  <a:lumMod val="60000"/>
                  <a:lumOff val="40000"/>
                </a:schemeClr>
              </a:solidFill>
              <a:latin typeface="Haettenschweiler" pitchFamily="34" charset="0"/>
            </a:endParaRPr>
          </a:p>
          <a:p>
            <a:pPr lvl="0">
              <a:spcBef>
                <a:spcPts val="600"/>
              </a:spcBef>
              <a:buClr>
                <a:srgbClr val="4F81BD"/>
              </a:buClr>
              <a:buSzPct val="70000"/>
              <a:defRPr/>
            </a:pPr>
            <a:r>
              <a:rPr lang="fr-FR" sz="3200" dirty="0" smtClean="0">
                <a:solidFill>
                  <a:srgbClr val="1F497D">
                    <a:satMod val="130000"/>
                  </a:srgbClr>
                </a:solidFill>
                <a:latin typeface="Haettenschweiler" pitchFamily="34" charset="0"/>
              </a:rPr>
              <a:t>Inspections </a:t>
            </a:r>
            <a:r>
              <a:rPr lang="fr-FR" sz="2400" dirty="0" smtClean="0">
                <a:solidFill>
                  <a:srgbClr val="1F497D">
                    <a:satMod val="130000"/>
                  </a:srgbClr>
                </a:solidFill>
                <a:latin typeface="Haettenschweiler" pitchFamily="34" charset="0"/>
              </a:rPr>
              <a:t>: plan / préparation-accueil / accompagnement / évaluation</a:t>
            </a:r>
          </a:p>
          <a:p>
            <a:pPr lvl="0">
              <a:spcBef>
                <a:spcPts val="600"/>
              </a:spcBef>
              <a:buClr>
                <a:srgbClr val="4F81BD"/>
              </a:buClr>
              <a:buSzPct val="70000"/>
              <a:defRPr/>
            </a:pPr>
            <a:r>
              <a:rPr lang="fr-FR" sz="3200" dirty="0" smtClean="0">
                <a:solidFill>
                  <a:srgbClr val="1F497D">
                    <a:satMod val="130000"/>
                  </a:srgbClr>
                </a:solidFill>
                <a:latin typeface="Haettenschweiler" pitchFamily="34" charset="0"/>
              </a:rPr>
              <a:t>Questionnaire </a:t>
            </a:r>
            <a:r>
              <a:rPr lang="fr-FR" sz="2400" dirty="0" smtClean="0">
                <a:solidFill>
                  <a:schemeClr val="tx2">
                    <a:lumMod val="40000"/>
                    <a:lumOff val="60000"/>
                  </a:schemeClr>
                </a:solidFill>
                <a:latin typeface="Haettenschweiler" pitchFamily="34" charset="0"/>
              </a:rPr>
              <a:t>(125/365, soit 1/3 professeurs)</a:t>
            </a:r>
          </a:p>
          <a:p>
            <a:pPr lvl="0">
              <a:spcBef>
                <a:spcPts val="600"/>
              </a:spcBef>
              <a:buClr>
                <a:srgbClr val="4F81BD"/>
              </a:buClr>
              <a:buSzPct val="70000"/>
              <a:defRPr/>
            </a:pPr>
            <a:r>
              <a:rPr lang="fr-FR" sz="3200" dirty="0" smtClean="0">
                <a:solidFill>
                  <a:srgbClr val="1F497D">
                    <a:satMod val="130000"/>
                  </a:srgbClr>
                </a:solidFill>
                <a:latin typeface="Haettenschweiler" pitchFamily="34" charset="0"/>
              </a:rPr>
              <a:t>Le droit à l’image</a:t>
            </a:r>
          </a:p>
          <a:p>
            <a:pPr>
              <a:spcBef>
                <a:spcPts val="600"/>
              </a:spcBef>
              <a:buClr>
                <a:srgbClr val="4F81BD"/>
              </a:buClr>
              <a:buSzPct val="70000"/>
              <a:defRPr/>
            </a:pPr>
            <a:endParaRPr lang="fr-FR" sz="3200" dirty="0" smtClean="0">
              <a:solidFill>
                <a:srgbClr val="1F497D">
                  <a:satMod val="130000"/>
                </a:srgbClr>
              </a:solidFill>
              <a:latin typeface="Haettenschweiler" pitchFamily="34" charset="0"/>
            </a:endParaRPr>
          </a:p>
          <a:p>
            <a:pPr>
              <a:spcBef>
                <a:spcPts val="600"/>
              </a:spcBef>
              <a:buClr>
                <a:srgbClr val="4F81BD"/>
              </a:buClr>
              <a:buSzPct val="70000"/>
              <a:defRPr/>
            </a:pPr>
            <a:endParaRPr lang="fr-FR" sz="3200" dirty="0">
              <a:solidFill>
                <a:srgbClr val="1F497D">
                  <a:satMod val="130000"/>
                </a:srgbClr>
              </a:solidFill>
              <a:latin typeface="Haettenschweiler" pitchFamily="34" charset="0"/>
            </a:endParaRPr>
          </a:p>
          <a:p>
            <a:pPr>
              <a:spcBef>
                <a:spcPts val="600"/>
              </a:spcBef>
              <a:buClr>
                <a:srgbClr val="4F81BD"/>
              </a:buClr>
              <a:buSzPct val="70000"/>
              <a:defRPr/>
            </a:pPr>
            <a:endParaRPr lang="fr-FR" sz="3200" dirty="0" smtClean="0">
              <a:solidFill>
                <a:srgbClr val="1F497D">
                  <a:satMod val="130000"/>
                </a:srgbClr>
              </a:solidFill>
              <a:latin typeface="Haettenschweiler" pitchFamily="34" charset="0"/>
            </a:endParaRPr>
          </a:p>
          <a:p>
            <a:pPr>
              <a:spcBef>
                <a:spcPts val="600"/>
              </a:spcBef>
              <a:buClr>
                <a:srgbClr val="4F81BD"/>
              </a:buClr>
              <a:buSzPct val="70000"/>
              <a:defRPr/>
            </a:pPr>
            <a:r>
              <a:rPr lang="fr-FR" sz="3200" dirty="0" smtClean="0">
                <a:solidFill>
                  <a:srgbClr val="1F497D">
                    <a:satMod val="130000"/>
                  </a:srgbClr>
                </a:solidFill>
                <a:latin typeface="Haettenschweiler" pitchFamily="34" charset="0"/>
              </a:rPr>
              <a:t>Le </a:t>
            </a:r>
            <a:r>
              <a:rPr lang="fr-FR" sz="3200" dirty="0">
                <a:solidFill>
                  <a:srgbClr val="1F497D">
                    <a:satMod val="130000"/>
                  </a:srgbClr>
                </a:solidFill>
                <a:latin typeface="Haettenschweiler" pitchFamily="34" charset="0"/>
              </a:rPr>
              <a:t>site disciplinaire </a:t>
            </a:r>
            <a:r>
              <a:rPr lang="fr-FR" sz="3200" dirty="0" smtClean="0">
                <a:solidFill>
                  <a:srgbClr val="1F497D">
                    <a:satMod val="130000"/>
                  </a:srgbClr>
                </a:solidFill>
                <a:latin typeface="Haettenschweiler" pitchFamily="34" charset="0"/>
              </a:rPr>
              <a:t>académique</a:t>
            </a:r>
            <a:endParaRPr lang="fr-FR" sz="3200" dirty="0">
              <a:solidFill>
                <a:srgbClr val="1F497D">
                  <a:satMod val="130000"/>
                </a:srgbClr>
              </a:solidFill>
              <a:latin typeface="Haettenschweiler" pitchFamily="34" charset="0"/>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 t="11613" r="27762" b="5806"/>
          <a:stretch/>
        </p:blipFill>
        <p:spPr bwMode="auto">
          <a:xfrm>
            <a:off x="1283885" y="4811785"/>
            <a:ext cx="2652822" cy="170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83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fade">
                                      <p:cBhvr>
                                        <p:cTn id="34" dur="500"/>
                                        <p:tgtEl>
                                          <p:spTgt spid="10">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1000"/>
                                        <p:tgtEl>
                                          <p:spTgt spid="1026"/>
                                        </p:tgtEl>
                                      </p:cBhvr>
                                    </p:animEffect>
                                    <p:anim calcmode="lin" valueType="num">
                                      <p:cBhvr>
                                        <p:cTn id="47" dur="1000" fill="hold"/>
                                        <p:tgtEl>
                                          <p:spTgt spid="1026"/>
                                        </p:tgtEl>
                                        <p:attrNameLst>
                                          <p:attrName>ppt_x</p:attrName>
                                        </p:attrNameLst>
                                      </p:cBhvr>
                                      <p:tavLst>
                                        <p:tav tm="0">
                                          <p:val>
                                            <p:strVal val="#ppt_x"/>
                                          </p:val>
                                        </p:tav>
                                        <p:tav tm="100000">
                                          <p:val>
                                            <p:strVal val="#ppt_x"/>
                                          </p:val>
                                        </p:tav>
                                      </p:tavLst>
                                    </p:anim>
                                    <p:anim calcmode="lin" valueType="num">
                                      <p:cBhvr>
                                        <p:cTn id="4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853549"/>
            <a:ext cx="8206204" cy="4431983"/>
          </a:xfrm>
          <a:prstGeom prst="rect">
            <a:avLst/>
          </a:prstGeom>
          <a:noFill/>
        </p:spPr>
        <p:txBody>
          <a:bodyPr wrap="square" rtlCol="0">
            <a:spAutoFit/>
          </a:bodyPr>
          <a:lstStyle/>
          <a:p>
            <a:r>
              <a:rPr lang="fr-FR" b="1" dirty="0" smtClean="0">
                <a:solidFill>
                  <a:srgbClr val="424456"/>
                </a:solidFill>
                <a:latin typeface="Gill Sans MT" panose="020B0502020104020203" pitchFamily="34" charset="0"/>
              </a:rPr>
              <a:t>Transformer,  par exemple,  les critères d’évaluation  (la notation) en compétences à atteindre.</a:t>
            </a:r>
          </a:p>
          <a:p>
            <a:endParaRPr lang="fr-FR" b="1" dirty="0" smtClean="0">
              <a:solidFill>
                <a:srgbClr val="424456"/>
              </a:solidFill>
              <a:latin typeface="Gill Sans MT" panose="020B0502020104020203" pitchFamily="34" charset="0"/>
            </a:endParaRPr>
          </a:p>
          <a:p>
            <a:r>
              <a:rPr lang="fr-FR" b="1" i="1" dirty="0" smtClean="0">
                <a:solidFill>
                  <a:schemeClr val="tx2">
                    <a:lumMod val="60000"/>
                    <a:lumOff val="40000"/>
                  </a:schemeClr>
                </a:solidFill>
                <a:latin typeface="Gill Sans MT" panose="020B0502020104020203" pitchFamily="34" charset="0"/>
              </a:rPr>
              <a:t>	</a:t>
            </a:r>
            <a:r>
              <a:rPr lang="fr-FR" sz="1600" b="1" i="1" dirty="0" smtClean="0">
                <a:solidFill>
                  <a:schemeClr val="tx2">
                    <a:lumMod val="60000"/>
                    <a:lumOff val="40000"/>
                  </a:schemeClr>
                </a:solidFill>
                <a:latin typeface="Gill Sans MT" panose="020B0502020104020203" pitchFamily="34" charset="0"/>
              </a:rPr>
              <a:t>« Pertinence dans le prélèvement des éléments iconiques </a:t>
            </a:r>
          </a:p>
          <a:p>
            <a:r>
              <a:rPr lang="fr-FR" sz="1600" b="1" i="1" dirty="0">
                <a:solidFill>
                  <a:schemeClr val="tx2">
                    <a:lumMod val="60000"/>
                    <a:lumOff val="40000"/>
                  </a:schemeClr>
                </a:solidFill>
                <a:latin typeface="Gill Sans MT" panose="020B0502020104020203" pitchFamily="34" charset="0"/>
              </a:rPr>
              <a:t>	</a:t>
            </a:r>
            <a:r>
              <a:rPr lang="fr-FR" sz="1600" b="1" i="1" dirty="0" smtClean="0">
                <a:solidFill>
                  <a:schemeClr val="tx2">
                    <a:lumMod val="60000"/>
                    <a:lumOff val="40000"/>
                  </a:schemeClr>
                </a:solidFill>
                <a:latin typeface="Gill Sans MT" panose="020B0502020104020203" pitchFamily="34" charset="0"/>
              </a:rPr>
              <a:t>au sein de la production :  </a:t>
            </a:r>
            <a:r>
              <a:rPr lang="fr-FR" b="1" i="1" dirty="0" smtClean="0">
                <a:solidFill>
                  <a:schemeClr val="tx2">
                    <a:lumMod val="60000"/>
                    <a:lumOff val="40000"/>
                  </a:schemeClr>
                </a:solidFill>
                <a:latin typeface="Gill Sans MT" panose="020B0502020104020203" pitchFamily="34" charset="0"/>
              </a:rPr>
              <a:t>/5pts</a:t>
            </a:r>
            <a:r>
              <a:rPr lang="fr-FR" sz="1600" b="1" i="1" dirty="0" smtClean="0">
                <a:solidFill>
                  <a:schemeClr val="tx2">
                    <a:lumMod val="60000"/>
                    <a:lumOff val="40000"/>
                  </a:schemeClr>
                </a:solidFill>
                <a:latin typeface="Gill Sans MT" panose="020B0502020104020203" pitchFamily="34" charset="0"/>
              </a:rPr>
              <a:t> »</a:t>
            </a:r>
          </a:p>
          <a:p>
            <a:endParaRPr lang="fr-FR" sz="1600" b="1" i="1" dirty="0">
              <a:solidFill>
                <a:schemeClr val="tx2">
                  <a:lumMod val="60000"/>
                  <a:lumOff val="40000"/>
                </a:schemeClr>
              </a:solidFill>
              <a:latin typeface="Gill Sans MT" panose="020B0502020104020203" pitchFamily="34" charset="0"/>
            </a:endParaRPr>
          </a:p>
          <a:p>
            <a:endParaRPr lang="fr-FR" sz="1600" b="1" i="1" dirty="0" smtClean="0">
              <a:solidFill>
                <a:schemeClr val="tx2">
                  <a:lumMod val="60000"/>
                  <a:lumOff val="40000"/>
                </a:schemeClr>
              </a:solidFill>
              <a:latin typeface="Gill Sans MT" panose="020B0502020104020203" pitchFamily="34" charset="0"/>
            </a:endParaRPr>
          </a:p>
          <a:p>
            <a:endParaRPr lang="fr-FR" b="1" i="1" dirty="0" smtClean="0">
              <a:solidFill>
                <a:schemeClr val="tx2">
                  <a:lumMod val="60000"/>
                  <a:lumOff val="40000"/>
                </a:schemeClr>
              </a:solidFill>
              <a:latin typeface="Gill Sans MT" panose="020B0502020104020203" pitchFamily="34" charset="0"/>
            </a:endParaRPr>
          </a:p>
          <a:p>
            <a:r>
              <a:rPr lang="fr-FR" b="1" dirty="0" smtClean="0">
                <a:solidFill>
                  <a:srgbClr val="424456"/>
                </a:solidFill>
                <a:latin typeface="Gill Sans MT" panose="020B0502020104020203" pitchFamily="34" charset="0"/>
              </a:rPr>
              <a:t>	</a:t>
            </a:r>
            <a:r>
              <a:rPr lang="fr-FR" b="1" i="1" dirty="0" smtClean="0">
                <a:solidFill>
                  <a:schemeClr val="tx2">
                    <a:lumMod val="60000"/>
                    <a:lumOff val="40000"/>
                  </a:schemeClr>
                </a:solidFill>
                <a:latin typeface="Gill Sans MT" panose="020B0502020104020203" pitchFamily="34" charset="0"/>
              </a:rPr>
              <a:t>Compétence :  </a:t>
            </a:r>
            <a:r>
              <a:rPr lang="fr-FR" sz="1600" b="1" i="1" dirty="0" smtClean="0">
                <a:solidFill>
                  <a:schemeClr val="tx2">
                    <a:lumMod val="60000"/>
                    <a:lumOff val="40000"/>
                  </a:schemeClr>
                </a:solidFill>
                <a:latin typeface="Gill Sans MT" panose="020B0502020104020203" pitchFamily="34" charset="0"/>
              </a:rPr>
              <a:t>« Exploiter </a:t>
            </a:r>
            <a:r>
              <a:rPr lang="fr-FR" sz="1600" b="1" i="1" dirty="0">
                <a:solidFill>
                  <a:schemeClr val="tx2">
                    <a:lumMod val="60000"/>
                    <a:lumOff val="40000"/>
                  </a:schemeClr>
                </a:solidFill>
                <a:latin typeface="Gill Sans MT" panose="020B0502020104020203" pitchFamily="34" charset="0"/>
              </a:rPr>
              <a:t>des informations et de la documentation, </a:t>
            </a:r>
            <a:r>
              <a:rPr lang="fr-FR" sz="1600" b="1" i="1" dirty="0" smtClean="0">
                <a:solidFill>
                  <a:schemeClr val="tx2">
                    <a:lumMod val="60000"/>
                    <a:lumOff val="40000"/>
                  </a:schemeClr>
                </a:solidFill>
                <a:latin typeface="Gill Sans MT" panose="020B0502020104020203" pitchFamily="34" charset="0"/>
              </a:rPr>
              <a:t>			          notamment </a:t>
            </a:r>
            <a:r>
              <a:rPr lang="fr-FR" sz="1600" b="1" i="1" dirty="0">
                <a:solidFill>
                  <a:schemeClr val="tx2">
                    <a:lumMod val="60000"/>
                    <a:lumOff val="40000"/>
                  </a:schemeClr>
                </a:solidFill>
                <a:latin typeface="Gill Sans MT" panose="020B0502020104020203" pitchFamily="34" charset="0"/>
              </a:rPr>
              <a:t>iconique, pour servir un projet de </a:t>
            </a:r>
            <a:r>
              <a:rPr lang="fr-FR" sz="1600" b="1" i="1" dirty="0" smtClean="0">
                <a:solidFill>
                  <a:schemeClr val="tx2">
                    <a:lumMod val="60000"/>
                    <a:lumOff val="40000"/>
                  </a:schemeClr>
                </a:solidFill>
                <a:latin typeface="Gill Sans MT" panose="020B0502020104020203" pitchFamily="34" charset="0"/>
              </a:rPr>
              <a:t>création »</a:t>
            </a:r>
          </a:p>
          <a:p>
            <a:pPr>
              <a:defRPr/>
            </a:pPr>
            <a:endParaRPr lang="fr-FR" b="1" dirty="0" smtClean="0">
              <a:solidFill>
                <a:srgbClr val="424456"/>
              </a:solidFill>
              <a:latin typeface="Gill Sans MT" panose="020B0502020104020203" pitchFamily="34" charset="0"/>
            </a:endParaRPr>
          </a:p>
          <a:p>
            <a:pPr>
              <a:defRPr/>
            </a:pPr>
            <a:endParaRPr lang="fr-FR" b="1" dirty="0">
              <a:solidFill>
                <a:srgbClr val="424456"/>
              </a:solidFill>
              <a:latin typeface="Gill Sans MT" panose="020B0502020104020203" pitchFamily="34" charset="0"/>
            </a:endParaRPr>
          </a:p>
          <a:p>
            <a:pPr>
              <a:defRPr/>
            </a:pPr>
            <a:endParaRPr lang="fr-FR" b="1" dirty="0" smtClean="0">
              <a:solidFill>
                <a:srgbClr val="424456"/>
              </a:solidFill>
              <a:latin typeface="Gill Sans MT" panose="020B0502020104020203" pitchFamily="34" charset="0"/>
            </a:endParaRPr>
          </a:p>
          <a:p>
            <a:pPr>
              <a:defRPr/>
            </a:pPr>
            <a:r>
              <a:rPr lang="fr-FR" b="1" dirty="0" smtClean="0">
                <a:solidFill>
                  <a:srgbClr val="424456"/>
                </a:solidFill>
                <a:latin typeface="Gill Sans MT" panose="020B0502020104020203" pitchFamily="34" charset="0"/>
              </a:rPr>
              <a:t>Ce barème sur 5 pts peut donc se traduire par un </a:t>
            </a:r>
            <a:r>
              <a:rPr lang="fr-FR" b="1" dirty="0" smtClean="0">
                <a:solidFill>
                  <a:srgbClr val="424456"/>
                </a:solidFill>
                <a:latin typeface="Gill Sans MT" panose="020B0502020104020203" pitchFamily="34" charset="0"/>
              </a:rPr>
              <a:t>‘‘</a:t>
            </a:r>
            <a:r>
              <a:rPr lang="fr-FR" b="1" u="sng" dirty="0" smtClean="0">
                <a:solidFill>
                  <a:srgbClr val="424456"/>
                </a:solidFill>
                <a:latin typeface="Gill Sans MT" panose="020B0502020104020203" pitchFamily="34" charset="0"/>
              </a:rPr>
              <a:t>niveau de maîtrise’’</a:t>
            </a:r>
            <a:r>
              <a:rPr lang="fr-FR" b="1" dirty="0" smtClean="0">
                <a:solidFill>
                  <a:srgbClr val="424456"/>
                </a:solidFill>
                <a:latin typeface="Gill Sans MT" panose="020B0502020104020203" pitchFamily="34" charset="0"/>
              </a:rPr>
              <a:t> </a:t>
            </a:r>
            <a:r>
              <a:rPr lang="fr-FR" b="1" u="sng" dirty="0" smtClean="0">
                <a:solidFill>
                  <a:srgbClr val="424456"/>
                </a:solidFill>
                <a:latin typeface="Gill Sans MT" panose="020B0502020104020203" pitchFamily="34" charset="0"/>
              </a:rPr>
              <a:t>formateur </a:t>
            </a:r>
            <a:r>
              <a:rPr lang="fr-FR" b="1" dirty="0" smtClean="0">
                <a:solidFill>
                  <a:srgbClr val="424456"/>
                </a:solidFill>
                <a:latin typeface="Gill Sans MT" panose="020B0502020104020203" pitchFamily="34" charset="0"/>
              </a:rPr>
              <a:t>(et non sur un constat final s’inspirant </a:t>
            </a:r>
            <a:r>
              <a:rPr lang="fr-FR" b="1" dirty="0" smtClean="0">
                <a:solidFill>
                  <a:srgbClr val="424456"/>
                </a:solidFill>
                <a:latin typeface="Gill Sans MT" panose="020B0502020104020203" pitchFamily="34" charset="0"/>
              </a:rPr>
              <a:t>du DNB ou du LSU) :</a:t>
            </a:r>
          </a:p>
          <a:p>
            <a:pPr indent="-285750">
              <a:buFontTx/>
              <a:buChar char="-"/>
              <a:defRPr/>
            </a:pPr>
            <a:endParaRPr lang="fr-FR" b="1" dirty="0" smtClean="0">
              <a:solidFill>
                <a:srgbClr val="424456"/>
              </a:solidFill>
              <a:latin typeface="Gill Sans MT" panose="020B0502020104020203" pitchFamily="34" charset="0"/>
            </a:endParaRPr>
          </a:p>
        </p:txBody>
      </p:sp>
      <p:sp>
        <p:nvSpPr>
          <p:cNvPr id="7" name="Rectangle 6"/>
          <p:cNvSpPr/>
          <p:nvPr/>
        </p:nvSpPr>
        <p:spPr>
          <a:xfrm>
            <a:off x="228558" y="112065"/>
            <a:ext cx="7477837"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Notation – compétences,  </a:t>
            </a:r>
            <a:r>
              <a:rPr lang="fr-FR" sz="3200" u="sng" dirty="0" smtClean="0">
                <a:solidFill>
                  <a:schemeClr val="tx2">
                    <a:lumMod val="60000"/>
                    <a:lumOff val="40000"/>
                  </a:schemeClr>
                </a:solidFill>
                <a:latin typeface="Haettenschweiler" pitchFamily="34" charset="0"/>
              </a:rPr>
              <a:t>jeu de miroir</a:t>
            </a:r>
            <a:endParaRPr lang="fr-FR" sz="3200" u="sng" dirty="0">
              <a:solidFill>
                <a:schemeClr val="tx2">
                  <a:lumMod val="60000"/>
                  <a:lumOff val="40000"/>
                </a:schemeClr>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380130416"/>
              </p:ext>
            </p:extLst>
          </p:nvPr>
        </p:nvGraphicFramePr>
        <p:xfrm>
          <a:off x="1366241" y="2328528"/>
          <a:ext cx="7022845" cy="467123"/>
        </p:xfrm>
        <a:graphic>
          <a:graphicData uri="http://schemas.openxmlformats.org/drawingml/2006/table">
            <a:tbl>
              <a:tblPr firstRow="1" bandRow="1"/>
              <a:tblGrid>
                <a:gridCol w="707107"/>
                <a:gridCol w="733647"/>
                <a:gridCol w="531628"/>
                <a:gridCol w="616688"/>
                <a:gridCol w="531628"/>
                <a:gridCol w="733646"/>
                <a:gridCol w="510363"/>
                <a:gridCol w="648586"/>
                <a:gridCol w="659219"/>
                <a:gridCol w="659218"/>
                <a:gridCol w="691115"/>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0</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0.5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1</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1.5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2</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2.5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3</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solidFill>
                            <a:schemeClr val="bg1"/>
                          </a:solidFill>
                          <a:latin typeface="Gill Sans MT" panose="020B0502020104020203" pitchFamily="34" charset="0"/>
                        </a:rPr>
                        <a:t>3.5</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4</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4.5</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5</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842269005"/>
              </p:ext>
            </p:extLst>
          </p:nvPr>
        </p:nvGraphicFramePr>
        <p:xfrm>
          <a:off x="1366241" y="3650509"/>
          <a:ext cx="7022846" cy="467123"/>
        </p:xfrm>
        <a:graphic>
          <a:graphicData uri="http://schemas.openxmlformats.org/drawingml/2006/table">
            <a:tbl>
              <a:tblPr firstRow="1" bandRow="1"/>
              <a:tblGrid>
                <a:gridCol w="1755711"/>
                <a:gridCol w="1755712"/>
                <a:gridCol w="1755712"/>
                <a:gridCol w="1755711"/>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b="0" dirty="0" smtClean="0">
                          <a:solidFill>
                            <a:schemeClr val="bg1"/>
                          </a:solidFill>
                          <a:latin typeface="Gill Sans MT" panose="020B0502020104020203" pitchFamily="34" charset="0"/>
                        </a:rPr>
                        <a:t>Un</a:t>
                      </a:r>
                      <a:r>
                        <a:rPr lang="fr-FR" sz="2000" b="0" baseline="0" dirty="0" smtClean="0">
                          <a:solidFill>
                            <a:schemeClr val="bg1"/>
                          </a:solidFill>
                          <a:latin typeface="Gill Sans MT" panose="020B0502020104020203" pitchFamily="34" charset="0"/>
                        </a:rPr>
                        <a:t> début</a:t>
                      </a:r>
                      <a:endParaRPr lang="fr-FR" sz="2000" b="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Juste</a:t>
                      </a:r>
                      <a:r>
                        <a:rPr lang="fr-FR" sz="2000" baseline="0" dirty="0" smtClean="0">
                          <a:solidFill>
                            <a:schemeClr val="bg1"/>
                          </a:solidFill>
                          <a:latin typeface="Gill Sans MT" panose="020B0502020104020203" pitchFamily="34" charset="0"/>
                        </a:rPr>
                        <a:t> c</a:t>
                      </a:r>
                      <a:r>
                        <a:rPr lang="fr-FR" sz="2000" dirty="0" smtClean="0">
                          <a:solidFill>
                            <a:schemeClr val="bg1"/>
                          </a:solidFill>
                          <a:latin typeface="Gill Sans MT" panose="020B0502020104020203" pitchFamily="34" charset="0"/>
                        </a:rPr>
                        <a:t>orrect</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Pas</a:t>
                      </a:r>
                      <a:r>
                        <a:rPr lang="fr-FR" sz="2000" baseline="0" dirty="0" smtClean="0">
                          <a:solidFill>
                            <a:schemeClr val="bg1"/>
                          </a:solidFill>
                          <a:latin typeface="Gill Sans MT" panose="020B0502020104020203" pitchFamily="34" charset="0"/>
                        </a:rPr>
                        <a:t> mal</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Très </a:t>
                      </a:r>
                      <a:r>
                        <a:rPr lang="fr-FR" sz="2000" dirty="0" smtClean="0">
                          <a:solidFill>
                            <a:schemeClr val="bg1"/>
                          </a:solidFill>
                          <a:latin typeface="Gill Sans MT" panose="020B0502020104020203" pitchFamily="34" charset="0"/>
                        </a:rPr>
                        <a:t>efficace</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sp>
        <p:nvSpPr>
          <p:cNvPr id="8" name="Flèche courbée vers la droite 7"/>
          <p:cNvSpPr/>
          <p:nvPr/>
        </p:nvSpPr>
        <p:spPr>
          <a:xfrm>
            <a:off x="595424" y="2211572"/>
            <a:ext cx="640548" cy="17650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143805604"/>
              </p:ext>
            </p:extLst>
          </p:nvPr>
        </p:nvGraphicFramePr>
        <p:xfrm>
          <a:off x="1366241" y="5149700"/>
          <a:ext cx="7022845" cy="467123"/>
        </p:xfrm>
        <a:graphic>
          <a:graphicData uri="http://schemas.openxmlformats.org/drawingml/2006/table">
            <a:tbl>
              <a:tblPr firstRow="1" bandRow="1"/>
              <a:tblGrid>
                <a:gridCol w="707107"/>
                <a:gridCol w="733647"/>
                <a:gridCol w="531628"/>
                <a:gridCol w="616688"/>
                <a:gridCol w="531628"/>
                <a:gridCol w="733646"/>
                <a:gridCol w="510363"/>
                <a:gridCol w="648586"/>
                <a:gridCol w="659219"/>
                <a:gridCol w="659218"/>
                <a:gridCol w="691115"/>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0</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0.5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1</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1.5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2</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2.5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3</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solidFill>
                            <a:schemeClr val="bg1"/>
                          </a:solidFill>
                          <a:latin typeface="Gill Sans MT" panose="020B0502020104020203" pitchFamily="34" charset="0"/>
                        </a:rPr>
                        <a:t>3.5</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4</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4.5</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5</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609957880"/>
              </p:ext>
            </p:extLst>
          </p:nvPr>
        </p:nvGraphicFramePr>
        <p:xfrm>
          <a:off x="1366241" y="5616823"/>
          <a:ext cx="7022846" cy="467123"/>
        </p:xfrm>
        <a:graphic>
          <a:graphicData uri="http://schemas.openxmlformats.org/drawingml/2006/table">
            <a:tbl>
              <a:tblPr firstRow="1" bandRow="1"/>
              <a:tblGrid>
                <a:gridCol w="1755711"/>
                <a:gridCol w="1755712"/>
                <a:gridCol w="1755712"/>
                <a:gridCol w="1755711"/>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b="0" dirty="0" smtClean="0">
                          <a:solidFill>
                            <a:schemeClr val="bg1"/>
                          </a:solidFill>
                          <a:latin typeface="Gill Sans MT" panose="020B0502020104020203" pitchFamily="34" charset="0"/>
                        </a:rPr>
                        <a:t>Débutant</a:t>
                      </a:r>
                      <a:endParaRPr lang="fr-FR" sz="2000" b="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Apprenti</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Compétent</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Expert</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sp>
        <p:nvSpPr>
          <p:cNvPr id="1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30319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8558" y="696840"/>
            <a:ext cx="8373182" cy="4647426"/>
          </a:xfrm>
          <a:prstGeom prst="rect">
            <a:avLst/>
          </a:prstGeom>
          <a:noFill/>
        </p:spPr>
        <p:txBody>
          <a:bodyPr wrap="square" rtlCol="0">
            <a:spAutoFit/>
          </a:bodyPr>
          <a:lstStyle/>
          <a:p>
            <a:r>
              <a:rPr lang="fr-FR" b="1" dirty="0" smtClean="0">
                <a:solidFill>
                  <a:srgbClr val="424456"/>
                </a:solidFill>
                <a:latin typeface="Gill Sans MT" panose="020B0502020104020203" pitchFamily="34" charset="0"/>
              </a:rPr>
              <a:t>Il s’agit de bâtir une séquence, en partant d’un constat, d’un objectif à atteindre, d’une compétence à faire éprouver :</a:t>
            </a:r>
          </a:p>
          <a:p>
            <a:endParaRPr lang="fr-FR" sz="1200" b="1" dirty="0" smtClean="0">
              <a:solidFill>
                <a:srgbClr val="424456"/>
              </a:solidFill>
              <a:latin typeface="Gill Sans MT" panose="020B0502020104020203" pitchFamily="34" charset="0"/>
            </a:endParaRPr>
          </a:p>
          <a:p>
            <a:pPr marL="285750" indent="-285750">
              <a:buFont typeface="Wingdings" panose="05000000000000000000" pitchFamily="2" charset="2"/>
              <a:buChar char="Ø"/>
            </a:pPr>
            <a:r>
              <a:rPr lang="fr-FR" b="1" i="1" dirty="0" smtClean="0">
                <a:solidFill>
                  <a:schemeClr val="tx2">
                    <a:lumMod val="60000"/>
                    <a:lumOff val="40000"/>
                  </a:schemeClr>
                </a:solidFill>
                <a:latin typeface="Gill Sans MT" panose="020B0502020104020203" pitchFamily="34" charset="0"/>
              </a:rPr>
              <a:t>	</a:t>
            </a:r>
            <a:r>
              <a:rPr lang="fr-FR" sz="1600" b="1" dirty="0" smtClean="0">
                <a:solidFill>
                  <a:schemeClr val="tx2">
                    <a:lumMod val="60000"/>
                    <a:lumOff val="40000"/>
                  </a:schemeClr>
                </a:solidFill>
                <a:latin typeface="Gill Sans MT" panose="020B0502020104020203" pitchFamily="34" charset="0"/>
              </a:rPr>
              <a:t>Je n’utilise pas (suffisamment) d’outils et de supports photo-vidéo-	numériques* au sein de mes propositions de séquences.</a:t>
            </a:r>
          </a:p>
          <a:p>
            <a:endParaRPr lang="fr-FR" sz="1050" b="1" dirty="0" smtClean="0">
              <a:solidFill>
                <a:schemeClr val="tx2">
                  <a:lumMod val="60000"/>
                  <a:lumOff val="40000"/>
                </a:schemeClr>
              </a:solidFill>
              <a:latin typeface="Gill Sans MT" panose="020B0502020104020203" pitchFamily="34" charset="0"/>
            </a:endParaRPr>
          </a:p>
          <a:p>
            <a:pPr marL="285750" indent="-285750">
              <a:buFont typeface="Wingdings" panose="05000000000000000000" pitchFamily="2" charset="2"/>
              <a:buChar char="Ø"/>
            </a:pPr>
            <a:r>
              <a:rPr lang="fr-FR" sz="1600" b="1" dirty="0" smtClean="0">
                <a:solidFill>
                  <a:schemeClr val="tx2">
                    <a:lumMod val="60000"/>
                    <a:lumOff val="40000"/>
                  </a:schemeClr>
                </a:solidFill>
                <a:latin typeface="Gill Sans MT" panose="020B0502020104020203" pitchFamily="34" charset="0"/>
              </a:rPr>
              <a:t>	Les (des) élèves ne maîtrisent pas de logiciels, d’appareils*,</a:t>
            </a:r>
          </a:p>
          <a:p>
            <a:r>
              <a:rPr lang="fr-FR" sz="1600" b="1" dirty="0" smtClean="0">
                <a:solidFill>
                  <a:schemeClr val="tx2">
                    <a:lumMod val="60000"/>
                    <a:lumOff val="40000"/>
                  </a:schemeClr>
                </a:solidFill>
                <a:latin typeface="Gill Sans MT" panose="020B0502020104020203" pitchFamily="34" charset="0"/>
              </a:rPr>
              <a:t>	à des fins de création.</a:t>
            </a:r>
          </a:p>
          <a:p>
            <a:endParaRPr lang="fr-FR" sz="1050" b="1" dirty="0">
              <a:solidFill>
                <a:schemeClr val="tx2">
                  <a:lumMod val="60000"/>
                  <a:lumOff val="40000"/>
                </a:schemeClr>
              </a:solidFill>
              <a:latin typeface="Gill Sans MT" panose="020B0502020104020203" pitchFamily="34" charset="0"/>
            </a:endParaRPr>
          </a:p>
          <a:p>
            <a:r>
              <a:rPr lang="fr-FR" sz="1600" b="1" dirty="0" smtClean="0">
                <a:solidFill>
                  <a:schemeClr val="tx2">
                    <a:lumMod val="60000"/>
                    <a:lumOff val="40000"/>
                  </a:schemeClr>
                </a:solidFill>
                <a:latin typeface="Gill Sans MT" panose="020B0502020104020203" pitchFamily="34" charset="0"/>
              </a:rPr>
              <a:t>	Je n’ai pas ce type d’équipement (informatique) dans ma salle,</a:t>
            </a:r>
          </a:p>
          <a:p>
            <a:pPr marL="285750" indent="-285750">
              <a:buFont typeface="Wingdings" panose="05000000000000000000" pitchFamily="2" charset="2"/>
              <a:buChar char="Ø"/>
            </a:pPr>
            <a:r>
              <a:rPr lang="fr-FR" sz="1600" b="1" dirty="0" smtClean="0">
                <a:solidFill>
                  <a:schemeClr val="tx2">
                    <a:lumMod val="60000"/>
                    <a:lumOff val="40000"/>
                  </a:schemeClr>
                </a:solidFill>
                <a:latin typeface="Gill Sans MT" panose="020B0502020104020203" pitchFamily="34" charset="0"/>
              </a:rPr>
              <a:t>	Je ne vais (jamais) dans une salle équipée informatiquement </a:t>
            </a:r>
          </a:p>
          <a:p>
            <a:r>
              <a:rPr lang="fr-FR" sz="1600" b="1" dirty="0">
                <a:solidFill>
                  <a:schemeClr val="tx2">
                    <a:lumMod val="60000"/>
                    <a:lumOff val="40000"/>
                  </a:schemeClr>
                </a:solidFill>
                <a:latin typeface="Gill Sans MT" panose="020B0502020104020203" pitchFamily="34" charset="0"/>
              </a:rPr>
              <a:t>	</a:t>
            </a:r>
            <a:r>
              <a:rPr lang="fr-FR" sz="1600" b="1" dirty="0" smtClean="0">
                <a:solidFill>
                  <a:schemeClr val="tx2">
                    <a:lumMod val="60000"/>
                    <a:lumOff val="40000"/>
                  </a:schemeClr>
                </a:solidFill>
                <a:latin typeface="Gill Sans MT" panose="020B0502020104020203" pitchFamily="34" charset="0"/>
              </a:rPr>
              <a:t>au sein de mon établissement. Je ne fais pas de demande d’acquisition.</a:t>
            </a:r>
          </a:p>
          <a:p>
            <a:endParaRPr lang="fr-FR" sz="1200" b="1" dirty="0" smtClean="0">
              <a:solidFill>
                <a:schemeClr val="tx2">
                  <a:lumMod val="60000"/>
                  <a:lumOff val="40000"/>
                </a:schemeClr>
              </a:solidFill>
              <a:latin typeface="Gill Sans MT" panose="020B0502020104020203" pitchFamily="34" charset="0"/>
            </a:endParaRPr>
          </a:p>
          <a:p>
            <a:r>
              <a:rPr lang="fr-FR" b="1" dirty="0" smtClean="0">
                <a:solidFill>
                  <a:srgbClr val="424456"/>
                </a:solidFill>
                <a:latin typeface="Gill Sans MT" panose="020B0502020104020203" pitchFamily="34" charset="0"/>
              </a:rPr>
              <a:t>Pourtant je suis attendu sur l’évaluation d’une telle compétence :</a:t>
            </a:r>
          </a:p>
          <a:p>
            <a:r>
              <a:rPr lang="fr-FR" sz="1600" b="1" i="1" dirty="0" smtClean="0">
                <a:solidFill>
                  <a:schemeClr val="tx2">
                    <a:lumMod val="60000"/>
                    <a:lumOff val="40000"/>
                  </a:schemeClr>
                </a:solidFill>
                <a:latin typeface="Gill Sans MT" panose="020B0502020104020203" pitchFamily="34" charset="0"/>
              </a:rPr>
              <a:t>	</a:t>
            </a:r>
          </a:p>
          <a:p>
            <a:pPr marL="285750" indent="-285750">
              <a:buFont typeface="Wingdings" panose="05000000000000000000" pitchFamily="2" charset="2"/>
              <a:buChar char="Ø"/>
            </a:pPr>
            <a:r>
              <a:rPr lang="fr-FR" sz="1600" b="1" i="1" dirty="0">
                <a:solidFill>
                  <a:schemeClr val="tx2">
                    <a:lumMod val="60000"/>
                    <a:lumOff val="40000"/>
                  </a:schemeClr>
                </a:solidFill>
                <a:latin typeface="Gill Sans MT" panose="020B0502020104020203" pitchFamily="34" charset="0"/>
              </a:rPr>
              <a:t>	</a:t>
            </a:r>
            <a:r>
              <a:rPr lang="fr-FR" sz="1600" b="1" i="1" dirty="0" smtClean="0">
                <a:solidFill>
                  <a:schemeClr val="tx2">
                    <a:lumMod val="60000"/>
                    <a:lumOff val="40000"/>
                  </a:schemeClr>
                </a:solidFill>
                <a:latin typeface="Gill Sans MT" panose="020B0502020104020203" pitchFamily="34" charset="0"/>
              </a:rPr>
              <a:t>« Recourir </a:t>
            </a:r>
            <a:r>
              <a:rPr lang="fr-FR" sz="1600" b="1" i="1" dirty="0">
                <a:solidFill>
                  <a:schemeClr val="tx2">
                    <a:lumMod val="60000"/>
                    <a:lumOff val="40000"/>
                  </a:schemeClr>
                </a:solidFill>
                <a:latin typeface="Gill Sans MT" panose="020B0502020104020203" pitchFamily="34" charset="0"/>
              </a:rPr>
              <a:t>à des outils numériques de captation et de réalisation </a:t>
            </a:r>
            <a:endParaRPr lang="fr-FR" sz="1600" b="1" i="1" dirty="0" smtClean="0">
              <a:solidFill>
                <a:schemeClr val="tx2">
                  <a:lumMod val="60000"/>
                  <a:lumOff val="40000"/>
                </a:schemeClr>
              </a:solidFill>
              <a:latin typeface="Gill Sans MT" panose="020B0502020104020203" pitchFamily="34" charset="0"/>
            </a:endParaRPr>
          </a:p>
          <a:p>
            <a:r>
              <a:rPr lang="fr-FR" sz="1600" b="1" i="1" dirty="0">
                <a:solidFill>
                  <a:schemeClr val="tx2">
                    <a:lumMod val="60000"/>
                    <a:lumOff val="40000"/>
                  </a:schemeClr>
                </a:solidFill>
                <a:latin typeface="Gill Sans MT" panose="020B0502020104020203" pitchFamily="34" charset="0"/>
              </a:rPr>
              <a:t>	</a:t>
            </a:r>
            <a:r>
              <a:rPr lang="fr-FR" sz="1600" b="1" i="1" dirty="0" smtClean="0">
                <a:solidFill>
                  <a:schemeClr val="tx2">
                    <a:lumMod val="60000"/>
                    <a:lumOff val="40000"/>
                  </a:schemeClr>
                </a:solidFill>
                <a:latin typeface="Gill Sans MT" panose="020B0502020104020203" pitchFamily="34" charset="0"/>
              </a:rPr>
              <a:t>à </a:t>
            </a:r>
            <a:r>
              <a:rPr lang="fr-FR" sz="1600" b="1" i="1" dirty="0">
                <a:solidFill>
                  <a:schemeClr val="tx2">
                    <a:lumMod val="60000"/>
                    <a:lumOff val="40000"/>
                  </a:schemeClr>
                </a:solidFill>
                <a:latin typeface="Gill Sans MT" panose="020B0502020104020203" pitchFamily="34" charset="0"/>
              </a:rPr>
              <a:t>des fins de création </a:t>
            </a:r>
            <a:r>
              <a:rPr lang="fr-FR" sz="1600" b="1" i="1" dirty="0" smtClean="0">
                <a:solidFill>
                  <a:schemeClr val="tx2">
                    <a:lumMod val="60000"/>
                    <a:lumOff val="40000"/>
                  </a:schemeClr>
                </a:solidFill>
                <a:latin typeface="Gill Sans MT" panose="020B0502020104020203" pitchFamily="34" charset="0"/>
              </a:rPr>
              <a:t>artistique »</a:t>
            </a:r>
          </a:p>
          <a:p>
            <a:endParaRPr lang="fr-FR" sz="1050" b="1" i="1" dirty="0" smtClean="0">
              <a:solidFill>
                <a:schemeClr val="tx2">
                  <a:lumMod val="60000"/>
                  <a:lumOff val="40000"/>
                </a:schemeClr>
              </a:solidFill>
              <a:latin typeface="Gill Sans MT" panose="020B0502020104020203" pitchFamily="34" charset="0"/>
            </a:endParaRPr>
          </a:p>
          <a:p>
            <a:r>
              <a:rPr lang="fr-FR" sz="1600" b="1" dirty="0">
                <a:solidFill>
                  <a:srgbClr val="424456"/>
                </a:solidFill>
                <a:latin typeface="Gill Sans MT" panose="020B0502020104020203" pitchFamily="34" charset="0"/>
              </a:rPr>
              <a:t>L’élève maîtrise t-il alors de tels outils (sur la séance, sur la durée, la répétition ?)</a:t>
            </a:r>
          </a:p>
        </p:txBody>
      </p:sp>
      <p:sp>
        <p:nvSpPr>
          <p:cNvPr id="7" name="Rectangle 6"/>
          <p:cNvSpPr/>
          <p:nvPr/>
        </p:nvSpPr>
        <p:spPr>
          <a:xfrm>
            <a:off x="228558" y="112065"/>
            <a:ext cx="7477837"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Compétences :  </a:t>
            </a:r>
            <a:r>
              <a:rPr lang="fr-FR" sz="3200" u="sng" dirty="0" smtClean="0">
                <a:solidFill>
                  <a:schemeClr val="tx2">
                    <a:lumMod val="60000"/>
                    <a:lumOff val="40000"/>
                  </a:schemeClr>
                </a:solidFill>
                <a:latin typeface="Haettenschweiler" pitchFamily="34" charset="0"/>
              </a:rPr>
              <a:t>fondations d’une séquence</a:t>
            </a:r>
            <a:endParaRPr lang="fr-FR" sz="3200" u="sng" dirty="0">
              <a:solidFill>
                <a:schemeClr val="tx2">
                  <a:lumMod val="60000"/>
                  <a:lumOff val="40000"/>
                </a:schemeClr>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3232704942"/>
              </p:ext>
            </p:extLst>
          </p:nvPr>
        </p:nvGraphicFramePr>
        <p:xfrm>
          <a:off x="903727" y="6101776"/>
          <a:ext cx="7022845" cy="467123"/>
        </p:xfrm>
        <a:graphic>
          <a:graphicData uri="http://schemas.openxmlformats.org/drawingml/2006/table">
            <a:tbl>
              <a:tblPr firstRow="1" bandRow="1"/>
              <a:tblGrid>
                <a:gridCol w="707107"/>
                <a:gridCol w="733647"/>
                <a:gridCol w="531628"/>
                <a:gridCol w="616688"/>
                <a:gridCol w="531628"/>
                <a:gridCol w="733646"/>
                <a:gridCol w="510363"/>
                <a:gridCol w="648586"/>
                <a:gridCol w="659219"/>
                <a:gridCol w="659218"/>
                <a:gridCol w="691115"/>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0</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0.5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1</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1.5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2</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2.5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3</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solidFill>
                            <a:schemeClr val="bg1"/>
                          </a:solidFill>
                          <a:latin typeface="Gill Sans MT" panose="020B0502020104020203" pitchFamily="34" charset="0"/>
                        </a:rPr>
                        <a:t>3.5</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4</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4.5</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5</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993009824"/>
              </p:ext>
            </p:extLst>
          </p:nvPr>
        </p:nvGraphicFramePr>
        <p:xfrm>
          <a:off x="903726" y="5245038"/>
          <a:ext cx="7022846" cy="467123"/>
        </p:xfrm>
        <a:graphic>
          <a:graphicData uri="http://schemas.openxmlformats.org/drawingml/2006/table">
            <a:tbl>
              <a:tblPr firstRow="1" bandRow="1"/>
              <a:tblGrid>
                <a:gridCol w="1755711"/>
                <a:gridCol w="1755712"/>
                <a:gridCol w="1755712"/>
                <a:gridCol w="1755711"/>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b="0" dirty="0" smtClean="0">
                          <a:solidFill>
                            <a:schemeClr val="bg1"/>
                          </a:solidFill>
                          <a:latin typeface="Gill Sans MT" panose="020B0502020104020203" pitchFamily="34" charset="0"/>
                        </a:rPr>
                        <a:t>Un</a:t>
                      </a:r>
                      <a:r>
                        <a:rPr lang="fr-FR" sz="2000" b="0" baseline="0" dirty="0" smtClean="0">
                          <a:solidFill>
                            <a:schemeClr val="bg1"/>
                          </a:solidFill>
                          <a:latin typeface="Gill Sans MT" panose="020B0502020104020203" pitchFamily="34" charset="0"/>
                        </a:rPr>
                        <a:t> début</a:t>
                      </a:r>
                      <a:endParaRPr lang="fr-FR" sz="2000" b="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Juste</a:t>
                      </a:r>
                      <a:r>
                        <a:rPr lang="fr-FR" sz="2000" baseline="0" dirty="0" smtClean="0">
                          <a:solidFill>
                            <a:schemeClr val="bg1"/>
                          </a:solidFill>
                          <a:latin typeface="Gill Sans MT" panose="020B0502020104020203" pitchFamily="34" charset="0"/>
                        </a:rPr>
                        <a:t> correct</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Pas</a:t>
                      </a:r>
                      <a:r>
                        <a:rPr lang="fr-FR" sz="2000" baseline="0" dirty="0" smtClean="0">
                          <a:solidFill>
                            <a:schemeClr val="bg1"/>
                          </a:solidFill>
                          <a:latin typeface="Gill Sans MT" panose="020B0502020104020203" pitchFamily="34" charset="0"/>
                        </a:rPr>
                        <a:t> mal</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Très </a:t>
                      </a:r>
                      <a:r>
                        <a:rPr lang="fr-FR" sz="2000" dirty="0" smtClean="0">
                          <a:solidFill>
                            <a:schemeClr val="bg1"/>
                          </a:solidFill>
                          <a:latin typeface="Gill Sans MT" panose="020B0502020104020203" pitchFamily="34" charset="0"/>
                        </a:rPr>
                        <a:t>efficace</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sp>
        <p:nvSpPr>
          <p:cNvPr id="1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graphicFrame>
        <p:nvGraphicFramePr>
          <p:cNvPr id="11" name="Tableau 10"/>
          <p:cNvGraphicFramePr>
            <a:graphicFrameLocks noGrp="1"/>
          </p:cNvGraphicFramePr>
          <p:nvPr>
            <p:extLst>
              <p:ext uri="{D42A27DB-BD31-4B8C-83A1-F6EECF244321}">
                <p14:modId xmlns:p14="http://schemas.microsoft.com/office/powerpoint/2010/main" val="1773411549"/>
              </p:ext>
            </p:extLst>
          </p:nvPr>
        </p:nvGraphicFramePr>
        <p:xfrm>
          <a:off x="903727" y="5712161"/>
          <a:ext cx="7022845" cy="396240"/>
        </p:xfrm>
        <a:graphic>
          <a:graphicData uri="http://schemas.openxmlformats.org/drawingml/2006/table">
            <a:tbl>
              <a:tblPr firstRow="1" bandRow="1"/>
              <a:tblGrid>
                <a:gridCol w="707107"/>
                <a:gridCol w="733647"/>
                <a:gridCol w="531628"/>
                <a:gridCol w="616688"/>
                <a:gridCol w="531628"/>
                <a:gridCol w="733646"/>
                <a:gridCol w="510363"/>
                <a:gridCol w="648586"/>
                <a:gridCol w="659219"/>
                <a:gridCol w="659218"/>
                <a:gridCol w="691115"/>
              </a:tblGrid>
              <a:tr h="389615">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endParaRPr lang="fr-FR" sz="2000" dirty="0">
                        <a:solidFill>
                          <a:srgbClr val="FF0000"/>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rgbClr val="FF0000"/>
                          </a:solidFill>
                          <a:latin typeface="Gill Sans MT" panose="020B0502020104020203" pitchFamily="34" charset="0"/>
                        </a:rPr>
                        <a:t>X</a:t>
                      </a:r>
                      <a:endParaRPr lang="fr-FR" sz="2000" dirty="0">
                        <a:solidFill>
                          <a:srgbClr val="FF0000"/>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endParaRPr lang="fr-FR" sz="2000" dirty="0">
                        <a:solidFill>
                          <a:srgbClr val="FF0000"/>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endParaRPr lang="fr-FR" sz="2000" dirty="0">
                        <a:solidFill>
                          <a:srgbClr val="FF0000"/>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endParaRPr lang="fr-FR" sz="2000" dirty="0">
                        <a:solidFill>
                          <a:srgbClr val="FF0000"/>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endParaRPr lang="fr-FR" sz="2000" dirty="0">
                        <a:solidFill>
                          <a:srgbClr val="FF0000"/>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endParaRPr lang="fr-FR" sz="2000" dirty="0">
                        <a:solidFill>
                          <a:srgbClr val="FF0000"/>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rgbClr val="FF0000"/>
                          </a:solidFill>
                          <a:latin typeface="Gill Sans MT" panose="020B0502020104020203" pitchFamily="34" charset="0"/>
                        </a:rPr>
                        <a:t>X</a:t>
                      </a:r>
                      <a:endParaRPr lang="fr-FR" sz="2000" b="1" dirty="0">
                        <a:solidFill>
                          <a:srgbClr val="FF0000"/>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2000" dirty="0">
                        <a:solidFill>
                          <a:srgbClr val="FF0000"/>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2000" dirty="0">
                        <a:solidFill>
                          <a:srgbClr val="FF0000"/>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2000" dirty="0">
                        <a:solidFill>
                          <a:srgbClr val="FF0000"/>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13672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anim calcmode="lin" valueType="num">
                                      <p:cBhvr>
                                        <p:cTn id="1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1000"/>
                                        <p:tgtEl>
                                          <p:spTgt spid="5">
                                            <p:txEl>
                                              <p:pRg st="4" end="4"/>
                                            </p:txEl>
                                          </p:spTgt>
                                        </p:tgtEl>
                                      </p:cBhvr>
                                    </p:animEffect>
                                    <p:anim calcmode="lin" valueType="num">
                                      <p:cBhvr>
                                        <p:cTn id="1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1000"/>
                                        <p:tgtEl>
                                          <p:spTgt spid="5">
                                            <p:txEl>
                                              <p:pRg st="5" end="5"/>
                                            </p:txEl>
                                          </p:spTgt>
                                        </p:tgtEl>
                                      </p:cBhvr>
                                    </p:animEffect>
                                    <p:anim calcmode="lin" valueType="num">
                                      <p:cBhvr>
                                        <p:cTn id="2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1000"/>
                                        <p:tgtEl>
                                          <p:spTgt spid="5">
                                            <p:txEl>
                                              <p:pRg st="7" end="7"/>
                                            </p:txEl>
                                          </p:spTgt>
                                        </p:tgtEl>
                                      </p:cBhvr>
                                    </p:animEffect>
                                    <p:anim calcmode="lin" valueType="num">
                                      <p:cBhvr>
                                        <p:cTn id="3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1000"/>
                                        <p:tgtEl>
                                          <p:spTgt spid="5">
                                            <p:txEl>
                                              <p:pRg st="9" end="9"/>
                                            </p:txEl>
                                          </p:spTgt>
                                        </p:tgtEl>
                                      </p:cBhvr>
                                    </p:animEffect>
                                    <p:anim calcmode="lin" valueType="num">
                                      <p:cBhvr>
                                        <p:cTn id="4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fade">
                                      <p:cBhvr>
                                        <p:cTn id="51" dur="1000"/>
                                        <p:tgtEl>
                                          <p:spTgt spid="5">
                                            <p:txEl>
                                              <p:pRg st="13" end="13"/>
                                            </p:txEl>
                                          </p:spTgt>
                                        </p:tgtEl>
                                      </p:cBhvr>
                                    </p:animEffect>
                                    <p:anim calcmode="lin" valueType="num">
                                      <p:cBhvr>
                                        <p:cTn id="52"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14" end="14"/>
                                            </p:txEl>
                                          </p:spTgt>
                                        </p:tgtEl>
                                        <p:attrNameLst>
                                          <p:attrName>style.visibility</p:attrName>
                                        </p:attrNameLst>
                                      </p:cBhvr>
                                      <p:to>
                                        <p:strVal val="visible"/>
                                      </p:to>
                                    </p:set>
                                    <p:animEffect transition="in" filter="fade">
                                      <p:cBhvr>
                                        <p:cTn id="56" dur="1000"/>
                                        <p:tgtEl>
                                          <p:spTgt spid="5">
                                            <p:txEl>
                                              <p:pRg st="14" end="14"/>
                                            </p:txEl>
                                          </p:spTgt>
                                        </p:tgtEl>
                                      </p:cBhvr>
                                    </p:animEffect>
                                    <p:anim calcmode="lin" valueType="num">
                                      <p:cBhvr>
                                        <p:cTn id="57"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0688"/>
            <a:ext cx="8280920" cy="4801314"/>
          </a:xfrm>
          <a:prstGeom prst="rect">
            <a:avLst/>
          </a:prstGeom>
        </p:spPr>
        <p:txBody>
          <a:bodyPr wrap="square">
            <a:spAutoFit/>
          </a:bodyPr>
          <a:lstStyle/>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a:p>
            <a:endParaRPr lang="fr-FR" b="1" u="sng" dirty="0" smtClean="0">
              <a:solidFill>
                <a:srgbClr val="8B5D3D">
                  <a:lumMod val="50000"/>
                </a:srgbClr>
              </a:solidFill>
              <a:latin typeface="Arial Narrow" pitchFamily="34" charset="0"/>
            </a:endParaRPr>
          </a:p>
        </p:txBody>
      </p:sp>
      <p:sp>
        <p:nvSpPr>
          <p:cNvPr id="66561" name="Rectangle 1"/>
          <p:cNvSpPr>
            <a:spLocks noChangeArrowheads="1"/>
          </p:cNvSpPr>
          <p:nvPr/>
        </p:nvSpPr>
        <p:spPr bwMode="auto">
          <a:xfrm>
            <a:off x="540215" y="2516589"/>
            <a:ext cx="7848872" cy="7386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endParaRPr lang="fr-FR" sz="1600" dirty="0" smtClean="0">
              <a:solidFill>
                <a:srgbClr val="53548A">
                  <a:lumMod val="50000"/>
                </a:srgbClr>
              </a:solidFill>
              <a:latin typeface="Arial Narrow" pitchFamily="34" charset="0"/>
              <a:cs typeface="Arial" pitchFamily="34" charset="0"/>
            </a:endParaRPr>
          </a:p>
          <a:p>
            <a:pPr eaLnBrk="0" fontAlgn="base" hangingPunct="0">
              <a:spcBef>
                <a:spcPct val="0"/>
              </a:spcBef>
              <a:spcAft>
                <a:spcPct val="0"/>
              </a:spcAft>
            </a:pPr>
            <a:r>
              <a:rPr lang="fr-FR" sz="1600" dirty="0" smtClean="0">
                <a:solidFill>
                  <a:srgbClr val="53548A">
                    <a:lumMod val="50000"/>
                  </a:srgbClr>
                </a:solidFill>
                <a:latin typeface="Arial Narrow" pitchFamily="34" charset="0"/>
                <a:cs typeface="Arial" pitchFamily="34" charset="0"/>
              </a:rPr>
              <a:t>	       </a:t>
            </a:r>
            <a:r>
              <a:rPr lang="fr-FR" sz="1600" b="1" dirty="0" smtClean="0">
                <a:solidFill>
                  <a:srgbClr val="53548A">
                    <a:lumMod val="50000"/>
                  </a:srgbClr>
                </a:solidFill>
                <a:latin typeface="Arial Narrow" pitchFamily="34" charset="0"/>
                <a:cs typeface="Arial" pitchFamily="34" charset="0"/>
              </a:rPr>
              <a:t>Aucun </a:t>
            </a:r>
          </a:p>
          <a:p>
            <a:pPr eaLnBrk="0" fontAlgn="base" hangingPunct="0">
              <a:spcBef>
                <a:spcPct val="0"/>
              </a:spcBef>
              <a:spcAft>
                <a:spcPct val="0"/>
              </a:spcAft>
            </a:pPr>
            <a:r>
              <a:rPr lang="fr-FR" sz="1600" b="1" dirty="0" smtClean="0">
                <a:solidFill>
                  <a:srgbClr val="53548A">
                    <a:lumMod val="50000"/>
                  </a:srgbClr>
                </a:solidFill>
                <a:latin typeface="Arial Narrow" pitchFamily="34" charset="0"/>
                <a:cs typeface="Arial" pitchFamily="34" charset="0"/>
              </a:rPr>
              <a:t>	    contenu   </a:t>
            </a:r>
            <a:r>
              <a:rPr lang="fr-FR" sz="1600" b="1" dirty="0" smtClean="0">
                <a:solidFill>
                  <a:srgbClr val="438086">
                    <a:lumMod val="50000"/>
                  </a:srgbClr>
                </a:solidFill>
                <a:latin typeface="Arial Narrow" pitchFamily="34" charset="0"/>
                <a:cs typeface="Arial" pitchFamily="34" charset="0"/>
              </a:rPr>
              <a:t>Insuffisant     Fragile      Moyen  Correct    Satisfaisant    Excellent</a:t>
            </a:r>
            <a:r>
              <a:rPr lang="fr-FR" sz="1000" dirty="0" smtClean="0">
                <a:solidFill>
                  <a:srgbClr val="000000"/>
                </a:solidFill>
                <a:latin typeface="Times New Roman" pitchFamily="18" charset="0"/>
                <a:cs typeface="Arial" pitchFamily="34" charset="0"/>
              </a:rPr>
              <a:t> </a:t>
            </a:r>
            <a:endParaRPr lang="fr-FR" dirty="0" smtClean="0">
              <a:solidFill>
                <a:prstClr val="black"/>
              </a:solidFill>
              <a:latin typeface="Arial" pitchFamily="34" charset="0"/>
              <a:cs typeface="Arial" pitchFamily="34" charset="0"/>
            </a:endParaRPr>
          </a:p>
        </p:txBody>
      </p:sp>
      <p:sp>
        <p:nvSpPr>
          <p:cNvPr id="11" name="Rectangle 10"/>
          <p:cNvSpPr/>
          <p:nvPr/>
        </p:nvSpPr>
        <p:spPr>
          <a:xfrm>
            <a:off x="311437" y="0"/>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Notation ou compétences ? </a:t>
            </a:r>
            <a:endParaRPr lang="fr-FR" sz="3200" u="sng" dirty="0">
              <a:solidFill>
                <a:schemeClr val="accent1">
                  <a:lumMod val="60000"/>
                  <a:lumOff val="40000"/>
                </a:schemeClr>
              </a:solidFill>
              <a:latin typeface="Century Schoolbook"/>
            </a:endParaRPr>
          </a:p>
        </p:txBody>
      </p:sp>
      <p:sp>
        <p:nvSpPr>
          <p:cNvPr id="12" name="Rectangle 11"/>
          <p:cNvSpPr/>
          <p:nvPr/>
        </p:nvSpPr>
        <p:spPr>
          <a:xfrm>
            <a:off x="631711" y="6091002"/>
            <a:ext cx="8161086" cy="584775"/>
          </a:xfrm>
          <a:prstGeom prst="rect">
            <a:avLst/>
          </a:prstGeom>
        </p:spPr>
        <p:txBody>
          <a:bodyPr wrap="square">
            <a:spAutoFit/>
          </a:bodyPr>
          <a:lstStyle/>
          <a:p>
            <a:pPr algn="ctr"/>
            <a:r>
              <a:rPr lang="fr-FR" sz="3200" dirty="0" smtClean="0">
                <a:solidFill>
                  <a:srgbClr val="FF0000"/>
                </a:solidFill>
                <a:latin typeface="Haettenschweiler" pitchFamily="34" charset="0"/>
              </a:rPr>
              <a:t>la notation repose ainsi sur des compétences en filigrane</a:t>
            </a:r>
            <a:endParaRPr lang="fr-FR" sz="3200" dirty="0">
              <a:solidFill>
                <a:prstClr val="black"/>
              </a:solidFill>
              <a:latin typeface="Century Schoolbook"/>
            </a:endParaRPr>
          </a:p>
        </p:txBody>
      </p:sp>
      <p:graphicFrame>
        <p:nvGraphicFramePr>
          <p:cNvPr id="13" name="Tableau 12"/>
          <p:cNvGraphicFramePr>
            <a:graphicFrameLocks noGrp="1"/>
          </p:cNvGraphicFramePr>
          <p:nvPr>
            <p:extLst>
              <p:ext uri="{D42A27DB-BD31-4B8C-83A1-F6EECF244321}">
                <p14:modId xmlns:p14="http://schemas.microsoft.com/office/powerpoint/2010/main" val="3718976934"/>
              </p:ext>
            </p:extLst>
          </p:nvPr>
        </p:nvGraphicFramePr>
        <p:xfrm>
          <a:off x="1714745" y="3409608"/>
          <a:ext cx="5672512" cy="467123"/>
        </p:xfrm>
        <a:graphic>
          <a:graphicData uri="http://schemas.openxmlformats.org/drawingml/2006/table">
            <a:tbl>
              <a:tblPr firstRow="1" bandRow="1"/>
              <a:tblGrid>
                <a:gridCol w="639714"/>
                <a:gridCol w="979718"/>
                <a:gridCol w="845510"/>
                <a:gridCol w="3207570"/>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endParaRPr lang="fr-FR" sz="2000" b="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845902705"/>
              </p:ext>
            </p:extLst>
          </p:nvPr>
        </p:nvGraphicFramePr>
        <p:xfrm>
          <a:off x="1714745" y="2237399"/>
          <a:ext cx="5672512" cy="467123"/>
        </p:xfrm>
        <a:graphic>
          <a:graphicData uri="http://schemas.openxmlformats.org/drawingml/2006/table">
            <a:tbl>
              <a:tblPr firstRow="1" bandRow="1"/>
              <a:tblGrid>
                <a:gridCol w="707107"/>
                <a:gridCol w="733647"/>
                <a:gridCol w="531628"/>
                <a:gridCol w="616688"/>
                <a:gridCol w="531628"/>
                <a:gridCol w="733646"/>
                <a:gridCol w="510363"/>
                <a:gridCol w="648586"/>
                <a:gridCol w="659219"/>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0</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0.5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1</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1.5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2</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2.5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3</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solidFill>
                            <a:schemeClr val="bg1"/>
                          </a:solidFill>
                          <a:latin typeface="Gill Sans MT" panose="020B0502020104020203" pitchFamily="34" charset="0"/>
                        </a:rPr>
                        <a:t>3.5</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2000" dirty="0" smtClean="0">
                          <a:solidFill>
                            <a:schemeClr val="bg1"/>
                          </a:solidFill>
                          <a:latin typeface="Gill Sans MT" panose="020B0502020104020203" pitchFamily="34" charset="0"/>
                        </a:rPr>
                        <a:t>4</a:t>
                      </a: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967496189"/>
              </p:ext>
            </p:extLst>
          </p:nvPr>
        </p:nvGraphicFramePr>
        <p:xfrm>
          <a:off x="1714745" y="4031110"/>
          <a:ext cx="5672512" cy="467123"/>
        </p:xfrm>
        <a:graphic>
          <a:graphicData uri="http://schemas.openxmlformats.org/drawingml/2006/table">
            <a:tbl>
              <a:tblPr firstRow="1" bandRow="1"/>
              <a:tblGrid>
                <a:gridCol w="639714"/>
                <a:gridCol w="979718"/>
                <a:gridCol w="845510"/>
                <a:gridCol w="3207570"/>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endParaRPr lang="fr-FR" sz="2000" b="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fr-FR" sz="20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sp>
        <p:nvSpPr>
          <p:cNvPr id="3" name="Étoile à 5 branches 2"/>
          <p:cNvSpPr/>
          <p:nvPr/>
        </p:nvSpPr>
        <p:spPr>
          <a:xfrm>
            <a:off x="6960989" y="3885921"/>
            <a:ext cx="426268" cy="466180"/>
          </a:xfrm>
          <a:prstGeom prst="star5">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
          <p:cNvSpPr>
            <a:spLocks noChangeArrowheads="1"/>
          </p:cNvSpPr>
          <p:nvPr/>
        </p:nvSpPr>
        <p:spPr bwMode="auto">
          <a:xfrm>
            <a:off x="6691745" y="4371162"/>
            <a:ext cx="942109" cy="369332"/>
          </a:xfrm>
          <a:prstGeom prst="rect">
            <a:avLst/>
          </a:prstGeom>
          <a:solidFill>
            <a:srgbClr val="FFFF00"/>
          </a:solidFill>
          <a:ln w="9525">
            <a:solidFill>
              <a:schemeClr val="accent4">
                <a:lumMod val="75000"/>
              </a:schemeClr>
            </a:solidFill>
            <a:miter lim="800000"/>
            <a:headEnd/>
            <a:tailEnd/>
          </a:ln>
          <a:effectLst/>
        </p:spPr>
        <p:txBody>
          <a:bodyPr vert="horz" wrap="square" lIns="0" tIns="0" rIns="0" bIns="0" numCol="1" anchor="ctr" anchorCtr="0" compatLnSpc="1">
            <a:prstTxWarp prst="textNoShape">
              <a:avLst/>
            </a:prstTxWarp>
            <a:spAutoFit/>
          </a:bodyPr>
          <a:lstStyle/>
          <a:p>
            <a:pPr algn="ctr" eaLnBrk="0" fontAlgn="base" hangingPunct="0">
              <a:spcBef>
                <a:spcPct val="0"/>
              </a:spcBef>
              <a:spcAft>
                <a:spcPct val="0"/>
              </a:spcAft>
            </a:pPr>
            <a:r>
              <a:rPr lang="fr-FR" sz="1200" b="1" dirty="0" smtClean="0">
                <a:solidFill>
                  <a:srgbClr val="438086">
                    <a:lumMod val="50000"/>
                  </a:srgbClr>
                </a:solidFill>
                <a:latin typeface="Arial Narrow" pitchFamily="34" charset="0"/>
                <a:cs typeface="Arial" pitchFamily="34" charset="0"/>
              </a:rPr>
              <a:t>BONUS</a:t>
            </a:r>
          </a:p>
          <a:p>
            <a:pPr algn="ctr" eaLnBrk="0" fontAlgn="base" hangingPunct="0">
              <a:spcBef>
                <a:spcPct val="0"/>
              </a:spcBef>
              <a:spcAft>
                <a:spcPct val="0"/>
              </a:spcAft>
            </a:pPr>
            <a:r>
              <a:rPr lang="fr-FR" sz="1200" b="1" i="1" dirty="0" smtClean="0">
                <a:solidFill>
                  <a:srgbClr val="438086">
                    <a:lumMod val="50000"/>
                  </a:srgbClr>
                </a:solidFill>
                <a:latin typeface="Arial Narrow" pitchFamily="34" charset="0"/>
                <a:cs typeface="Arial" pitchFamily="34" charset="0"/>
              </a:rPr>
              <a:t>Expert-brillant</a:t>
            </a:r>
            <a:r>
              <a:rPr lang="fr-FR" sz="800" b="1" i="1" dirty="0" smtClean="0">
                <a:solidFill>
                  <a:srgbClr val="000000"/>
                </a:solidFill>
                <a:latin typeface="Times New Roman" pitchFamily="18" charset="0"/>
                <a:cs typeface="Arial" pitchFamily="34" charset="0"/>
              </a:rPr>
              <a:t> </a:t>
            </a:r>
            <a:endParaRPr lang="fr-FR" sz="1400" b="1" i="1" dirty="0" smtClean="0">
              <a:solidFill>
                <a:prstClr val="black"/>
              </a:solidFill>
              <a:latin typeface="Arial" pitchFamily="34" charset="0"/>
              <a:cs typeface="Arial" pitchFamily="34" charset="0"/>
            </a:endParaRPr>
          </a:p>
        </p:txBody>
      </p:sp>
      <p:sp>
        <p:nvSpPr>
          <p:cNvPr id="18"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graphicFrame>
        <p:nvGraphicFramePr>
          <p:cNvPr id="19" name="Tableau 18"/>
          <p:cNvGraphicFramePr>
            <a:graphicFrameLocks noGrp="1"/>
          </p:cNvGraphicFramePr>
          <p:nvPr>
            <p:extLst>
              <p:ext uri="{D42A27DB-BD31-4B8C-83A1-F6EECF244321}">
                <p14:modId xmlns:p14="http://schemas.microsoft.com/office/powerpoint/2010/main" val="2411470114"/>
              </p:ext>
            </p:extLst>
          </p:nvPr>
        </p:nvGraphicFramePr>
        <p:xfrm>
          <a:off x="1674023" y="5811469"/>
          <a:ext cx="5713234" cy="374535"/>
        </p:xfrm>
        <a:graphic>
          <a:graphicData uri="http://schemas.openxmlformats.org/drawingml/2006/table">
            <a:tbl>
              <a:tblPr firstRow="1" bandRow="1"/>
              <a:tblGrid>
                <a:gridCol w="1428308"/>
                <a:gridCol w="1428309"/>
                <a:gridCol w="1428309"/>
                <a:gridCol w="1428308"/>
              </a:tblGrid>
              <a:tr h="374535">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600" b="0" dirty="0" smtClean="0">
                          <a:solidFill>
                            <a:schemeClr val="bg1"/>
                          </a:solidFill>
                          <a:latin typeface="Gill Sans MT" panose="020B0502020104020203" pitchFamily="34" charset="0"/>
                        </a:rPr>
                        <a:t>Un</a:t>
                      </a:r>
                      <a:r>
                        <a:rPr lang="fr-FR" sz="1600" b="0" baseline="0" dirty="0" smtClean="0">
                          <a:solidFill>
                            <a:schemeClr val="bg1"/>
                          </a:solidFill>
                          <a:latin typeface="Gill Sans MT" panose="020B0502020104020203" pitchFamily="34" charset="0"/>
                        </a:rPr>
                        <a:t> début</a:t>
                      </a:r>
                      <a:endParaRPr lang="fr-FR" sz="1600" b="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600" dirty="0" smtClean="0">
                          <a:solidFill>
                            <a:schemeClr val="bg1"/>
                          </a:solidFill>
                          <a:latin typeface="Gill Sans MT" panose="020B0502020104020203" pitchFamily="34" charset="0"/>
                        </a:rPr>
                        <a:t>Juste</a:t>
                      </a:r>
                      <a:r>
                        <a:rPr lang="fr-FR" sz="1600" baseline="0" dirty="0" smtClean="0">
                          <a:solidFill>
                            <a:schemeClr val="bg1"/>
                          </a:solidFill>
                          <a:latin typeface="Gill Sans MT" panose="020B0502020104020203" pitchFamily="34" charset="0"/>
                        </a:rPr>
                        <a:t> correct</a:t>
                      </a:r>
                      <a:endParaRPr lang="fr-FR" sz="16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600" dirty="0" smtClean="0">
                          <a:solidFill>
                            <a:schemeClr val="bg1"/>
                          </a:solidFill>
                          <a:latin typeface="Gill Sans MT" panose="020B0502020104020203" pitchFamily="34" charset="0"/>
                        </a:rPr>
                        <a:t>Pas</a:t>
                      </a:r>
                      <a:r>
                        <a:rPr lang="fr-FR" sz="1600" baseline="0" dirty="0" smtClean="0">
                          <a:solidFill>
                            <a:schemeClr val="bg1"/>
                          </a:solidFill>
                          <a:latin typeface="Gill Sans MT" panose="020B0502020104020203" pitchFamily="34" charset="0"/>
                        </a:rPr>
                        <a:t> mal</a:t>
                      </a:r>
                      <a:endParaRPr lang="fr-FR" sz="16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600" dirty="0" smtClean="0">
                          <a:solidFill>
                            <a:schemeClr val="bg1"/>
                          </a:solidFill>
                          <a:latin typeface="Gill Sans MT" panose="020B0502020104020203" pitchFamily="34" charset="0"/>
                        </a:rPr>
                        <a:t>Très </a:t>
                      </a:r>
                      <a:r>
                        <a:rPr lang="fr-FR" sz="1600" dirty="0" smtClean="0">
                          <a:solidFill>
                            <a:schemeClr val="bg1"/>
                          </a:solidFill>
                          <a:latin typeface="Gill Sans MT" panose="020B0502020104020203" pitchFamily="34" charset="0"/>
                        </a:rPr>
                        <a:t>efficace</a:t>
                      </a:r>
                      <a:endParaRPr lang="fr-FR" sz="16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146619855"/>
              </p:ext>
            </p:extLst>
          </p:nvPr>
        </p:nvGraphicFramePr>
        <p:xfrm>
          <a:off x="705492" y="4846048"/>
          <a:ext cx="8013524" cy="914400"/>
        </p:xfrm>
        <a:graphic>
          <a:graphicData uri="http://schemas.openxmlformats.org/drawingml/2006/table">
            <a:tbl>
              <a:tblPr/>
              <a:tblGrid>
                <a:gridCol w="197267"/>
                <a:gridCol w="247853"/>
                <a:gridCol w="7568404"/>
              </a:tblGrid>
              <a:tr h="92809">
                <a:tc gridSpan="3">
                  <a:txBody>
                    <a:bodyPr/>
                    <a:lstStyle/>
                    <a:p>
                      <a:pPr algn="just">
                        <a:spcAft>
                          <a:spcPts val="0"/>
                        </a:spcAft>
                      </a:pPr>
                      <a:r>
                        <a:rPr lang="fr-FR" sz="1200" dirty="0" smtClean="0">
                          <a:latin typeface="Arial Narrow"/>
                          <a:ea typeface="Times New Roman"/>
                          <a:cs typeface="Times New Roman"/>
                        </a:rPr>
                        <a:t>Reconnaitre, </a:t>
                      </a:r>
                      <a:r>
                        <a:rPr lang="fr-FR" sz="1200" dirty="0">
                          <a:latin typeface="Arial Narrow"/>
                          <a:ea typeface="Times New Roman"/>
                          <a:cs typeface="Times New Roman"/>
                        </a:rPr>
                        <a:t>connaitre des œuvres de domaines et d’époques variés appartenant au patrimoine national et mondial, en saisir le sens et l’intérêt</a:t>
                      </a:r>
                      <a:endParaRPr lang="fr-FR" sz="16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r>
              <a:tr h="92809">
                <a:tc gridSpan="3">
                  <a:txBody>
                    <a:bodyPr/>
                    <a:lstStyle/>
                    <a:p>
                      <a:pPr algn="just">
                        <a:spcAft>
                          <a:spcPts val="0"/>
                        </a:spcAft>
                      </a:pPr>
                      <a:r>
                        <a:rPr lang="fr-FR" sz="1200" dirty="0">
                          <a:latin typeface="Arial Narrow"/>
                          <a:ea typeface="Times New Roman"/>
                          <a:cs typeface="Times New Roman"/>
                        </a:rPr>
                        <a:t>Identifier des caractéristiques (plastiques, culturelles, sémantiques, symboliques) inscrivant une œuvre dans une aire géographique ou culturelle et dans un temps historique</a:t>
                      </a:r>
                      <a:endParaRPr lang="fr-FR" sz="16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r>
              <a:tr h="58247">
                <a:tc gridSpan="3">
                  <a:txBody>
                    <a:bodyPr/>
                    <a:lstStyle/>
                    <a:p>
                      <a:pPr algn="just">
                        <a:spcAft>
                          <a:spcPts val="0"/>
                        </a:spcAft>
                      </a:pPr>
                      <a:r>
                        <a:rPr lang="fr-FR" sz="1200">
                          <a:latin typeface="Arial Narrow"/>
                          <a:ea typeface="Times New Roman"/>
                          <a:cs typeface="Times New Roman"/>
                        </a:rPr>
                        <a:t>Proposer et soutenir l’interprétation d’une œuvre</a:t>
                      </a:r>
                      <a:endParaRPr lang="fr-FR" sz="160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r>
              <a:tr h="106101">
                <a:tc gridSpan="3">
                  <a:txBody>
                    <a:bodyPr/>
                    <a:lstStyle/>
                    <a:p>
                      <a:pPr algn="just">
                        <a:spcAft>
                          <a:spcPts val="0"/>
                        </a:spcAft>
                      </a:pPr>
                      <a:r>
                        <a:rPr lang="fr-FR" sz="1200" dirty="0">
                          <a:latin typeface="Arial Narrow"/>
                          <a:ea typeface="Times New Roman"/>
                          <a:cs typeface="Times New Roman"/>
                        </a:rPr>
                        <a:t>Interroger et situer œuvres et démarches artistiques du point de vue de l’auteur et de celui du spectateur</a:t>
                      </a:r>
                      <a:endParaRPr lang="fr-FR" sz="16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r>
            </a:tbl>
          </a:graphicData>
        </a:graphic>
      </p:graphicFrame>
      <p:sp>
        <p:nvSpPr>
          <p:cNvPr id="21" name="Flèche courbée vers la droite 20"/>
          <p:cNvSpPr/>
          <p:nvPr/>
        </p:nvSpPr>
        <p:spPr>
          <a:xfrm>
            <a:off x="219941" y="3995444"/>
            <a:ext cx="411771" cy="14265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4098" name="Picture 2"/>
          <p:cNvPicPr>
            <a:picLocks noChangeAspect="1" noChangeArrowheads="1"/>
          </p:cNvPicPr>
          <p:nvPr/>
        </p:nvPicPr>
        <p:blipFill>
          <a:blip r:embed="rId3" cstate="print"/>
          <a:srcRect l="29133" t="55120" r="32017" b="27240"/>
          <a:stretch>
            <a:fillRect/>
          </a:stretch>
        </p:blipFill>
        <p:spPr bwMode="auto">
          <a:xfrm>
            <a:off x="1850263" y="584775"/>
            <a:ext cx="5401477" cy="1532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Flèche courbée vers la droite 19"/>
          <p:cNvSpPr/>
          <p:nvPr/>
        </p:nvSpPr>
        <p:spPr>
          <a:xfrm>
            <a:off x="311438" y="2692998"/>
            <a:ext cx="640548" cy="137875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courbée vers la droite 15"/>
          <p:cNvSpPr/>
          <p:nvPr/>
        </p:nvSpPr>
        <p:spPr>
          <a:xfrm>
            <a:off x="311438" y="890989"/>
            <a:ext cx="640548" cy="17650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7682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5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 grpId="0"/>
      <p:bldP spid="12" grpId="0"/>
      <p:bldP spid="3" grpId="0" animBg="1"/>
      <p:bldP spid="17" grpId="0" animBg="1"/>
      <p:bldP spid="21" grpId="0" animBg="1"/>
      <p:bldP spid="20"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79402" y="4107879"/>
            <a:ext cx="3417101" cy="106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181" y="4107879"/>
            <a:ext cx="2424221" cy="106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503" y="4107878"/>
            <a:ext cx="2537134" cy="102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79133" y="274638"/>
            <a:ext cx="6534449"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Composantes : </a:t>
            </a:r>
            <a:r>
              <a:rPr lang="fr-FR" sz="3200" dirty="0" smtClean="0">
                <a:solidFill>
                  <a:schemeClr val="tx2">
                    <a:lumMod val="60000"/>
                    <a:lumOff val="40000"/>
                  </a:schemeClr>
                </a:solidFill>
                <a:latin typeface="Haettenschweiler" pitchFamily="34" charset="0"/>
              </a:rPr>
              <a:t>inhérentes aux séquences</a:t>
            </a:r>
            <a:endParaRPr lang="fr-FR" sz="3200" dirty="0">
              <a:solidFill>
                <a:schemeClr val="tx2">
                  <a:lumMod val="60000"/>
                  <a:lumOff val="40000"/>
                </a:schemeClr>
              </a:solidFill>
            </a:endParaRPr>
          </a:p>
        </p:txBody>
      </p:sp>
      <p:sp>
        <p:nvSpPr>
          <p:cNvPr id="9" name="Rectangle 8"/>
          <p:cNvSpPr/>
          <p:nvPr/>
        </p:nvSpPr>
        <p:spPr>
          <a:xfrm>
            <a:off x="399244" y="1341106"/>
            <a:ext cx="7989844" cy="2308324"/>
          </a:xfrm>
          <a:prstGeom prst="rect">
            <a:avLst/>
          </a:prstGeom>
        </p:spPr>
        <p:txBody>
          <a:bodyPr wrap="square">
            <a:spAutoFit/>
          </a:bodyPr>
          <a:lstStyle/>
          <a:p>
            <a:r>
              <a:rPr lang="fr-FR" b="1" dirty="0" smtClean="0">
                <a:solidFill>
                  <a:srgbClr val="424456"/>
                </a:solidFill>
                <a:latin typeface="Gill Sans MT" panose="020B0502020104020203" pitchFamily="34" charset="0"/>
              </a:rPr>
              <a:t>On ne peut pas tout évaluer en même temps !</a:t>
            </a:r>
          </a:p>
          <a:p>
            <a:endParaRPr lang="fr-FR" b="1" dirty="0" smtClean="0">
              <a:solidFill>
                <a:srgbClr val="424456"/>
              </a:solidFill>
              <a:latin typeface="Gill Sans MT" panose="020B0502020104020203" pitchFamily="34" charset="0"/>
            </a:endParaRPr>
          </a:p>
          <a:p>
            <a:r>
              <a:rPr lang="fr-FR" b="1" dirty="0" smtClean="0">
                <a:solidFill>
                  <a:srgbClr val="424456"/>
                </a:solidFill>
                <a:latin typeface="Gill Sans MT" panose="020B0502020104020203" pitchFamily="34" charset="0"/>
              </a:rPr>
              <a:t>Il ne vous est pas demandé de remplir,  cocher,  des tableaux et cases sans fins, ni d’adopter une évaluation chronophage.</a:t>
            </a:r>
          </a:p>
          <a:p>
            <a:endParaRPr lang="fr-FR" b="1" dirty="0" smtClean="0">
              <a:solidFill>
                <a:srgbClr val="424456"/>
              </a:solidFill>
              <a:latin typeface="Gill Sans MT" panose="020B0502020104020203" pitchFamily="34" charset="0"/>
            </a:endParaRPr>
          </a:p>
          <a:p>
            <a:r>
              <a:rPr lang="fr-FR" b="1" dirty="0" smtClean="0">
                <a:solidFill>
                  <a:srgbClr val="424456"/>
                </a:solidFill>
                <a:latin typeface="Gill Sans MT" panose="020B0502020104020203" pitchFamily="34" charset="0"/>
              </a:rPr>
              <a:t>Si déjà chacune des trois composantes est représentée une fois dans chacune des premières séquences élaborées, la démarche d’évaluation raisonnée, équilibrée et objectivée est en marche !</a:t>
            </a:r>
            <a:endParaRPr lang="fr-FR" dirty="0"/>
          </a:p>
        </p:txBody>
      </p:sp>
    </p:spTree>
    <p:extLst>
      <p:ext uri="{BB962C8B-B14F-4D97-AF65-F5344CB8AC3E}">
        <p14:creationId xmlns:p14="http://schemas.microsoft.com/office/powerpoint/2010/main" val="98779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arine M\Documents\IA-IPR\Signature\logo_academie_orleans-tours_quadri_marianne_-_rvb.jpg"/>
          <p:cNvPicPr>
            <a:picLocks noChangeAspect="1" noChangeArrowheads="1"/>
          </p:cNvPicPr>
          <p:nvPr/>
        </p:nvPicPr>
        <p:blipFill>
          <a:blip r:embed="rId2" cstate="print"/>
          <a:srcRect/>
          <a:stretch>
            <a:fillRect/>
          </a:stretch>
        </p:blipFill>
        <p:spPr bwMode="auto">
          <a:xfrm>
            <a:off x="7316788" y="5300663"/>
            <a:ext cx="1681162" cy="1298575"/>
          </a:xfrm>
          <a:prstGeom prst="rect">
            <a:avLst/>
          </a:prstGeom>
          <a:noFill/>
          <a:ln w="9525">
            <a:noFill/>
            <a:miter lim="800000"/>
            <a:headEnd/>
            <a:tailEnd/>
          </a:ln>
        </p:spPr>
      </p:pic>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5" name="Rectangle 4"/>
          <p:cNvSpPr/>
          <p:nvPr/>
        </p:nvSpPr>
        <p:spPr>
          <a:xfrm>
            <a:off x="1941512" y="2229592"/>
            <a:ext cx="6311735" cy="1277273"/>
          </a:xfrm>
          <a:prstGeom prst="rect">
            <a:avLst/>
          </a:prstGeom>
        </p:spPr>
        <p:txBody>
          <a:bodyPr wrap="square">
            <a:spAutoFit/>
          </a:bodyPr>
          <a:lstStyle/>
          <a:p>
            <a:pPr lvl="0">
              <a:spcBef>
                <a:spcPts val="600"/>
              </a:spcBef>
              <a:buClr>
                <a:srgbClr val="4F81BD"/>
              </a:buClr>
              <a:buSzPct val="70000"/>
              <a:defRPr/>
            </a:pPr>
            <a:r>
              <a:rPr lang="fr-FR" sz="3200" dirty="0" smtClean="0">
                <a:solidFill>
                  <a:schemeClr val="accent1">
                    <a:lumMod val="75000"/>
                  </a:schemeClr>
                </a:solidFill>
                <a:latin typeface="Haettenschweiler" pitchFamily="34" charset="0"/>
              </a:rPr>
              <a:t>Une </a:t>
            </a:r>
            <a:r>
              <a:rPr lang="fr-FR" sz="4000" u="sng" dirty="0" smtClean="0">
                <a:solidFill>
                  <a:schemeClr val="accent1">
                    <a:lumMod val="75000"/>
                  </a:schemeClr>
                </a:solidFill>
                <a:latin typeface="Haettenschweiler" pitchFamily="34" charset="0"/>
              </a:rPr>
              <a:t>liaison entre cycles</a:t>
            </a:r>
            <a:r>
              <a:rPr lang="fr-FR" sz="4000" dirty="0" smtClean="0">
                <a:solidFill>
                  <a:schemeClr val="accent1">
                    <a:lumMod val="75000"/>
                  </a:schemeClr>
                </a:solidFill>
                <a:latin typeface="Haettenschweiler" pitchFamily="34" charset="0"/>
              </a:rPr>
              <a:t> </a:t>
            </a:r>
            <a:r>
              <a:rPr lang="fr-FR" sz="3200" dirty="0" smtClean="0">
                <a:solidFill>
                  <a:schemeClr val="accent1">
                    <a:lumMod val="75000"/>
                  </a:schemeClr>
                </a:solidFill>
                <a:latin typeface="Haettenschweiler" pitchFamily="34" charset="0"/>
              </a:rPr>
              <a:t>à échafauder</a:t>
            </a:r>
          </a:p>
          <a:p>
            <a:pPr lvl="0">
              <a:spcBef>
                <a:spcPts val="600"/>
              </a:spcBef>
              <a:buClr>
                <a:srgbClr val="4F81BD"/>
              </a:buClr>
              <a:buSzPct val="70000"/>
              <a:defRPr/>
            </a:pPr>
            <a:r>
              <a:rPr lang="fr-FR" sz="3200" dirty="0">
                <a:solidFill>
                  <a:schemeClr val="tx2">
                    <a:lumMod val="60000"/>
                    <a:lumOff val="40000"/>
                  </a:schemeClr>
                </a:solidFill>
                <a:latin typeface="Haettenschweiler" pitchFamily="34" charset="0"/>
              </a:rPr>
              <a:t>p</a:t>
            </a:r>
            <a:r>
              <a:rPr lang="fr-FR" sz="3200" dirty="0" smtClean="0">
                <a:solidFill>
                  <a:schemeClr val="tx2">
                    <a:lumMod val="60000"/>
                    <a:lumOff val="40000"/>
                  </a:schemeClr>
                </a:solidFill>
                <a:latin typeface="Haettenschweiler" pitchFamily="34" charset="0"/>
              </a:rPr>
              <a:t>rogressivement </a:t>
            </a:r>
            <a:r>
              <a:rPr lang="fr-FR" sz="3200" dirty="0" smtClean="0">
                <a:solidFill>
                  <a:schemeClr val="accent1">
                    <a:lumMod val="75000"/>
                  </a:schemeClr>
                </a:solidFill>
                <a:latin typeface="Haettenschweiler" pitchFamily="34" charset="0"/>
              </a:rPr>
              <a:t>dans le temps et l’espace</a:t>
            </a:r>
            <a:endParaRPr lang="fr-FR" sz="3200" dirty="0" smtClean="0">
              <a:solidFill>
                <a:srgbClr val="1F497D">
                  <a:satMod val="130000"/>
                </a:srgbClr>
              </a:solidFill>
              <a:latin typeface="Haettenschweiler" pitchFamily="34" charset="0"/>
            </a:endParaRPr>
          </a:p>
        </p:txBody>
      </p:sp>
    </p:spTree>
    <p:extLst>
      <p:ext uri="{BB962C8B-B14F-4D97-AF65-F5344CB8AC3E}">
        <p14:creationId xmlns:p14="http://schemas.microsoft.com/office/powerpoint/2010/main" val="2242651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1980" y="274638"/>
            <a:ext cx="5634574"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Liaisons entre cycles 3 et 4</a:t>
            </a:r>
            <a:endParaRPr lang="fr-FR" sz="3200" dirty="0">
              <a:solidFill>
                <a:prstClr val="black"/>
              </a:solidFill>
            </a:endParaRPr>
          </a:p>
        </p:txBody>
      </p:sp>
      <p:sp>
        <p:nvSpPr>
          <p:cNvPr id="2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2" name="Flèche courbée vers le bas 1"/>
          <p:cNvSpPr/>
          <p:nvPr/>
        </p:nvSpPr>
        <p:spPr>
          <a:xfrm>
            <a:off x="1704038" y="2799587"/>
            <a:ext cx="5514885" cy="17249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11" name="Rectangle 10"/>
          <p:cNvSpPr/>
          <p:nvPr/>
        </p:nvSpPr>
        <p:spPr>
          <a:xfrm>
            <a:off x="2656758" y="3604819"/>
            <a:ext cx="3379796" cy="461665"/>
          </a:xfrm>
          <a:prstGeom prst="rect">
            <a:avLst/>
          </a:prstGeom>
          <a:solidFill>
            <a:schemeClr val="tx2">
              <a:lumMod val="40000"/>
              <a:lumOff val="6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fr-FR" sz="2400" kern="0" dirty="0" smtClean="0">
                <a:solidFill>
                  <a:srgbClr val="1F497D">
                    <a:lumMod val="75000"/>
                  </a:srgbClr>
                </a:solidFill>
                <a:latin typeface="Haettenschweiler" pitchFamily="34" charset="0"/>
                <a:ea typeface="ＭＳ 明朝"/>
                <a:cs typeface="Helvetica"/>
              </a:rPr>
              <a:t>PONT-PASSERELLE-TRANSITION</a:t>
            </a:r>
            <a:endParaRPr lang="fr-FR" sz="2400" kern="0" dirty="0">
              <a:solidFill>
                <a:srgbClr val="1F497D">
                  <a:lumMod val="75000"/>
                </a:srgbClr>
              </a:solidFill>
              <a:latin typeface="Haettenschweiler" pitchFamily="34" charset="0"/>
              <a:ea typeface="ＭＳ 明朝"/>
              <a:cs typeface="Helvetica"/>
            </a:endParaRPr>
          </a:p>
        </p:txBody>
      </p:sp>
      <p:sp>
        <p:nvSpPr>
          <p:cNvPr id="16" name="Rectangle à coins arrondis 15"/>
          <p:cNvSpPr/>
          <p:nvPr/>
        </p:nvSpPr>
        <p:spPr>
          <a:xfrm>
            <a:off x="242446" y="5293849"/>
            <a:ext cx="1267377" cy="70609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Expositions</a:t>
            </a:r>
            <a:endParaRPr lang="fr-FR" sz="1600" b="1" dirty="0">
              <a:solidFill>
                <a:srgbClr val="1F497D">
                  <a:lumMod val="75000"/>
                </a:srgbClr>
              </a:solidFill>
              <a:latin typeface="Arial Narrow" pitchFamily="34" charset="0"/>
            </a:endParaRPr>
          </a:p>
        </p:txBody>
      </p:sp>
      <p:cxnSp>
        <p:nvCxnSpPr>
          <p:cNvPr id="17" name="Connecteur droit avec flèche 16"/>
          <p:cNvCxnSpPr>
            <a:endCxn id="16" idx="0"/>
          </p:cNvCxnSpPr>
          <p:nvPr/>
        </p:nvCxnSpPr>
        <p:spPr>
          <a:xfrm flipH="1">
            <a:off x="876135" y="4218639"/>
            <a:ext cx="2221633" cy="1075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1652207" y="5184073"/>
            <a:ext cx="1360500" cy="972458"/>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Visites, journées découvertes,</a:t>
            </a:r>
          </a:p>
          <a:p>
            <a:pPr algn="ctr"/>
            <a:r>
              <a:rPr lang="fr-FR" sz="1600" b="1" dirty="0" smtClean="0">
                <a:solidFill>
                  <a:srgbClr val="1F497D">
                    <a:lumMod val="75000"/>
                  </a:srgbClr>
                </a:solidFill>
                <a:latin typeface="Arial Narrow" pitchFamily="34" charset="0"/>
              </a:rPr>
              <a:t>sorties</a:t>
            </a:r>
            <a:endParaRPr lang="fr-FR" sz="1600" b="1" dirty="0">
              <a:solidFill>
                <a:srgbClr val="1F497D">
                  <a:lumMod val="75000"/>
                </a:srgbClr>
              </a:solidFill>
              <a:latin typeface="Arial Narrow" pitchFamily="34" charset="0"/>
            </a:endParaRPr>
          </a:p>
        </p:txBody>
      </p:sp>
      <p:sp>
        <p:nvSpPr>
          <p:cNvPr id="19" name="Rectangle à coins arrondis 18"/>
          <p:cNvSpPr/>
          <p:nvPr/>
        </p:nvSpPr>
        <p:spPr>
          <a:xfrm>
            <a:off x="3185309" y="5212935"/>
            <a:ext cx="1362437" cy="943596"/>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Observations</a:t>
            </a:r>
            <a:r>
              <a:rPr lang="fr-FR" sz="1600" b="1" dirty="0">
                <a:solidFill>
                  <a:srgbClr val="1F497D">
                    <a:lumMod val="75000"/>
                  </a:srgbClr>
                </a:solidFill>
                <a:latin typeface="Arial Narrow" pitchFamily="34" charset="0"/>
              </a:rPr>
              <a:t> </a:t>
            </a:r>
            <a:r>
              <a:rPr lang="fr-FR" sz="1600" b="1" dirty="0" smtClean="0">
                <a:solidFill>
                  <a:srgbClr val="1F497D">
                    <a:lumMod val="75000"/>
                  </a:srgbClr>
                </a:solidFill>
                <a:latin typeface="Arial Narrow" pitchFamily="34" charset="0"/>
              </a:rPr>
              <a:t>dans les deux sens</a:t>
            </a:r>
          </a:p>
        </p:txBody>
      </p:sp>
      <p:cxnSp>
        <p:nvCxnSpPr>
          <p:cNvPr id="24" name="Connecteur droit avec flèche 23"/>
          <p:cNvCxnSpPr>
            <a:endCxn id="18" idx="0"/>
          </p:cNvCxnSpPr>
          <p:nvPr/>
        </p:nvCxnSpPr>
        <p:spPr>
          <a:xfrm flipH="1">
            <a:off x="2332457" y="4245571"/>
            <a:ext cx="1288462" cy="938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endCxn id="19" idx="0"/>
          </p:cNvCxnSpPr>
          <p:nvPr/>
        </p:nvCxnSpPr>
        <p:spPr>
          <a:xfrm flipH="1">
            <a:off x="3866528" y="4274433"/>
            <a:ext cx="322104" cy="938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4759192" y="5199642"/>
            <a:ext cx="1538184" cy="943596"/>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Co-intervention dans les </a:t>
            </a:r>
          </a:p>
          <a:p>
            <a:pPr algn="ctr"/>
            <a:r>
              <a:rPr lang="fr-FR" sz="1600" b="1" dirty="0" smtClean="0">
                <a:solidFill>
                  <a:srgbClr val="1F497D">
                    <a:lumMod val="75000"/>
                  </a:srgbClr>
                </a:solidFill>
                <a:latin typeface="Arial Narrow" pitchFamily="34" charset="0"/>
              </a:rPr>
              <a:t>deux sens</a:t>
            </a:r>
          </a:p>
        </p:txBody>
      </p:sp>
      <p:cxnSp>
        <p:nvCxnSpPr>
          <p:cNvPr id="30" name="Connecteur droit avec flèche 29"/>
          <p:cNvCxnSpPr>
            <a:endCxn id="29" idx="0"/>
          </p:cNvCxnSpPr>
          <p:nvPr/>
        </p:nvCxnSpPr>
        <p:spPr>
          <a:xfrm>
            <a:off x="4759192" y="4274433"/>
            <a:ext cx="769092" cy="925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endCxn id="41" idx="0"/>
          </p:cNvCxnSpPr>
          <p:nvPr/>
        </p:nvCxnSpPr>
        <p:spPr>
          <a:xfrm>
            <a:off x="5842429" y="4227616"/>
            <a:ext cx="2053074" cy="1075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à coins arrondis 40"/>
          <p:cNvSpPr/>
          <p:nvPr/>
        </p:nvSpPr>
        <p:spPr>
          <a:xfrm>
            <a:off x="7603477" y="5302824"/>
            <a:ext cx="584052" cy="524744"/>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b="1" dirty="0" smtClean="0">
                <a:solidFill>
                  <a:srgbClr val="1F497D">
                    <a:lumMod val="75000"/>
                  </a:srgbClr>
                </a:solidFill>
                <a:latin typeface="Arial Narrow" pitchFamily="34" charset="0"/>
              </a:rPr>
              <a:t>…</a:t>
            </a:r>
            <a:endParaRPr lang="fr-FR" b="1" dirty="0">
              <a:solidFill>
                <a:srgbClr val="1F497D">
                  <a:lumMod val="75000"/>
                </a:srgbClr>
              </a:solidFill>
              <a:latin typeface="Arial Narrow" pitchFamily="34" charset="0"/>
            </a:endParaRPr>
          </a:p>
        </p:txBody>
      </p:sp>
      <p:sp>
        <p:nvSpPr>
          <p:cNvPr id="20" name="Rectangle à coins arrondis 19"/>
          <p:cNvSpPr/>
          <p:nvPr/>
        </p:nvSpPr>
        <p:spPr>
          <a:xfrm>
            <a:off x="6454654" y="5184073"/>
            <a:ext cx="998185" cy="925642"/>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Support commun</a:t>
            </a:r>
            <a:endParaRPr lang="fr-FR" sz="1600" b="1" dirty="0">
              <a:solidFill>
                <a:srgbClr val="1F497D">
                  <a:lumMod val="75000"/>
                </a:srgbClr>
              </a:solidFill>
              <a:latin typeface="Arial Narrow" pitchFamily="34" charset="0"/>
            </a:endParaRPr>
          </a:p>
        </p:txBody>
      </p:sp>
      <p:cxnSp>
        <p:nvCxnSpPr>
          <p:cNvPr id="31" name="Connecteur droit avec flèche 30"/>
          <p:cNvCxnSpPr>
            <a:endCxn id="20" idx="0"/>
          </p:cNvCxnSpPr>
          <p:nvPr/>
        </p:nvCxnSpPr>
        <p:spPr>
          <a:xfrm>
            <a:off x="5316279" y="4245571"/>
            <a:ext cx="1637468" cy="938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à coins arrondis 22"/>
          <p:cNvSpPr/>
          <p:nvPr/>
        </p:nvSpPr>
        <p:spPr>
          <a:xfrm>
            <a:off x="5208740" y="1156793"/>
            <a:ext cx="1267377" cy="70609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Histoire </a:t>
            </a:r>
          </a:p>
          <a:p>
            <a:pPr algn="ctr"/>
            <a:r>
              <a:rPr lang="fr-FR" sz="1600" b="1" dirty="0" smtClean="0">
                <a:solidFill>
                  <a:srgbClr val="1F497D">
                    <a:lumMod val="75000"/>
                  </a:srgbClr>
                </a:solidFill>
                <a:latin typeface="Arial Narrow" pitchFamily="34" charset="0"/>
              </a:rPr>
              <a:t>des arts</a:t>
            </a:r>
            <a:endParaRPr lang="fr-FR" sz="1600" b="1" dirty="0">
              <a:solidFill>
                <a:srgbClr val="1F497D">
                  <a:lumMod val="75000"/>
                </a:srgbClr>
              </a:solidFill>
              <a:latin typeface="Arial Narrow" pitchFamily="34" charset="0"/>
            </a:endParaRPr>
          </a:p>
        </p:txBody>
      </p:sp>
      <p:sp>
        <p:nvSpPr>
          <p:cNvPr id="26" name="Rectangle à coins arrondis 25"/>
          <p:cNvSpPr/>
          <p:nvPr/>
        </p:nvSpPr>
        <p:spPr>
          <a:xfrm>
            <a:off x="2129311" y="1127222"/>
            <a:ext cx="1267377" cy="70609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Séquences de cours</a:t>
            </a:r>
            <a:endParaRPr lang="fr-FR" sz="1600" b="1" dirty="0">
              <a:solidFill>
                <a:srgbClr val="1F497D">
                  <a:lumMod val="75000"/>
                </a:srgbClr>
              </a:solidFill>
              <a:latin typeface="Arial Narrow" pitchFamily="34" charset="0"/>
            </a:endParaRPr>
          </a:p>
        </p:txBody>
      </p:sp>
      <p:cxnSp>
        <p:nvCxnSpPr>
          <p:cNvPr id="27" name="Connecteur droit avec flèche 26"/>
          <p:cNvCxnSpPr/>
          <p:nvPr/>
        </p:nvCxnSpPr>
        <p:spPr>
          <a:xfrm flipH="1" flipV="1">
            <a:off x="1423382" y="2043955"/>
            <a:ext cx="1233376" cy="903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4378659" y="2006223"/>
            <a:ext cx="0" cy="732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à coins arrondis 38"/>
          <p:cNvSpPr/>
          <p:nvPr/>
        </p:nvSpPr>
        <p:spPr>
          <a:xfrm>
            <a:off x="3712967" y="1156793"/>
            <a:ext cx="1267377" cy="70609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Notion de projet(s)</a:t>
            </a:r>
            <a:endParaRPr lang="fr-FR" sz="1600" b="1" dirty="0">
              <a:solidFill>
                <a:srgbClr val="1F497D">
                  <a:lumMod val="75000"/>
                </a:srgbClr>
              </a:solidFill>
              <a:latin typeface="Arial Narrow" pitchFamily="34" charset="0"/>
            </a:endParaRPr>
          </a:p>
        </p:txBody>
      </p:sp>
      <p:cxnSp>
        <p:nvCxnSpPr>
          <p:cNvPr id="40" name="Connecteur droit avec flèche 39"/>
          <p:cNvCxnSpPr/>
          <p:nvPr/>
        </p:nvCxnSpPr>
        <p:spPr>
          <a:xfrm flipH="1" flipV="1">
            <a:off x="3219267" y="2006222"/>
            <a:ext cx="247264" cy="793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à coins arrondis 42"/>
          <p:cNvSpPr/>
          <p:nvPr/>
        </p:nvSpPr>
        <p:spPr>
          <a:xfrm>
            <a:off x="436661" y="1156793"/>
            <a:ext cx="1405787" cy="70609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a:solidFill>
                  <a:srgbClr val="1F497D">
                    <a:lumMod val="75000"/>
                  </a:srgbClr>
                </a:solidFill>
                <a:latin typeface="Arial Narrow" pitchFamily="34" charset="0"/>
              </a:rPr>
              <a:t>Programmes </a:t>
            </a:r>
            <a:r>
              <a:rPr lang="fr-FR" sz="1600" b="1" dirty="0" smtClean="0">
                <a:solidFill>
                  <a:srgbClr val="1F497D">
                    <a:lumMod val="75000"/>
                  </a:srgbClr>
                </a:solidFill>
                <a:latin typeface="Arial Narrow" pitchFamily="34" charset="0"/>
              </a:rPr>
              <a:t>communs</a:t>
            </a:r>
            <a:endParaRPr lang="fr-FR" sz="1600" b="1" dirty="0">
              <a:solidFill>
                <a:srgbClr val="1F497D">
                  <a:lumMod val="75000"/>
                </a:srgbClr>
              </a:solidFill>
              <a:latin typeface="Arial Narrow" pitchFamily="34" charset="0"/>
            </a:endParaRPr>
          </a:p>
          <a:p>
            <a:pPr algn="ctr"/>
            <a:r>
              <a:rPr lang="fr-FR" sz="1600" b="1" dirty="0" smtClean="0">
                <a:solidFill>
                  <a:srgbClr val="1F497D">
                    <a:lumMod val="75000"/>
                  </a:srgbClr>
                </a:solidFill>
                <a:latin typeface="Arial Narrow" pitchFamily="34" charset="0"/>
              </a:rPr>
              <a:t>(de cycle)</a:t>
            </a:r>
            <a:endParaRPr lang="fr-FR" sz="1600" b="1" dirty="0">
              <a:solidFill>
                <a:srgbClr val="1F497D">
                  <a:lumMod val="75000"/>
                </a:srgbClr>
              </a:solidFill>
              <a:latin typeface="Arial Narrow" pitchFamily="34" charset="0"/>
            </a:endParaRPr>
          </a:p>
        </p:txBody>
      </p:sp>
      <p:sp>
        <p:nvSpPr>
          <p:cNvPr id="47" name="Rectangle à coins arrondis 46"/>
          <p:cNvSpPr/>
          <p:nvPr/>
        </p:nvSpPr>
        <p:spPr>
          <a:xfrm>
            <a:off x="6629067" y="1174953"/>
            <a:ext cx="1558462" cy="70609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Approche et évaluation par compétences</a:t>
            </a:r>
            <a:endParaRPr lang="fr-FR" sz="1600" b="1" dirty="0">
              <a:solidFill>
                <a:srgbClr val="1F497D">
                  <a:lumMod val="75000"/>
                </a:srgbClr>
              </a:solidFill>
              <a:latin typeface="Arial Narrow" pitchFamily="34" charset="0"/>
            </a:endParaRPr>
          </a:p>
        </p:txBody>
      </p:sp>
      <p:cxnSp>
        <p:nvCxnSpPr>
          <p:cNvPr id="50" name="Connecteur droit avec flèche 49"/>
          <p:cNvCxnSpPr/>
          <p:nvPr/>
        </p:nvCxnSpPr>
        <p:spPr>
          <a:xfrm flipV="1">
            <a:off x="5316279" y="2006222"/>
            <a:ext cx="720275" cy="793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V="1">
            <a:off x="6297376" y="2043955"/>
            <a:ext cx="1155463" cy="1091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42446" y="727112"/>
            <a:ext cx="8544295" cy="400110"/>
          </a:xfrm>
          <a:prstGeom prst="rect">
            <a:avLst/>
          </a:prstGeom>
        </p:spPr>
        <p:txBody>
          <a:bodyPr wrap="square">
            <a:spAutoFit/>
          </a:bodyPr>
          <a:lstStyle/>
          <a:p>
            <a:pPr algn="ctr"/>
            <a:r>
              <a:rPr lang="fr-FR" sz="2000" dirty="0" smtClean="0">
                <a:solidFill>
                  <a:srgbClr val="FF0000"/>
                </a:solidFill>
                <a:latin typeface="Haettenschweiler" pitchFamily="34" charset="0"/>
              </a:rPr>
              <a:t>Ce qui est (déjà) écrit</a:t>
            </a:r>
            <a:endParaRPr lang="fr-FR" sz="2000" u="sng" dirty="0">
              <a:solidFill>
                <a:srgbClr val="FF0000"/>
              </a:solidFill>
            </a:endParaRPr>
          </a:p>
        </p:txBody>
      </p:sp>
      <p:sp>
        <p:nvSpPr>
          <p:cNvPr id="57" name="Rectangle 56"/>
          <p:cNvSpPr/>
          <p:nvPr/>
        </p:nvSpPr>
        <p:spPr>
          <a:xfrm>
            <a:off x="106511" y="6180559"/>
            <a:ext cx="8544295" cy="400110"/>
          </a:xfrm>
          <a:prstGeom prst="rect">
            <a:avLst/>
          </a:prstGeom>
        </p:spPr>
        <p:txBody>
          <a:bodyPr wrap="square">
            <a:spAutoFit/>
          </a:bodyPr>
          <a:lstStyle/>
          <a:p>
            <a:pPr algn="ctr"/>
            <a:r>
              <a:rPr lang="fr-FR" sz="2000" dirty="0" smtClean="0">
                <a:solidFill>
                  <a:srgbClr val="FF0000"/>
                </a:solidFill>
                <a:latin typeface="Haettenschweiler" pitchFamily="34" charset="0"/>
              </a:rPr>
              <a:t>Ce qui sera à écrire (encore)</a:t>
            </a:r>
            <a:endParaRPr lang="fr-FR" sz="2000" u="sng" dirty="0">
              <a:solidFill>
                <a:srgbClr val="FF0000"/>
              </a:solidFill>
            </a:endParaRPr>
          </a:p>
        </p:txBody>
      </p:sp>
    </p:spTree>
    <p:extLst>
      <p:ext uri="{BB962C8B-B14F-4D97-AF65-F5344CB8AC3E}">
        <p14:creationId xmlns:p14="http://schemas.microsoft.com/office/powerpoint/2010/main" val="28193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9" grpId="0" animBg="1"/>
      <p:bldP spid="41" grpId="0" animBg="1"/>
      <p:bldP spid="20" grpId="0" animBg="1"/>
      <p:bldP spid="23" grpId="0" animBg="1"/>
      <p:bldP spid="26" grpId="0" animBg="1"/>
      <p:bldP spid="39" grpId="0" animBg="1"/>
      <p:bldP spid="43"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au 20"/>
          <p:cNvGraphicFramePr>
            <a:graphicFrameLocks noGrp="1"/>
          </p:cNvGraphicFramePr>
          <p:nvPr/>
        </p:nvGraphicFramePr>
        <p:xfrm>
          <a:off x="221382" y="1061640"/>
          <a:ext cx="8345104" cy="5244687"/>
        </p:xfrm>
        <a:graphic>
          <a:graphicData uri="http://schemas.openxmlformats.org/drawingml/2006/table">
            <a:tbl>
              <a:tblPr/>
              <a:tblGrid>
                <a:gridCol w="1377152"/>
                <a:gridCol w="1584969"/>
                <a:gridCol w="1463353"/>
                <a:gridCol w="2002916"/>
                <a:gridCol w="1916714"/>
              </a:tblGrid>
              <a:tr h="281088">
                <a:tc rowSpan="13">
                  <a:txBody>
                    <a:bodyPr/>
                    <a:lstStyle/>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endParaRPr lang="fr-FR" sz="1400" b="1" i="1" dirty="0" smtClean="0">
                        <a:latin typeface="Calibri"/>
                        <a:ea typeface="Calibri"/>
                        <a:cs typeface="Times New Roman"/>
                      </a:endParaRPr>
                    </a:p>
                    <a:p>
                      <a:pPr algn="ctr">
                        <a:lnSpc>
                          <a:spcPct val="115000"/>
                        </a:lnSpc>
                        <a:spcAft>
                          <a:spcPts val="0"/>
                        </a:spcAft>
                      </a:pPr>
                      <a:endParaRPr lang="fr-FR" sz="1400" b="1" i="1" dirty="0" smtClean="0">
                        <a:latin typeface="Calibri"/>
                        <a:ea typeface="Calibri"/>
                        <a:cs typeface="Times New Roman"/>
                      </a:endParaRPr>
                    </a:p>
                    <a:p>
                      <a:pPr algn="ctr">
                        <a:lnSpc>
                          <a:spcPct val="115000"/>
                        </a:lnSpc>
                        <a:spcAft>
                          <a:spcPts val="0"/>
                        </a:spcAft>
                      </a:pPr>
                      <a:endParaRPr lang="fr-FR" sz="1800" dirty="0" smtClean="0">
                        <a:latin typeface="Calibri"/>
                        <a:ea typeface="Calibri"/>
                        <a:cs typeface="Times New Roman"/>
                      </a:endParaRPr>
                    </a:p>
                    <a:p>
                      <a:pPr algn="ctr">
                        <a:lnSpc>
                          <a:spcPct val="115000"/>
                        </a:lnSpc>
                        <a:spcAft>
                          <a:spcPts val="0"/>
                        </a:spcAft>
                      </a:pPr>
                      <a:endParaRPr lang="fr-FR" sz="1800" dirty="0" smtClean="0">
                        <a:latin typeface="Calibri"/>
                        <a:ea typeface="Calibri"/>
                        <a:cs typeface="Times New Roman"/>
                      </a:endParaRPr>
                    </a:p>
                    <a:p>
                      <a:pPr algn="ctr">
                        <a:lnSpc>
                          <a:spcPct val="115000"/>
                        </a:lnSpc>
                        <a:spcAft>
                          <a:spcPts val="0"/>
                        </a:spcAft>
                      </a:pPr>
                      <a:endParaRPr lang="fr-FR" sz="1800" dirty="0" smtClean="0">
                        <a:latin typeface="Calibri"/>
                        <a:ea typeface="Calibri"/>
                        <a:cs typeface="Times New Roman"/>
                      </a:endParaRPr>
                    </a:p>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r>
                        <a:rPr lang="fr-FR" sz="2000" b="1" dirty="0">
                          <a:latin typeface="Calibri"/>
                          <a:ea typeface="Calibri"/>
                          <a:cs typeface="Times New Roman"/>
                        </a:rPr>
                        <a:t>CM1 </a:t>
                      </a:r>
                      <a:endParaRPr lang="fr-FR" sz="2000" b="1" dirty="0" smtClean="0">
                        <a:latin typeface="Calibri"/>
                        <a:ea typeface="Calibri"/>
                        <a:cs typeface="Times New Roman"/>
                      </a:endParaRPr>
                    </a:p>
                    <a:p>
                      <a:pPr algn="ctr">
                        <a:lnSpc>
                          <a:spcPct val="115000"/>
                        </a:lnSpc>
                        <a:spcAft>
                          <a:spcPts val="0"/>
                        </a:spcAft>
                      </a:pPr>
                      <a:r>
                        <a:rPr lang="fr-FR" sz="2000" b="1" dirty="0" smtClean="0">
                          <a:latin typeface="Calibri"/>
                          <a:ea typeface="Calibri"/>
                          <a:cs typeface="Times New Roman"/>
                        </a:rPr>
                        <a:t>CM2</a:t>
                      </a:r>
                      <a:endParaRPr lang="fr-FR" sz="1800" dirty="0">
                        <a:latin typeface="Calibri"/>
                        <a:ea typeface="Calibri"/>
                        <a:cs typeface="Times New Roman"/>
                      </a:endParaRPr>
                    </a:p>
                    <a:p>
                      <a:pPr algn="ctr">
                        <a:lnSpc>
                          <a:spcPct val="115000"/>
                        </a:lnSpc>
                        <a:spcAft>
                          <a:spcPts val="0"/>
                        </a:spcAft>
                      </a:pPr>
                      <a:r>
                        <a:rPr lang="fr-FR" sz="3200" b="1" dirty="0" smtClean="0">
                          <a:latin typeface="Calibri"/>
                          <a:ea typeface="Calibri"/>
                          <a:cs typeface="Times New Roman"/>
                        </a:rPr>
                        <a:t>6</a:t>
                      </a:r>
                      <a:r>
                        <a:rPr lang="fr-FR" sz="3200" b="1" baseline="30000" dirty="0" smtClean="0">
                          <a:latin typeface="Calibri"/>
                          <a:ea typeface="Calibri"/>
                          <a:cs typeface="Times New Roman"/>
                        </a:rPr>
                        <a:t>e</a:t>
                      </a:r>
                    </a:p>
                    <a:p>
                      <a:pPr algn="ctr">
                        <a:lnSpc>
                          <a:spcPct val="115000"/>
                        </a:lnSpc>
                        <a:spcAft>
                          <a:spcPts val="0"/>
                        </a:spcAft>
                      </a:pPr>
                      <a:endParaRPr lang="fr-FR" sz="18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rowSpan="13">
                  <a:txBody>
                    <a:bodyPr/>
                    <a:lstStyle/>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r>
                        <a:rPr lang="fr-FR" sz="1050" dirty="0" smtClean="0">
                          <a:latin typeface="Calibri"/>
                          <a:ea typeface="Calibri"/>
                          <a:cs typeface="Times New Roman"/>
                        </a:rPr>
                        <a:t>Arts </a:t>
                      </a:r>
                      <a:r>
                        <a:rPr lang="fr-FR" sz="1050" dirty="0">
                          <a:latin typeface="Calibri"/>
                          <a:ea typeface="Calibri"/>
                          <a:cs typeface="Times New Roman"/>
                        </a:rPr>
                        <a:t>plastiques et visuels</a:t>
                      </a:r>
                      <a:r>
                        <a:rPr lang="fr-FR" sz="1050" dirty="0" smtClean="0">
                          <a:latin typeface="Calibri"/>
                          <a:ea typeface="Calibri"/>
                          <a:cs typeface="Times New Roman"/>
                        </a:rPr>
                        <a:t>.</a:t>
                      </a:r>
                    </a:p>
                    <a:p>
                      <a:pPr algn="l">
                        <a:lnSpc>
                          <a:spcPct val="115000"/>
                        </a:lnSpc>
                        <a:spcAft>
                          <a:spcPts val="0"/>
                        </a:spcAft>
                        <a:buFontTx/>
                        <a:buNone/>
                      </a:pPr>
                      <a:endParaRPr lang="fr-FR" sz="1100" dirty="0">
                        <a:latin typeface="Calibri"/>
                        <a:ea typeface="Calibri"/>
                        <a:cs typeface="Times New Roman"/>
                      </a:endParaRPr>
                    </a:p>
                    <a:p>
                      <a:pPr algn="l">
                        <a:lnSpc>
                          <a:spcPct val="115000"/>
                        </a:lnSpc>
                        <a:spcAft>
                          <a:spcPts val="0"/>
                        </a:spcAft>
                        <a:buFontTx/>
                        <a:buChar char="-"/>
                      </a:pPr>
                      <a:r>
                        <a:rPr lang="fr-FR" sz="1050" dirty="0" smtClean="0">
                          <a:latin typeface="Calibri"/>
                          <a:ea typeface="Calibri"/>
                          <a:cs typeface="Times New Roman"/>
                        </a:rPr>
                        <a:t>Traitement </a:t>
                      </a:r>
                      <a:r>
                        <a:rPr lang="fr-FR" sz="1050" dirty="0">
                          <a:latin typeface="Calibri"/>
                          <a:ea typeface="Calibri"/>
                          <a:cs typeface="Times New Roman"/>
                        </a:rPr>
                        <a:t>de l’ensemble des questions dans une logique graduelle </a:t>
                      </a:r>
                      <a:r>
                        <a:rPr lang="fr-FR" sz="1050" u="sng" dirty="0">
                          <a:latin typeface="Calibri"/>
                          <a:ea typeface="Calibri"/>
                          <a:cs typeface="Times New Roman"/>
                        </a:rPr>
                        <a:t>sur tout le cycle.</a:t>
                      </a:r>
                      <a:r>
                        <a:rPr lang="fr-FR" sz="1050" dirty="0">
                          <a:latin typeface="Calibri"/>
                          <a:ea typeface="Calibri"/>
                          <a:cs typeface="Times New Roman"/>
                        </a:rPr>
                        <a:t> </a:t>
                      </a:r>
                      <a:endParaRPr lang="fr-FR" sz="1050" dirty="0" smtClean="0">
                        <a:latin typeface="Calibri"/>
                        <a:ea typeface="Calibri"/>
                        <a:cs typeface="Times New Roman"/>
                      </a:endParaRPr>
                    </a:p>
                    <a:p>
                      <a:pPr algn="l">
                        <a:lnSpc>
                          <a:spcPct val="115000"/>
                        </a:lnSpc>
                        <a:spcAft>
                          <a:spcPts val="0"/>
                        </a:spcAft>
                        <a:buFontTx/>
                        <a:buNone/>
                      </a:pPr>
                      <a:endParaRPr lang="fr-FR" sz="1100" dirty="0">
                        <a:latin typeface="Calibri"/>
                        <a:ea typeface="Calibri"/>
                        <a:cs typeface="Times New Roman"/>
                      </a:endParaRPr>
                    </a:p>
                    <a:p>
                      <a:pPr algn="l">
                        <a:lnSpc>
                          <a:spcPct val="115000"/>
                        </a:lnSpc>
                        <a:spcAft>
                          <a:spcPts val="0"/>
                        </a:spcAft>
                        <a:buFontTx/>
                        <a:buChar char="-"/>
                      </a:pPr>
                      <a:r>
                        <a:rPr lang="fr-FR" sz="1050" dirty="0" smtClean="0">
                          <a:latin typeface="Calibri"/>
                          <a:ea typeface="Calibri"/>
                          <a:cs typeface="Times New Roman"/>
                        </a:rPr>
                        <a:t>Vers </a:t>
                      </a:r>
                      <a:r>
                        <a:rPr lang="fr-FR" sz="1050" dirty="0">
                          <a:latin typeface="Calibri"/>
                          <a:ea typeface="Calibri"/>
                          <a:cs typeface="Times New Roman"/>
                        </a:rPr>
                        <a:t>une pratique sensible plus développée, autonome, explicitée et connaissances plus précises au regard de la création artistique</a:t>
                      </a:r>
                      <a:r>
                        <a:rPr lang="fr-FR" sz="1050" dirty="0" smtClean="0">
                          <a:latin typeface="Calibri"/>
                          <a:ea typeface="Calibri"/>
                          <a:cs typeface="Times New Roman"/>
                        </a:rPr>
                        <a:t>.</a:t>
                      </a:r>
                    </a:p>
                    <a:p>
                      <a:pPr algn="l">
                        <a:lnSpc>
                          <a:spcPct val="115000"/>
                        </a:lnSpc>
                        <a:spcAft>
                          <a:spcPts val="0"/>
                        </a:spcAft>
                        <a:buFontTx/>
                        <a:buNone/>
                      </a:pPr>
                      <a:endParaRPr lang="fr-FR" sz="1100" dirty="0">
                        <a:latin typeface="Calibri"/>
                        <a:ea typeface="Calibri"/>
                        <a:cs typeface="Times New Roman"/>
                      </a:endParaRPr>
                    </a:p>
                    <a:p>
                      <a:pPr algn="l">
                        <a:lnSpc>
                          <a:spcPct val="115000"/>
                        </a:lnSpc>
                        <a:spcAft>
                          <a:spcPts val="0"/>
                        </a:spcAft>
                      </a:pPr>
                      <a:r>
                        <a:rPr lang="fr-FR" sz="1050" dirty="0">
                          <a:latin typeface="Calibri"/>
                          <a:ea typeface="Calibri"/>
                          <a:cs typeface="Times New Roman"/>
                        </a:rPr>
                        <a:t>- Introduction des notions (du cycle 4).</a:t>
                      </a:r>
                      <a:endParaRPr lang="fr-FR" sz="11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endParaRPr lang="fr-FR" sz="1200" dirty="0" smtClean="0">
                        <a:latin typeface="Calibri"/>
                        <a:ea typeface="Calibri"/>
                        <a:cs typeface="Times New Roman"/>
                      </a:endParaRPr>
                    </a:p>
                    <a:p>
                      <a:pPr algn="ctr">
                        <a:lnSpc>
                          <a:spcPct val="115000"/>
                        </a:lnSpc>
                        <a:spcAft>
                          <a:spcPts val="0"/>
                        </a:spcAft>
                      </a:pPr>
                      <a:endParaRPr lang="fr-FR" sz="1200" dirty="0">
                        <a:latin typeface="Calibri"/>
                        <a:ea typeface="Calibri"/>
                        <a:cs typeface="Times New Roman"/>
                      </a:endParaRPr>
                    </a:p>
                    <a:p>
                      <a:pPr algn="ctr">
                        <a:lnSpc>
                          <a:spcPct val="115000"/>
                        </a:lnSpc>
                        <a:spcAft>
                          <a:spcPts val="0"/>
                        </a:spcAft>
                      </a:pPr>
                      <a:r>
                        <a:rPr lang="fr-FR" sz="1600" b="1" dirty="0">
                          <a:latin typeface="Calibri"/>
                          <a:ea typeface="Calibri"/>
                          <a:cs typeface="Times New Roman"/>
                        </a:rPr>
                        <a:t>Représentations plastiques et dispositifs de présentation</a:t>
                      </a:r>
                      <a:endParaRPr lang="fr-FR" sz="16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fr-FR" sz="1100" b="1" dirty="0">
                          <a:latin typeface="Calibri"/>
                          <a:ea typeface="Calibri"/>
                          <a:cs typeface="Times New Roman"/>
                        </a:rPr>
                        <a:t>La ressemblance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Prise de conscience valeur expressive de l’écart dans la représentation.</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1100" b="1" dirty="0">
                          <a:latin typeface="Calibri"/>
                          <a:ea typeface="Calibri"/>
                          <a:cs typeface="Times New Roman"/>
                        </a:rPr>
                        <a:t>L’autonomie du geste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Incidences sur la représentation, l’unicité de l’œuvre ; copie, multiple, série.</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42163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1100" b="1" dirty="0">
                          <a:latin typeface="Calibri"/>
                          <a:ea typeface="Calibri"/>
                          <a:cs typeface="Times New Roman"/>
                        </a:rPr>
                        <a:t>Différentes catégories d’images, </a:t>
                      </a:r>
                      <a:endParaRPr lang="fr-FR" sz="1400" dirty="0">
                        <a:latin typeface="Calibri"/>
                        <a:ea typeface="Calibri"/>
                        <a:cs typeface="Times New Roman"/>
                      </a:endParaRPr>
                    </a:p>
                    <a:p>
                      <a:pPr algn="ctr">
                        <a:lnSpc>
                          <a:spcPct val="115000"/>
                        </a:lnSpc>
                        <a:spcAft>
                          <a:spcPts val="0"/>
                        </a:spcAft>
                      </a:pPr>
                      <a:r>
                        <a:rPr lang="fr-FR" sz="1100" b="1" dirty="0">
                          <a:latin typeface="Calibri"/>
                          <a:ea typeface="Calibri"/>
                          <a:cs typeface="Times New Roman"/>
                        </a:rPr>
                        <a:t>leurs procédés de fabrication, leurs transformations</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Images artistiques, scientifiques, documentaires ; dessinées, peintes, photographiées, filmées ; transformations dans une visée poétique/artistique.</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1100" b="1" dirty="0">
                          <a:latin typeface="Calibri"/>
                          <a:ea typeface="Calibri"/>
                          <a:cs typeface="Times New Roman"/>
                        </a:rPr>
                        <a:t>Narration visuelle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Compositions 2D/3D et organisation d’images fixes/animées à des fins narratives.</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1100" b="1" dirty="0">
                          <a:latin typeface="Calibri"/>
                          <a:ea typeface="Calibri"/>
                          <a:cs typeface="Times New Roman"/>
                        </a:rPr>
                        <a:t>Mise en regard de l’espace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a:latin typeface="Calibri"/>
                          <a:ea typeface="Calibri"/>
                          <a:cs typeface="TimesNewRoman"/>
                        </a:rPr>
                        <a:t>Modalités, contextes, explorations des différents modes de présentations (lieux,…)</a:t>
                      </a:r>
                      <a:endParaRPr lang="fr-FR" sz="100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1100" b="1" dirty="0">
                          <a:latin typeface="Calibri"/>
                          <a:ea typeface="Calibri"/>
                          <a:cs typeface="Times New Roman"/>
                        </a:rPr>
                        <a:t>Prise en compte spectateur/effet recherché</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Découverte des modalités de présentation afin de saisir la réception de l’œuvre/</a:t>
                      </a:r>
                      <a:r>
                        <a:rPr lang="fr-FR" sz="800" dirty="0" err="1">
                          <a:latin typeface="Calibri"/>
                          <a:ea typeface="Calibri"/>
                          <a:cs typeface="TimesNewRoman"/>
                        </a:rPr>
                        <a:t>product</a:t>
                      </a:r>
                      <a:r>
                        <a:rPr lang="fr-FR" sz="800" dirty="0">
                          <a:latin typeface="Calibri"/>
                          <a:ea typeface="Calibri"/>
                          <a:cs typeface="TimesNewRoman"/>
                        </a:rPr>
                        <a:t>.</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vMerge="1">
                  <a:txBody>
                    <a:bodyPr/>
                    <a:lstStyle/>
                    <a:p>
                      <a:endParaRPr lang="fr-FR"/>
                    </a:p>
                  </a:txBody>
                  <a:tcPr/>
                </a:tc>
                <a:tc vMerge="1">
                  <a:txBody>
                    <a:bodyPr/>
                    <a:lstStyle/>
                    <a:p>
                      <a:endParaRPr lang="fr-FR"/>
                    </a:p>
                  </a:txBody>
                  <a:tcPr/>
                </a:tc>
                <a:tc rowSpan="3">
                  <a:txBody>
                    <a:bodyPr/>
                    <a:lstStyle/>
                    <a:p>
                      <a:pPr algn="ctr">
                        <a:lnSpc>
                          <a:spcPct val="115000"/>
                        </a:lnSpc>
                        <a:spcAft>
                          <a:spcPts val="0"/>
                        </a:spcAft>
                      </a:pPr>
                      <a:endParaRPr lang="fr-FR" sz="1200" dirty="0" smtClean="0">
                        <a:latin typeface="Calibri"/>
                        <a:ea typeface="Calibri"/>
                        <a:cs typeface="Times New Roman"/>
                      </a:endParaRPr>
                    </a:p>
                    <a:p>
                      <a:pPr algn="ctr">
                        <a:lnSpc>
                          <a:spcPct val="115000"/>
                        </a:lnSpc>
                        <a:spcAft>
                          <a:spcPts val="0"/>
                        </a:spcAft>
                      </a:pPr>
                      <a:r>
                        <a:rPr lang="fr-FR" sz="1600" b="1" dirty="0" smtClean="0">
                          <a:latin typeface="Calibri"/>
                          <a:ea typeface="Calibri"/>
                          <a:cs typeface="Times New Roman"/>
                        </a:rPr>
                        <a:t>Fabrications </a:t>
                      </a:r>
                      <a:r>
                        <a:rPr lang="fr-FR" sz="1600" b="1" dirty="0">
                          <a:latin typeface="Calibri"/>
                          <a:ea typeface="Calibri"/>
                          <a:cs typeface="Times New Roman"/>
                        </a:rPr>
                        <a:t>et relation </a:t>
                      </a:r>
                      <a:endParaRPr lang="fr-FR" sz="1800" dirty="0">
                        <a:latin typeface="Calibri"/>
                        <a:ea typeface="Calibri"/>
                        <a:cs typeface="Times New Roman"/>
                      </a:endParaRPr>
                    </a:p>
                    <a:p>
                      <a:pPr algn="ctr">
                        <a:lnSpc>
                          <a:spcPct val="115000"/>
                        </a:lnSpc>
                        <a:spcAft>
                          <a:spcPts val="0"/>
                        </a:spcAft>
                      </a:pPr>
                      <a:r>
                        <a:rPr lang="fr-FR" sz="1600" b="1" dirty="0">
                          <a:latin typeface="Calibri"/>
                          <a:ea typeface="Calibri"/>
                          <a:cs typeface="Times New Roman"/>
                        </a:rPr>
                        <a:t>entre objet et espace</a:t>
                      </a:r>
                      <a:endParaRPr lang="fr-FR" sz="18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fr-FR" sz="1100" b="1" dirty="0">
                          <a:latin typeface="Calibri"/>
                          <a:ea typeface="Calibri"/>
                          <a:cs typeface="Times New Roman"/>
                        </a:rPr>
                        <a:t>Hétérogénéité et cohérence plastique (2D/3D</a:t>
                      </a:r>
                      <a:r>
                        <a:rPr lang="fr-FR" sz="800" b="1" dirty="0">
                          <a:latin typeface="Calibri"/>
                          <a:ea typeface="Calibri"/>
                          <a:cs typeface="Times New Roman"/>
                        </a:rPr>
                        <a:t>)</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 New Roman"/>
                        </a:rPr>
                        <a:t>Choix, relations formelles, qualités et sens produits entre divers constituants plastiques.</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1100" b="1" dirty="0">
                          <a:latin typeface="Calibri"/>
                          <a:ea typeface="Calibri"/>
                          <a:cs typeface="Times New Roman"/>
                        </a:rPr>
                        <a:t>Objets : inventions, fabrications, détournements, mise en scène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 New Roman"/>
                        </a:rPr>
                        <a:t>A des fins narratives, symboliques, poétiques. Prise en compte du statut. Forme/fonction.</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562174">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endParaRPr lang="fr-FR" sz="1000" dirty="0">
                        <a:latin typeface="Calibri"/>
                        <a:ea typeface="Calibri"/>
                        <a:cs typeface="Times New Roman"/>
                      </a:endParaRPr>
                    </a:p>
                    <a:p>
                      <a:pPr algn="ctr">
                        <a:lnSpc>
                          <a:spcPct val="115000"/>
                        </a:lnSpc>
                        <a:spcAft>
                          <a:spcPts val="0"/>
                        </a:spcAft>
                      </a:pPr>
                      <a:r>
                        <a:rPr lang="fr-FR" sz="1100" b="1" dirty="0">
                          <a:latin typeface="Calibri"/>
                          <a:ea typeface="Calibri"/>
                          <a:cs typeface="Times New Roman"/>
                        </a:rPr>
                        <a:t>Espace en 3D</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 New Roman"/>
                        </a:rPr>
                        <a:t>Découvertes et expérimentations : forme ouverte/fermée, contour/limite, vide/plein, </a:t>
                      </a:r>
                      <a:r>
                        <a:rPr lang="fr-FR" sz="800" dirty="0" err="1">
                          <a:latin typeface="Calibri"/>
                          <a:ea typeface="Calibri"/>
                          <a:cs typeface="Times New Roman"/>
                        </a:rPr>
                        <a:t>int</a:t>
                      </a:r>
                      <a:r>
                        <a:rPr lang="fr-FR" sz="800" dirty="0">
                          <a:latin typeface="Calibri"/>
                          <a:ea typeface="Calibri"/>
                          <a:cs typeface="Times New Roman"/>
                        </a:rPr>
                        <a:t>/</a:t>
                      </a:r>
                      <a:r>
                        <a:rPr lang="fr-FR" sz="800" dirty="0" err="1">
                          <a:latin typeface="Calibri"/>
                          <a:ea typeface="Calibri"/>
                          <a:cs typeface="Times New Roman"/>
                        </a:rPr>
                        <a:t>ext</a:t>
                      </a:r>
                      <a:r>
                        <a:rPr lang="fr-FR" sz="800" dirty="0">
                          <a:latin typeface="Calibri"/>
                          <a:ea typeface="Calibri"/>
                          <a:cs typeface="Times New Roman"/>
                        </a:rPr>
                        <a:t>, enveloppe/structure, passage/transition, interpénétrations œuvre/espace/</a:t>
                      </a:r>
                      <a:r>
                        <a:rPr lang="fr-FR" sz="800" dirty="0" err="1">
                          <a:latin typeface="Calibri"/>
                          <a:ea typeface="Calibri"/>
                          <a:cs typeface="Times New Roman"/>
                        </a:rPr>
                        <a:t>specta</a:t>
                      </a:r>
                      <a:r>
                        <a:rPr lang="fr-FR" sz="800" dirty="0">
                          <a:latin typeface="Calibri"/>
                          <a:ea typeface="Calibri"/>
                          <a:cs typeface="Times New Roman"/>
                        </a:rPr>
                        <a:t>.</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83318">
                <a:tc vMerge="1">
                  <a:txBody>
                    <a:bodyPr/>
                    <a:lstStyle/>
                    <a:p>
                      <a:endParaRPr lang="fr-FR"/>
                    </a:p>
                  </a:txBody>
                  <a:tcPr/>
                </a:tc>
                <a:tc vMerge="1">
                  <a:txBody>
                    <a:bodyPr/>
                    <a:lstStyle/>
                    <a:p>
                      <a:endParaRPr lang="fr-FR"/>
                    </a:p>
                  </a:txBody>
                  <a:tcPr/>
                </a:tc>
                <a:tc rowSpan="4">
                  <a:txBody>
                    <a:bodyPr/>
                    <a:lstStyle/>
                    <a:p>
                      <a:pPr algn="ctr">
                        <a:lnSpc>
                          <a:spcPct val="115000"/>
                        </a:lnSpc>
                        <a:spcAft>
                          <a:spcPts val="0"/>
                        </a:spcAft>
                      </a:pPr>
                      <a:endParaRPr lang="fr-FR" sz="1200" dirty="0">
                        <a:latin typeface="Calibri"/>
                        <a:ea typeface="Calibri"/>
                        <a:cs typeface="Times New Roman"/>
                      </a:endParaRPr>
                    </a:p>
                    <a:p>
                      <a:pPr algn="ctr">
                        <a:lnSpc>
                          <a:spcPct val="115000"/>
                        </a:lnSpc>
                        <a:spcAft>
                          <a:spcPts val="0"/>
                        </a:spcAft>
                      </a:pPr>
                      <a:r>
                        <a:rPr lang="fr-FR" sz="1600" b="1" dirty="0">
                          <a:latin typeface="Calibri"/>
                          <a:ea typeface="Calibri"/>
                          <a:cs typeface="Times New Roman"/>
                        </a:rPr>
                        <a:t>Matérialité de la production </a:t>
                      </a:r>
                      <a:endParaRPr lang="fr-FR" sz="1600" dirty="0">
                        <a:latin typeface="Calibri"/>
                        <a:ea typeface="Calibri"/>
                        <a:cs typeface="Times New Roman"/>
                      </a:endParaRPr>
                    </a:p>
                    <a:p>
                      <a:pPr algn="ctr">
                        <a:lnSpc>
                          <a:spcPct val="115000"/>
                        </a:lnSpc>
                        <a:spcAft>
                          <a:spcPts val="0"/>
                        </a:spcAft>
                      </a:pPr>
                      <a:r>
                        <a:rPr lang="fr-FR" sz="1600" b="1" dirty="0">
                          <a:latin typeface="Calibri"/>
                          <a:ea typeface="Calibri"/>
                          <a:cs typeface="Times New Roman"/>
                        </a:rPr>
                        <a:t>et sensibilité aux constituants</a:t>
                      </a:r>
                      <a:endParaRPr lang="fr-FR" sz="16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fr-FR" sz="1100" b="1" dirty="0">
                          <a:latin typeface="Calibri"/>
                          <a:ea typeface="Calibri"/>
                          <a:cs typeface="Times New Roman"/>
                        </a:rPr>
                        <a:t>Réalité concrète d’une production/œuvre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800" dirty="0">
                          <a:latin typeface="Calibri"/>
                          <a:ea typeface="Calibri"/>
                          <a:cs typeface="Times New Roman"/>
                        </a:rPr>
                        <a:t>Rôle/expérience de la matérialité et effets sensibles produits. Objet et image = matériaux.</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337304">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endParaRPr lang="fr-FR" sz="1000" dirty="0">
                        <a:latin typeface="Calibri"/>
                        <a:ea typeface="Calibri"/>
                        <a:cs typeface="Times New Roman"/>
                      </a:endParaRPr>
                    </a:p>
                    <a:p>
                      <a:pPr algn="ctr">
                        <a:lnSpc>
                          <a:spcPct val="115000"/>
                        </a:lnSpc>
                        <a:spcAft>
                          <a:spcPts val="0"/>
                        </a:spcAft>
                      </a:pPr>
                      <a:r>
                        <a:rPr lang="fr-FR" sz="1100" b="1" dirty="0">
                          <a:latin typeface="Calibri"/>
                          <a:ea typeface="Calibri"/>
                          <a:cs typeface="Times New Roman"/>
                        </a:rPr>
                        <a:t>Matériaux : qualités physiques</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800" dirty="0">
                          <a:latin typeface="Calibri"/>
                          <a:ea typeface="Calibri"/>
                          <a:cs typeface="Times New Roman"/>
                        </a:rPr>
                        <a:t>Incidences de leurs caractéristiques sur la pratique 2D/3D ; invention de formes/techniques ; production de sens.</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40329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endParaRPr lang="fr-FR" sz="1000" dirty="0">
                        <a:latin typeface="Calibri"/>
                        <a:ea typeface="Calibri"/>
                        <a:cs typeface="Times New Roman"/>
                      </a:endParaRPr>
                    </a:p>
                    <a:p>
                      <a:pPr algn="ctr">
                        <a:lnSpc>
                          <a:spcPct val="115000"/>
                        </a:lnSpc>
                        <a:spcAft>
                          <a:spcPts val="0"/>
                        </a:spcAft>
                      </a:pPr>
                      <a:r>
                        <a:rPr lang="fr-FR" sz="1100" b="1" dirty="0">
                          <a:latin typeface="Calibri"/>
                          <a:ea typeface="Calibri"/>
                          <a:cs typeface="Times New Roman"/>
                        </a:rPr>
                        <a:t>Effets du geste et de l’instrument</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800" dirty="0">
                          <a:latin typeface="Calibri"/>
                          <a:ea typeface="Calibri"/>
                          <a:cs typeface="Times New Roman"/>
                        </a:rPr>
                        <a:t>Qualités plastiques et effets visuels obtenus par la mise en œuvre d’outils, des dialogues </a:t>
                      </a:r>
                      <a:r>
                        <a:rPr lang="fr-FR" sz="1000" dirty="0">
                          <a:latin typeface="Calibri"/>
                          <a:ea typeface="Calibri"/>
                          <a:cs typeface="Times New Roman"/>
                        </a:rPr>
                        <a:t> </a:t>
                      </a:r>
                      <a:r>
                        <a:rPr lang="fr-FR" sz="800" dirty="0">
                          <a:latin typeface="Calibri"/>
                          <a:ea typeface="Calibri"/>
                          <a:cs typeface="Times New Roman"/>
                        </a:rPr>
                        <a:t>entre instruments et matières, par les différents types de gestes.</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36663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75000"/>
                        </a:lnSpc>
                        <a:spcAft>
                          <a:spcPts val="0"/>
                        </a:spcAft>
                      </a:pPr>
                      <a:endParaRPr lang="fr-FR" sz="1400" dirty="0">
                        <a:latin typeface="Calibri"/>
                        <a:ea typeface="Calibri"/>
                        <a:cs typeface="Times New Roman"/>
                      </a:endParaRPr>
                    </a:p>
                    <a:p>
                      <a:pPr algn="ctr">
                        <a:lnSpc>
                          <a:spcPct val="75000"/>
                        </a:lnSpc>
                        <a:spcAft>
                          <a:spcPts val="0"/>
                        </a:spcAft>
                      </a:pPr>
                      <a:r>
                        <a:rPr lang="fr-FR" sz="1100" b="1" dirty="0">
                          <a:latin typeface="Calibri"/>
                          <a:ea typeface="Calibri"/>
                          <a:cs typeface="Times New Roman"/>
                        </a:rPr>
                        <a:t>Couleur : matérialité et qualité</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800" dirty="0">
                          <a:latin typeface="Calibri"/>
                          <a:ea typeface="Calibri"/>
                          <a:cs typeface="Times New Roman"/>
                        </a:rPr>
                        <a:t>Relations entre sensation colorée et qualités physiques matière colorée ; effets induits par différents usages, supports, mélanges, médiums. Dimension sensorielle. Quantité/qualité.</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bl>
          </a:graphicData>
        </a:graphic>
      </p:graphicFrame>
      <p:sp>
        <p:nvSpPr>
          <p:cNvPr id="22" name="Ellipse 2"/>
          <p:cNvSpPr/>
          <p:nvPr/>
        </p:nvSpPr>
        <p:spPr>
          <a:xfrm>
            <a:off x="7677265" y="72411"/>
            <a:ext cx="889221" cy="787002"/>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kern="0" dirty="0" smtClean="0">
                <a:solidFill>
                  <a:srgbClr val="1F497D">
                    <a:lumMod val="75000"/>
                  </a:srgbClr>
                </a:solidFill>
                <a:latin typeface="Haettenschweiler" pitchFamily="34" charset="0"/>
                <a:ea typeface="ＭＳ 明朝"/>
                <a:cs typeface="Helvetica"/>
              </a:rPr>
              <a:t>Cycle 3</a:t>
            </a:r>
            <a:endParaRPr lang="en-GB" kern="0" dirty="0">
              <a:solidFill>
                <a:prstClr val="black"/>
              </a:solidFill>
              <a:latin typeface="Helvetica"/>
              <a:ea typeface="ＭＳ 明朝"/>
              <a:cs typeface="Helvetica"/>
            </a:endParaRPr>
          </a:p>
        </p:txBody>
      </p:sp>
      <p:sp>
        <p:nvSpPr>
          <p:cNvPr id="23" name="Rectangle à coins arrondis 22"/>
          <p:cNvSpPr/>
          <p:nvPr/>
        </p:nvSpPr>
        <p:spPr>
          <a:xfrm>
            <a:off x="3253838" y="657185"/>
            <a:ext cx="1275333" cy="2022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prstClr val="black"/>
                </a:solidFill>
              </a:rPr>
              <a:t>Questions</a:t>
            </a:r>
            <a:endParaRPr lang="fr-FR" sz="1200" b="1" dirty="0">
              <a:solidFill>
                <a:prstClr val="black"/>
              </a:solidFill>
            </a:endParaRPr>
          </a:p>
        </p:txBody>
      </p:sp>
      <p:cxnSp>
        <p:nvCxnSpPr>
          <p:cNvPr id="24" name="Connecteur droit avec flèche 23"/>
          <p:cNvCxnSpPr/>
          <p:nvPr/>
        </p:nvCxnSpPr>
        <p:spPr>
          <a:xfrm>
            <a:off x="3946358" y="859413"/>
            <a:ext cx="0" cy="516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21382" y="57848"/>
            <a:ext cx="5711585"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Nouvelle structure des programmes</a:t>
            </a:r>
            <a:endParaRPr lang="fr-FR" sz="3200" dirty="0">
              <a:solidFill>
                <a:prstClr val="black"/>
              </a:solidFill>
            </a:endParaRPr>
          </a:p>
        </p:txBody>
      </p:sp>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151537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au 20"/>
          <p:cNvGraphicFramePr>
            <a:graphicFrameLocks noGrp="1"/>
          </p:cNvGraphicFramePr>
          <p:nvPr>
            <p:extLst>
              <p:ext uri="{D42A27DB-BD31-4B8C-83A1-F6EECF244321}">
                <p14:modId xmlns:p14="http://schemas.microsoft.com/office/powerpoint/2010/main" val="3344097845"/>
              </p:ext>
            </p:extLst>
          </p:nvPr>
        </p:nvGraphicFramePr>
        <p:xfrm>
          <a:off x="202131" y="729153"/>
          <a:ext cx="8306602" cy="5980176"/>
        </p:xfrm>
        <a:graphic>
          <a:graphicData uri="http://schemas.openxmlformats.org/drawingml/2006/table">
            <a:tbl>
              <a:tblPr/>
              <a:tblGrid>
                <a:gridCol w="1370798"/>
                <a:gridCol w="1663459"/>
                <a:gridCol w="1370798"/>
                <a:gridCol w="1907872"/>
                <a:gridCol w="1993675"/>
              </a:tblGrid>
              <a:tr h="108514">
                <a:tc rowSpan="15">
                  <a:txBody>
                    <a:bodyPr/>
                    <a:lstStyle/>
                    <a:p>
                      <a:pPr algn="ctr">
                        <a:lnSpc>
                          <a:spcPct val="115000"/>
                        </a:lnSpc>
                        <a:spcAft>
                          <a:spcPts val="0"/>
                        </a:spcAft>
                      </a:pPr>
                      <a:endParaRPr lang="fr-FR" sz="800" dirty="0">
                        <a:latin typeface="Calibri"/>
                        <a:ea typeface="Calibri"/>
                        <a:cs typeface="Times New Roman"/>
                      </a:endParaRPr>
                    </a:p>
                    <a:p>
                      <a:pPr algn="ctr">
                        <a:lnSpc>
                          <a:spcPct val="115000"/>
                        </a:lnSpc>
                        <a:spcAft>
                          <a:spcPts val="0"/>
                        </a:spcAft>
                      </a:pPr>
                      <a:endParaRPr lang="fr-FR" sz="3200" b="1" dirty="0" smtClean="0">
                        <a:latin typeface="Calibri"/>
                        <a:ea typeface="Calibri"/>
                        <a:cs typeface="Times New Roman"/>
                      </a:endParaRPr>
                    </a:p>
                    <a:p>
                      <a:pPr algn="ctr">
                        <a:lnSpc>
                          <a:spcPct val="115000"/>
                        </a:lnSpc>
                        <a:spcAft>
                          <a:spcPts val="0"/>
                        </a:spcAft>
                      </a:pPr>
                      <a:endParaRPr lang="fr-FR" sz="3200" b="1" dirty="0" smtClean="0">
                        <a:latin typeface="Calibri"/>
                        <a:ea typeface="Calibri"/>
                        <a:cs typeface="Times New Roman"/>
                      </a:endParaRPr>
                    </a:p>
                    <a:p>
                      <a:pPr algn="ctr">
                        <a:lnSpc>
                          <a:spcPct val="115000"/>
                        </a:lnSpc>
                        <a:spcAft>
                          <a:spcPts val="0"/>
                        </a:spcAft>
                      </a:pPr>
                      <a:endParaRPr lang="fr-FR" sz="3200" b="1" dirty="0" smtClean="0">
                        <a:latin typeface="Calibri"/>
                        <a:ea typeface="Calibri"/>
                        <a:cs typeface="Times New Roman"/>
                      </a:endParaRPr>
                    </a:p>
                    <a:p>
                      <a:pPr algn="ctr">
                        <a:lnSpc>
                          <a:spcPct val="115000"/>
                        </a:lnSpc>
                        <a:spcAft>
                          <a:spcPts val="0"/>
                        </a:spcAft>
                      </a:pPr>
                      <a:r>
                        <a:rPr lang="fr-FR" sz="3200" b="1" dirty="0" smtClean="0">
                          <a:latin typeface="Calibri"/>
                          <a:ea typeface="Calibri"/>
                          <a:cs typeface="Times New Roman"/>
                        </a:rPr>
                        <a:t>5</a:t>
                      </a:r>
                      <a:r>
                        <a:rPr lang="fr-FR" sz="3200" b="1" baseline="30000" dirty="0" smtClean="0">
                          <a:latin typeface="Calibri"/>
                          <a:ea typeface="Calibri"/>
                          <a:cs typeface="Times New Roman"/>
                        </a:rPr>
                        <a:t>e</a:t>
                      </a:r>
                      <a:endParaRPr lang="fr-FR" sz="3200" dirty="0">
                        <a:latin typeface="Calibri"/>
                        <a:ea typeface="Calibri"/>
                        <a:cs typeface="Times New Roman"/>
                      </a:endParaRPr>
                    </a:p>
                    <a:p>
                      <a:pPr algn="ctr">
                        <a:lnSpc>
                          <a:spcPct val="115000"/>
                        </a:lnSpc>
                        <a:spcAft>
                          <a:spcPts val="0"/>
                        </a:spcAft>
                      </a:pPr>
                      <a:r>
                        <a:rPr lang="fr-FR" sz="3200" b="1" dirty="0">
                          <a:latin typeface="Calibri"/>
                          <a:ea typeface="Calibri"/>
                          <a:cs typeface="Times New Roman"/>
                        </a:rPr>
                        <a:t>4</a:t>
                      </a:r>
                      <a:r>
                        <a:rPr lang="fr-FR" sz="3200" b="1" baseline="30000" dirty="0">
                          <a:latin typeface="Calibri"/>
                          <a:ea typeface="Calibri"/>
                          <a:cs typeface="Times New Roman"/>
                        </a:rPr>
                        <a:t>e</a:t>
                      </a:r>
                      <a:endParaRPr lang="fr-FR" sz="3200" dirty="0">
                        <a:latin typeface="Calibri"/>
                        <a:ea typeface="Calibri"/>
                        <a:cs typeface="Times New Roman"/>
                      </a:endParaRPr>
                    </a:p>
                    <a:p>
                      <a:pPr algn="ctr">
                        <a:lnSpc>
                          <a:spcPct val="115000"/>
                        </a:lnSpc>
                        <a:spcAft>
                          <a:spcPts val="0"/>
                        </a:spcAft>
                      </a:pPr>
                      <a:r>
                        <a:rPr lang="fr-FR" sz="3200" b="1" dirty="0">
                          <a:latin typeface="Calibri"/>
                          <a:ea typeface="Calibri"/>
                          <a:cs typeface="Times New Roman"/>
                        </a:rPr>
                        <a:t>3</a:t>
                      </a:r>
                      <a:r>
                        <a:rPr lang="fr-FR" sz="3200" b="1" baseline="30000" dirty="0">
                          <a:latin typeface="Calibri"/>
                          <a:ea typeface="Calibri"/>
                          <a:cs typeface="Times New Roman"/>
                        </a:rPr>
                        <a:t>e</a:t>
                      </a:r>
                      <a:endParaRPr lang="fr-FR" sz="32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rowSpan="15">
                  <a:txBody>
                    <a:bodyPr/>
                    <a:lstStyle/>
                    <a:p>
                      <a:pPr algn="l">
                        <a:lnSpc>
                          <a:spcPct val="115000"/>
                        </a:lnSpc>
                        <a:spcAft>
                          <a:spcPts val="0"/>
                        </a:spcAft>
                      </a:pPr>
                      <a:r>
                        <a:rPr lang="fr-FR" sz="900" b="1" dirty="0">
                          <a:latin typeface="Calibri"/>
                          <a:ea typeface="Calibri"/>
                          <a:cs typeface="Times New Roman"/>
                        </a:rPr>
                        <a:t>Connaissances et champ référentiel</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Utiliser, diffuser, observer, analyser des images, des œuvres.</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Croisement comparatif d’œuvres diverses sur une même  </a:t>
                      </a:r>
                      <a:r>
                        <a:rPr lang="fr-FR" sz="900" dirty="0" smtClean="0">
                          <a:latin typeface="Calibri"/>
                          <a:ea typeface="Calibri"/>
                          <a:cs typeface="Times New Roman"/>
                        </a:rPr>
                        <a:t>question </a:t>
                      </a:r>
                      <a:r>
                        <a:rPr lang="fr-FR" sz="900" dirty="0">
                          <a:latin typeface="Calibri"/>
                          <a:ea typeface="Calibri"/>
                          <a:cs typeface="Times New Roman"/>
                        </a:rPr>
                        <a:t>traitée.</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Construction d’une culture commune.</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Vocabulaire spécifique.</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a:t>
                      </a:r>
                      <a:r>
                        <a:rPr lang="fr-FR" sz="900" dirty="0" err="1">
                          <a:latin typeface="Calibri"/>
                          <a:ea typeface="Calibri"/>
                          <a:cs typeface="Times New Roman"/>
                        </a:rPr>
                        <a:t>Contextualisation</a:t>
                      </a:r>
                      <a:r>
                        <a:rPr lang="fr-FR" sz="900" dirty="0">
                          <a:latin typeface="Calibri"/>
                          <a:ea typeface="Calibri"/>
                          <a:cs typeface="Times New Roman"/>
                        </a:rPr>
                        <a:t> de l’œuvre.</a:t>
                      </a:r>
                      <a:endParaRPr lang="fr-FR" sz="1000" dirty="0">
                        <a:latin typeface="Calibri"/>
                        <a:ea typeface="Calibri"/>
                        <a:cs typeface="Times New Roman"/>
                      </a:endParaRPr>
                    </a:p>
                    <a:p>
                      <a:pPr algn="l">
                        <a:lnSpc>
                          <a:spcPct val="115000"/>
                        </a:lnSpc>
                        <a:spcAft>
                          <a:spcPts val="0"/>
                        </a:spcAft>
                      </a:pPr>
                      <a:r>
                        <a:rPr lang="fr-FR" sz="900" dirty="0" smtClean="0">
                          <a:latin typeface="Calibri"/>
                          <a:ea typeface="Calibri"/>
                          <a:cs typeface="Times New Roman"/>
                        </a:rPr>
                        <a:t>- Notion </a:t>
                      </a:r>
                      <a:r>
                        <a:rPr lang="fr-FR" sz="900" dirty="0">
                          <a:latin typeface="Calibri"/>
                          <a:ea typeface="Calibri"/>
                          <a:cs typeface="Times New Roman"/>
                        </a:rPr>
                        <a:t>de </a:t>
                      </a:r>
                      <a:r>
                        <a:rPr lang="fr-FR" sz="900" b="1" dirty="0">
                          <a:latin typeface="Calibri"/>
                          <a:ea typeface="Calibri"/>
                          <a:cs typeface="Times New Roman"/>
                        </a:rPr>
                        <a:t>PROJET</a:t>
                      </a:r>
                      <a:endParaRPr lang="fr-FR" sz="1000" dirty="0">
                        <a:latin typeface="Calibri"/>
                        <a:ea typeface="Calibri"/>
                        <a:cs typeface="Times New Roman"/>
                      </a:endParaRPr>
                    </a:p>
                    <a:p>
                      <a:pPr algn="l">
                        <a:lnSpc>
                          <a:spcPct val="115000"/>
                        </a:lnSpc>
                        <a:spcAft>
                          <a:spcPts val="0"/>
                        </a:spcAft>
                      </a:pPr>
                      <a:r>
                        <a:rPr lang="fr-FR" sz="900" dirty="0" smtClean="0">
                          <a:latin typeface="Calibri"/>
                          <a:ea typeface="Calibri"/>
                          <a:cs typeface="Times New Roman"/>
                        </a:rPr>
                        <a:t>- Traitement </a:t>
                      </a:r>
                      <a:r>
                        <a:rPr lang="fr-FR" sz="900" dirty="0">
                          <a:latin typeface="Calibri"/>
                          <a:ea typeface="Calibri"/>
                          <a:cs typeface="Times New Roman"/>
                        </a:rPr>
                        <a:t>de l’ensemble des questions dans une logique graduelle d’approfondissement </a:t>
                      </a:r>
                      <a:r>
                        <a:rPr lang="fr-FR" sz="900" u="none" dirty="0">
                          <a:latin typeface="Calibri"/>
                          <a:ea typeface="Calibri"/>
                          <a:cs typeface="Times New Roman"/>
                        </a:rPr>
                        <a:t>sur tout le cycle</a:t>
                      </a:r>
                      <a:r>
                        <a:rPr lang="fr-FR" sz="900" dirty="0">
                          <a:latin typeface="Calibri"/>
                          <a:ea typeface="Calibri"/>
                          <a:cs typeface="Times New Roman"/>
                        </a:rPr>
                        <a:t> </a:t>
                      </a:r>
                      <a:r>
                        <a:rPr lang="fr-FR" sz="900" dirty="0" smtClean="0">
                          <a:latin typeface="Calibri"/>
                          <a:ea typeface="Calibri"/>
                          <a:cs typeface="Times New Roman"/>
                        </a:rPr>
                        <a:t>:</a:t>
                      </a:r>
                      <a:endParaRPr lang="fr-FR" sz="1000" dirty="0">
                        <a:latin typeface="Calibri"/>
                        <a:ea typeface="Calibri"/>
                        <a:cs typeface="Times New Roman"/>
                      </a:endParaRPr>
                    </a:p>
                    <a:p>
                      <a:pPr algn="l">
                        <a:lnSpc>
                          <a:spcPct val="115000"/>
                        </a:lnSpc>
                        <a:spcAft>
                          <a:spcPts val="0"/>
                        </a:spcAft>
                      </a:pPr>
                      <a:r>
                        <a:rPr lang="fr-FR" sz="900" i="1" dirty="0" smtClean="0">
                          <a:latin typeface="Calibri"/>
                          <a:ea typeface="Calibri"/>
                          <a:cs typeface="Times New Roman"/>
                        </a:rPr>
                        <a:t>au </a:t>
                      </a:r>
                      <a:r>
                        <a:rPr lang="fr-FR" sz="900" i="1" dirty="0">
                          <a:latin typeface="Calibri"/>
                          <a:ea typeface="Calibri"/>
                          <a:cs typeface="Times New Roman"/>
                        </a:rPr>
                        <a:t>sein des </a:t>
                      </a:r>
                      <a:r>
                        <a:rPr lang="fr-FR" sz="900" b="1" i="1" dirty="0">
                          <a:latin typeface="Calibri"/>
                          <a:ea typeface="Calibri"/>
                          <a:cs typeface="Times New Roman"/>
                        </a:rPr>
                        <a:t>séquences de </a:t>
                      </a:r>
                      <a:r>
                        <a:rPr lang="fr-FR" sz="900" b="1" i="1" dirty="0" smtClean="0">
                          <a:latin typeface="Calibri"/>
                          <a:ea typeface="Calibri"/>
                          <a:cs typeface="Times New Roman"/>
                        </a:rPr>
                        <a:t>cours</a:t>
                      </a:r>
                      <a:endParaRPr lang="fr-FR" sz="1000" b="0" i="0" dirty="0">
                        <a:latin typeface="Calibri"/>
                        <a:ea typeface="Calibri"/>
                        <a:cs typeface="Times New Roman"/>
                      </a:endParaRPr>
                    </a:p>
                    <a:p>
                      <a:pPr algn="l">
                        <a:lnSpc>
                          <a:spcPct val="115000"/>
                        </a:lnSpc>
                        <a:spcAft>
                          <a:spcPts val="0"/>
                        </a:spcAft>
                      </a:pPr>
                      <a:r>
                        <a:rPr lang="fr-FR" sz="900" i="1" dirty="0" smtClean="0">
                          <a:latin typeface="Calibri"/>
                          <a:ea typeface="Calibri"/>
                          <a:cs typeface="Times New Roman"/>
                        </a:rPr>
                        <a:t>au </a:t>
                      </a:r>
                      <a:r>
                        <a:rPr lang="fr-FR" sz="900" i="1" dirty="0">
                          <a:latin typeface="Calibri"/>
                          <a:ea typeface="Calibri"/>
                          <a:cs typeface="Times New Roman"/>
                        </a:rPr>
                        <a:t>sein des </a:t>
                      </a:r>
                      <a:r>
                        <a:rPr lang="fr-FR" sz="900" b="1" i="1" dirty="0" smtClean="0">
                          <a:latin typeface="Calibri"/>
                          <a:ea typeface="Calibri"/>
                          <a:cs typeface="Times New Roman"/>
                        </a:rPr>
                        <a:t>EPI</a:t>
                      </a:r>
                      <a:endParaRPr lang="fr-FR" sz="1000" b="0" i="0" dirty="0">
                        <a:latin typeface="Calibri"/>
                        <a:ea typeface="Calibri"/>
                        <a:cs typeface="Times New Roman"/>
                      </a:endParaRPr>
                    </a:p>
                    <a:p>
                      <a:pPr algn="l">
                        <a:lnSpc>
                          <a:spcPct val="115000"/>
                        </a:lnSpc>
                        <a:spcAft>
                          <a:spcPts val="0"/>
                        </a:spcAft>
                      </a:pPr>
                      <a:r>
                        <a:rPr lang="fr-FR" sz="900" i="1" dirty="0" smtClean="0">
                          <a:latin typeface="Calibri"/>
                          <a:ea typeface="Calibri"/>
                          <a:cs typeface="Times New Roman"/>
                        </a:rPr>
                        <a:t>au </a:t>
                      </a:r>
                      <a:r>
                        <a:rPr lang="fr-FR" sz="900" i="1" dirty="0">
                          <a:latin typeface="Calibri"/>
                          <a:ea typeface="Calibri"/>
                          <a:cs typeface="Times New Roman"/>
                        </a:rPr>
                        <a:t>sein d’</a:t>
                      </a:r>
                      <a:r>
                        <a:rPr lang="fr-FR" sz="900" b="1" i="1" dirty="0">
                          <a:latin typeface="Calibri"/>
                          <a:ea typeface="Calibri"/>
                          <a:cs typeface="Times New Roman"/>
                        </a:rPr>
                        <a:t>autres dispositifs</a:t>
                      </a:r>
                      <a:endParaRPr lang="fr-FR" sz="1000" dirty="0">
                        <a:latin typeface="Calibri"/>
                        <a:ea typeface="Calibri"/>
                        <a:cs typeface="Times New Roman"/>
                      </a:endParaRPr>
                    </a:p>
                    <a:p>
                      <a:pPr algn="l">
                        <a:lnSpc>
                          <a:spcPct val="115000"/>
                        </a:lnSpc>
                        <a:spcAft>
                          <a:spcPts val="0"/>
                        </a:spcAft>
                      </a:pPr>
                      <a:r>
                        <a:rPr lang="fr-FR" sz="900" b="1" dirty="0">
                          <a:latin typeface="Calibri"/>
                          <a:ea typeface="Calibri"/>
                          <a:cs typeface="Times New Roman"/>
                        </a:rPr>
                        <a:t>-Concevoir </a:t>
                      </a:r>
                      <a:r>
                        <a:rPr lang="fr-FR" sz="900" b="1" u="sng" dirty="0">
                          <a:latin typeface="Calibri"/>
                          <a:ea typeface="Calibri"/>
                          <a:cs typeface="Times New Roman"/>
                        </a:rPr>
                        <a:t>un PARCOURS de formation</a:t>
                      </a:r>
                      <a:r>
                        <a:rPr lang="fr-FR" sz="900" b="1" dirty="0">
                          <a:latin typeface="Calibri"/>
                          <a:ea typeface="Calibri"/>
                          <a:cs typeface="Times New Roman"/>
                        </a:rPr>
                        <a:t> sur tout le cycle</a:t>
                      </a:r>
                      <a:endParaRPr lang="fr-FR" sz="1000" dirty="0">
                        <a:latin typeface="Calibri"/>
                        <a:ea typeface="Calibri"/>
                        <a:cs typeface="Times New Roman"/>
                      </a:endParaRPr>
                    </a:p>
                    <a:p>
                      <a:pPr algn="l">
                        <a:lnSpc>
                          <a:spcPct val="115000"/>
                        </a:lnSpc>
                        <a:spcAft>
                          <a:spcPts val="0"/>
                        </a:spcAft>
                      </a:pPr>
                      <a:r>
                        <a:rPr lang="fr-FR" sz="900" b="1" dirty="0">
                          <a:latin typeface="Calibri"/>
                          <a:ea typeface="Calibri"/>
                          <a:cs typeface="Times New Roman"/>
                        </a:rPr>
                        <a:t>-Inciter les démarches de projet.</a:t>
                      </a:r>
                      <a:endParaRPr lang="fr-FR" sz="1000" dirty="0">
                        <a:latin typeface="Calibri"/>
                        <a:ea typeface="Calibri"/>
                        <a:cs typeface="Times New Roman"/>
                      </a:endParaRPr>
                    </a:p>
                    <a:p>
                      <a:pPr algn="l">
                        <a:lnSpc>
                          <a:spcPct val="115000"/>
                        </a:lnSpc>
                        <a:spcAft>
                          <a:spcPts val="0"/>
                        </a:spcAft>
                      </a:pPr>
                      <a:r>
                        <a:rPr lang="fr-FR" sz="900" b="1" dirty="0">
                          <a:latin typeface="Calibri"/>
                          <a:ea typeface="Calibri"/>
                          <a:cs typeface="Times New Roman"/>
                        </a:rPr>
                        <a:t>-Projets d’expositions des productions d’élèves</a:t>
                      </a:r>
                      <a:endParaRPr lang="fr-FR" sz="1000" dirty="0">
                        <a:latin typeface="Calibri"/>
                        <a:ea typeface="Calibri"/>
                        <a:cs typeface="Times New Roman"/>
                      </a:endParaRPr>
                    </a:p>
                    <a:p>
                      <a:pPr algn="l">
                        <a:lnSpc>
                          <a:spcPct val="115000"/>
                        </a:lnSpc>
                        <a:spcAft>
                          <a:spcPts val="0"/>
                        </a:spcAft>
                      </a:pPr>
                      <a:r>
                        <a:rPr lang="fr-FR" sz="900" i="1" dirty="0">
                          <a:latin typeface="Calibri"/>
                          <a:ea typeface="Calibri"/>
                          <a:cs typeface="Times New Roman"/>
                        </a:rPr>
                        <a:t>(espaces spécifiques au sein de l’établissement)</a:t>
                      </a:r>
                      <a:endParaRPr lang="fr-FR" sz="1000" dirty="0">
                        <a:latin typeface="Calibri"/>
                        <a:ea typeface="Calibri"/>
                        <a:cs typeface="Times New Roman"/>
                      </a:endParaRPr>
                    </a:p>
                    <a:p>
                      <a:pPr algn="l">
                        <a:lnSpc>
                          <a:spcPct val="115000"/>
                        </a:lnSpc>
                        <a:spcAft>
                          <a:spcPts val="0"/>
                        </a:spcAft>
                      </a:pPr>
                      <a:r>
                        <a:rPr lang="fr-FR" sz="900" b="1" dirty="0">
                          <a:latin typeface="Calibri"/>
                          <a:ea typeface="Calibri"/>
                          <a:cs typeface="Times New Roman"/>
                        </a:rPr>
                        <a:t>-Rencontres avec l’œuvre/l’artiste (contribution au P.E.A.C.)</a:t>
                      </a:r>
                      <a:endParaRPr lang="fr-FR" sz="1000" dirty="0">
                        <a:latin typeface="Calibri"/>
                        <a:ea typeface="Calibri"/>
                        <a:cs typeface="Times New Roman"/>
                      </a:endParaRPr>
                    </a:p>
                    <a:p>
                      <a:pPr algn="l">
                        <a:lnSpc>
                          <a:spcPct val="115000"/>
                        </a:lnSpc>
                        <a:spcAft>
                          <a:spcPts val="0"/>
                        </a:spcAft>
                      </a:pPr>
                      <a:r>
                        <a:rPr lang="fr-FR" sz="900" b="1" dirty="0">
                          <a:latin typeface="Calibri"/>
                          <a:ea typeface="Calibri"/>
                          <a:cs typeface="Times New Roman"/>
                        </a:rPr>
                        <a:t>Le NUMERIQUE</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technique, instrument, matériau </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qui se manipule et s’interroge </a:t>
                      </a:r>
                      <a:r>
                        <a:rPr lang="fr-FR" sz="900" u="sng" dirty="0">
                          <a:latin typeface="Calibri"/>
                          <a:ea typeface="Calibri"/>
                          <a:cs typeface="Times New Roman"/>
                        </a:rPr>
                        <a:t>dans une intention artistique</a:t>
                      </a:r>
                      <a:r>
                        <a:rPr lang="fr-FR" sz="900" dirty="0">
                          <a:latin typeface="Calibri"/>
                          <a:ea typeface="Calibri"/>
                          <a:cs typeface="Times New Roman"/>
                        </a:rPr>
                        <a:t>. </a:t>
                      </a:r>
                      <a:endParaRPr lang="fr-FR" sz="1000" dirty="0">
                        <a:latin typeface="Calibri"/>
                        <a:ea typeface="Calibri"/>
                        <a:cs typeface="Times New Roman"/>
                      </a:endParaRPr>
                    </a:p>
                    <a:p>
                      <a:pPr algn="l">
                        <a:lnSpc>
                          <a:spcPct val="115000"/>
                        </a:lnSpc>
                        <a:spcAft>
                          <a:spcPts val="0"/>
                        </a:spcAft>
                      </a:pPr>
                      <a:r>
                        <a:rPr lang="fr-FR" sz="900" i="1" dirty="0">
                          <a:latin typeface="Calibri"/>
                          <a:ea typeface="Calibri"/>
                          <a:cs typeface="Times New Roman"/>
                        </a:rPr>
                        <a:t>(Approche plus spécifique des évolutions des arts plastiques </a:t>
                      </a:r>
                      <a:endParaRPr lang="fr-FR" sz="1000" dirty="0">
                        <a:latin typeface="Calibri"/>
                        <a:ea typeface="Calibri"/>
                        <a:cs typeface="Times New Roman"/>
                      </a:endParaRPr>
                    </a:p>
                    <a:p>
                      <a:pPr algn="l">
                        <a:lnSpc>
                          <a:spcPct val="115000"/>
                        </a:lnSpc>
                        <a:spcAft>
                          <a:spcPts val="0"/>
                        </a:spcAft>
                      </a:pPr>
                      <a:r>
                        <a:rPr lang="fr-FR" sz="900" i="1" dirty="0">
                          <a:latin typeface="Calibri"/>
                          <a:ea typeface="Calibri"/>
                          <a:cs typeface="Times New Roman"/>
                        </a:rPr>
                        <a:t>à l’ère du numérique</a:t>
                      </a:r>
                      <a:r>
                        <a:rPr lang="fr-FR" sz="700" i="1" dirty="0">
                          <a:latin typeface="Calibri"/>
                          <a:ea typeface="Calibri"/>
                          <a:cs typeface="Times New Roman"/>
                        </a:rPr>
                        <a:t>).</a:t>
                      </a:r>
                      <a:endParaRPr lang="fr-FR" sz="8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endParaRPr lang="fr-FR" sz="800" dirty="0">
                        <a:latin typeface="Calibri"/>
                        <a:ea typeface="Calibri"/>
                        <a:cs typeface="Times New Roman"/>
                      </a:endParaRPr>
                    </a:p>
                    <a:p>
                      <a:pPr algn="ctr">
                        <a:lnSpc>
                          <a:spcPct val="115000"/>
                        </a:lnSpc>
                        <a:spcAft>
                          <a:spcPts val="0"/>
                        </a:spcAft>
                      </a:pPr>
                      <a:endParaRPr lang="fr-FR" sz="1400" b="1" dirty="0" smtClean="0">
                        <a:latin typeface="Calibri"/>
                        <a:ea typeface="Calibri"/>
                        <a:cs typeface="Times New Roman"/>
                      </a:endParaRPr>
                    </a:p>
                    <a:p>
                      <a:pPr algn="ctr">
                        <a:lnSpc>
                          <a:spcPct val="115000"/>
                        </a:lnSpc>
                        <a:spcAft>
                          <a:spcPts val="0"/>
                        </a:spcAft>
                      </a:pPr>
                      <a:endParaRPr lang="fr-FR" sz="1400" b="1" dirty="0" smtClean="0">
                        <a:latin typeface="Calibri"/>
                        <a:ea typeface="Calibri"/>
                        <a:cs typeface="Times New Roman"/>
                      </a:endParaRPr>
                    </a:p>
                    <a:p>
                      <a:pPr algn="ctr">
                        <a:lnSpc>
                          <a:spcPct val="115000"/>
                        </a:lnSpc>
                        <a:spcAft>
                          <a:spcPts val="0"/>
                        </a:spcAft>
                      </a:pPr>
                      <a:r>
                        <a:rPr lang="fr-FR" sz="1400" b="1" dirty="0" smtClean="0">
                          <a:latin typeface="Calibri"/>
                          <a:ea typeface="Calibri"/>
                          <a:cs typeface="Times New Roman"/>
                        </a:rPr>
                        <a:t>REPRESENTATION</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image, réalité, fiction</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75000"/>
                        </a:lnSpc>
                        <a:spcAft>
                          <a:spcPts val="0"/>
                        </a:spcAft>
                      </a:pPr>
                      <a:endParaRPr lang="fr-FR" sz="800" dirty="0">
                        <a:latin typeface="Calibri"/>
                        <a:ea typeface="Calibri"/>
                        <a:cs typeface="Times New Roman"/>
                      </a:endParaRPr>
                    </a:p>
                    <a:p>
                      <a:pPr algn="ctr">
                        <a:lnSpc>
                          <a:spcPct val="75000"/>
                        </a:lnSpc>
                        <a:spcAft>
                          <a:spcPts val="0"/>
                        </a:spcAft>
                      </a:pPr>
                      <a:r>
                        <a:rPr lang="fr-FR" sz="1100" b="1" dirty="0">
                          <a:latin typeface="Calibri"/>
                          <a:ea typeface="Calibri"/>
                          <a:cs typeface="Times New Roman"/>
                        </a:rPr>
                        <a:t>La ressemblance</a:t>
                      </a:r>
                      <a:endParaRPr lang="fr-FR" sz="11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Rapport au réel et valeur expressive de l’écart en art.</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Images artistiques et rapport à la fiction.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Différence ressemblance et vraisemblance.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3810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75000"/>
                        </a:lnSpc>
                        <a:spcAft>
                          <a:spcPts val="0"/>
                        </a:spcAft>
                      </a:pPr>
                      <a:endParaRPr lang="fr-FR" sz="800" dirty="0">
                        <a:latin typeface="Calibri"/>
                        <a:ea typeface="Calibri"/>
                        <a:cs typeface="Times New Roman"/>
                      </a:endParaRPr>
                    </a:p>
                    <a:p>
                      <a:pPr algn="ctr">
                        <a:lnSpc>
                          <a:spcPct val="75000"/>
                        </a:lnSpc>
                        <a:spcAft>
                          <a:spcPts val="0"/>
                        </a:spcAft>
                      </a:pPr>
                      <a:r>
                        <a:rPr lang="fr-FR" sz="1100" b="1" dirty="0">
                          <a:latin typeface="Calibri"/>
                          <a:ea typeface="Calibri"/>
                          <a:cs typeface="Times New Roman"/>
                        </a:rPr>
                        <a:t>Le dispositif</a:t>
                      </a:r>
                      <a:endParaRPr lang="fr-FR" sz="11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Organisation et composition.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- 2D (littéral/suggéré)</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- 3D (structure, construction, installation)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Intervention sur le lieu / installation.</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La narration visuelle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Mouvement et temporalité (suggéré/réel)</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Dispositif séquentiel, dimension temporelle : durée, vitesse,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rythme, montage, découpage, ellipse…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Autonomie de l’œuvre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Modalités de son </a:t>
                      </a:r>
                      <a:r>
                        <a:rPr lang="fr-FR" sz="700" dirty="0" err="1">
                          <a:latin typeface="Calibri"/>
                          <a:ea typeface="Calibri"/>
                          <a:cs typeface="Times New Roman"/>
                        </a:rPr>
                        <a:t>autoréférenciation</a:t>
                      </a:r>
                      <a:r>
                        <a:rPr lang="fr-FR" sz="700" dirty="0">
                          <a:latin typeface="Calibri"/>
                          <a:ea typeface="Calibri"/>
                          <a:cs typeface="Times New Roman"/>
                        </a:rPr>
                        <a:t>, face au monde visible.</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Inclusion, mise en abyme de ses propres constituants : abstrait,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informel, concret,…</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958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Création, matérialité, statut, signification des images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Appréhension, compréhension diversité des images.</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Propriétés plastiques, iconiques, sémantiques, symboliques.</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Différences d’intentions entre :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a:t>
                      </a:r>
                      <a:r>
                        <a:rPr lang="fr-FR" sz="700" i="1" dirty="0">
                          <a:latin typeface="Calibri"/>
                          <a:ea typeface="Calibri"/>
                          <a:cs typeface="Times New Roman"/>
                        </a:rPr>
                        <a:t>expression artistique/communication visuelle</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œuvre/image d’œuvre.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Conception</a:t>
                      </a:r>
                      <a:r>
                        <a:rPr kumimoji="0" lang="fr-FR" sz="1100" b="1" kern="1200" dirty="0">
                          <a:solidFill>
                            <a:schemeClr val="tx1"/>
                          </a:solidFill>
                          <a:latin typeface="Calibri"/>
                          <a:ea typeface="Calibri"/>
                          <a:cs typeface="Times New Roman"/>
                        </a:rPr>
                        <a:t>, production, diffusion à l’ère du 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Incidences du numérique sur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a:t>
                      </a:r>
                      <a:r>
                        <a:rPr lang="fr-FR" sz="700" i="1" dirty="0">
                          <a:latin typeface="Calibri"/>
                          <a:ea typeface="Calibri"/>
                          <a:cs typeface="Times New Roman"/>
                        </a:rPr>
                        <a:t>la création d’images fixes/animées.</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les pratiques plastiques 2D/3D.</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Relations entre intentions, médiums, codes et outils numériques.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38108">
                <a:tc vMerge="1">
                  <a:txBody>
                    <a:bodyPr/>
                    <a:lstStyle/>
                    <a:p>
                      <a:endParaRPr lang="fr-FR"/>
                    </a:p>
                  </a:txBody>
                  <a:tcPr/>
                </a:tc>
                <a:tc vMerge="1">
                  <a:txBody>
                    <a:bodyPr/>
                    <a:lstStyle/>
                    <a:p>
                      <a:endParaRPr lang="fr-FR"/>
                    </a:p>
                  </a:txBody>
                  <a:tcPr/>
                </a:tc>
                <a:tc rowSpan="6">
                  <a:txBody>
                    <a:bodyPr/>
                    <a:lstStyle/>
                    <a:p>
                      <a:pPr algn="ctr">
                        <a:lnSpc>
                          <a:spcPct val="115000"/>
                        </a:lnSpc>
                        <a:spcAft>
                          <a:spcPts val="0"/>
                        </a:spcAft>
                      </a:pPr>
                      <a:endParaRPr lang="fr-FR" sz="800" dirty="0">
                        <a:latin typeface="Calibri"/>
                        <a:ea typeface="Calibri"/>
                        <a:cs typeface="Times New Roman"/>
                      </a:endParaRPr>
                    </a:p>
                    <a:p>
                      <a:pPr algn="ctr">
                        <a:lnSpc>
                          <a:spcPct val="115000"/>
                        </a:lnSpc>
                        <a:spcAft>
                          <a:spcPts val="0"/>
                        </a:spcAft>
                      </a:pPr>
                      <a:endParaRPr lang="fr-FR" sz="1400" b="1" dirty="0" smtClean="0">
                        <a:latin typeface="Calibri"/>
                        <a:ea typeface="Calibri"/>
                        <a:cs typeface="Times New Roman"/>
                      </a:endParaRPr>
                    </a:p>
                    <a:p>
                      <a:pPr algn="ctr">
                        <a:lnSpc>
                          <a:spcPct val="115000"/>
                        </a:lnSpc>
                        <a:spcAft>
                          <a:spcPts val="0"/>
                        </a:spcAft>
                      </a:pPr>
                      <a:endParaRPr lang="fr-FR" sz="1400" b="1" dirty="0" smtClean="0">
                        <a:latin typeface="Calibri"/>
                        <a:ea typeface="Calibri"/>
                        <a:cs typeface="Times New Roman"/>
                      </a:endParaRPr>
                    </a:p>
                    <a:p>
                      <a:pPr algn="ctr">
                        <a:lnSpc>
                          <a:spcPct val="115000"/>
                        </a:lnSpc>
                        <a:spcAft>
                          <a:spcPts val="0"/>
                        </a:spcAft>
                      </a:pPr>
                      <a:r>
                        <a:rPr lang="fr-FR" sz="1400" b="1" dirty="0" smtClean="0">
                          <a:latin typeface="Calibri"/>
                          <a:ea typeface="Calibri"/>
                          <a:cs typeface="Times New Roman"/>
                        </a:rPr>
                        <a:t>MATERIALITE</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OEUVRE</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OBJET</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7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Transformation - matière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Relations entre matières, outils, gestes.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Réalité concrète d’une œuvre/d’une production.</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Le pouvoir de la représentation, la signification de la réalité physique de l’œuvre.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Qualités physiques - matériaux</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Potentialité de signification des matériaux dans une intention artistique.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Fini/non fini.</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Agencement de matériaux, de matières diverses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(plastiques, techniques, sémantiques, symboliques).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Couleur - matérialité/qualité</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700" dirty="0">
                          <a:latin typeface="Calibri"/>
                          <a:ea typeface="Calibri"/>
                          <a:cs typeface="Times New Roman"/>
                        </a:rPr>
                        <a:t>- Relations entre :</a:t>
                      </a:r>
                      <a:endParaRPr lang="fr-FR" sz="900" dirty="0">
                        <a:latin typeface="Calibri"/>
                        <a:ea typeface="Calibri"/>
                        <a:cs typeface="Times New Roman"/>
                      </a:endParaRPr>
                    </a:p>
                    <a:p>
                      <a:pPr algn="l">
                        <a:lnSpc>
                          <a:spcPct val="115000"/>
                        </a:lnSpc>
                        <a:spcAft>
                          <a:spcPts val="0"/>
                        </a:spcAft>
                      </a:pPr>
                      <a:r>
                        <a:rPr lang="fr-FR" sz="700" dirty="0">
                          <a:latin typeface="Calibri"/>
                          <a:ea typeface="Calibri"/>
                          <a:cs typeface="Times New Roman"/>
                        </a:rPr>
                        <a:t>           </a:t>
                      </a:r>
                      <a:r>
                        <a:rPr lang="fr-FR" sz="700" i="1" dirty="0">
                          <a:latin typeface="Calibri"/>
                          <a:ea typeface="Calibri"/>
                          <a:cs typeface="Times New Roman"/>
                        </a:rPr>
                        <a:t>sensation colorée et qualités physiques.</a:t>
                      </a:r>
                      <a:endParaRPr lang="fr-FR" sz="900" dirty="0">
                        <a:latin typeface="Calibri"/>
                        <a:ea typeface="Calibri"/>
                        <a:cs typeface="Times New Roman"/>
                      </a:endParaRPr>
                    </a:p>
                    <a:p>
                      <a:pPr algn="l">
                        <a:lnSpc>
                          <a:spcPct val="115000"/>
                        </a:lnSpc>
                        <a:spcAft>
                          <a:spcPts val="0"/>
                        </a:spcAft>
                      </a:pPr>
                      <a:r>
                        <a:rPr lang="fr-FR" sz="700" i="1" dirty="0">
                          <a:latin typeface="Calibri"/>
                          <a:ea typeface="Calibri"/>
                          <a:cs typeface="Times New Roman"/>
                        </a:rPr>
                        <a:t>           quantité et qualité.</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0358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Objet - matériau</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Transformation, détournement dans une intention artistique.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Sublimation, citation, effets de dé/</a:t>
                      </a:r>
                      <a:r>
                        <a:rPr lang="fr-FR" sz="700" dirty="0" err="1">
                          <a:latin typeface="Calibri"/>
                          <a:ea typeface="Calibri"/>
                          <a:cs typeface="Times New Roman"/>
                        </a:rPr>
                        <a:t>re</a:t>
                      </a:r>
                      <a:r>
                        <a:rPr lang="fr-FR" sz="700" dirty="0">
                          <a:latin typeface="Calibri"/>
                          <a:ea typeface="Calibri"/>
                          <a:cs typeface="Times New Roman"/>
                        </a:rPr>
                        <a:t>-</a:t>
                      </a:r>
                      <a:r>
                        <a:rPr lang="fr-FR" sz="700" dirty="0" err="1">
                          <a:latin typeface="Calibri"/>
                          <a:ea typeface="Calibri"/>
                          <a:cs typeface="Times New Roman"/>
                        </a:rPr>
                        <a:t>contextualisation</a:t>
                      </a:r>
                      <a:r>
                        <a:rPr lang="fr-FR" sz="700" dirty="0">
                          <a:latin typeface="Calibri"/>
                          <a:ea typeface="Calibri"/>
                          <a:cs typeface="Times New Roman"/>
                        </a:rPr>
                        <a:t> dans une démarche.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83194">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Objet </a:t>
                      </a:r>
                      <a:r>
                        <a:rPr kumimoji="0" lang="fr-FR" sz="1100" b="1" kern="1200" dirty="0">
                          <a:solidFill>
                            <a:schemeClr val="tx1"/>
                          </a:solidFill>
                          <a:latin typeface="Calibri"/>
                          <a:ea typeface="Calibri"/>
                          <a:cs typeface="Times New Roman"/>
                        </a:rPr>
                        <a:t>- représentations/statuts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a:latin typeface="Calibri"/>
                          <a:ea typeface="Calibri"/>
                          <a:cs typeface="Times New Roman"/>
                        </a:rPr>
                        <a:t>- Place de l’objet non artistique dans l’art.</a:t>
                      </a:r>
                      <a:endParaRPr lang="fr-FR" sz="900">
                        <a:latin typeface="Calibri"/>
                        <a:ea typeface="Calibri"/>
                        <a:cs typeface="Times New Roman"/>
                      </a:endParaRPr>
                    </a:p>
                    <a:p>
                      <a:pPr marL="228600" indent="-228600" algn="l">
                        <a:lnSpc>
                          <a:spcPct val="75000"/>
                        </a:lnSpc>
                        <a:spcAft>
                          <a:spcPts val="0"/>
                        </a:spcAft>
                      </a:pPr>
                      <a:r>
                        <a:rPr lang="fr-FR" sz="700">
                          <a:latin typeface="Calibri"/>
                          <a:ea typeface="Calibri"/>
                          <a:cs typeface="Times New Roman"/>
                        </a:rPr>
                        <a:t>- L’œuvre comme : objet matériel/objet d’art/objet d’étude.</a:t>
                      </a:r>
                      <a:endParaRPr lang="fr-FR" sz="90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Appropriation, dans la pratique, des outils et langages numériques.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Dialogues entre pratiques traditionnelles et numériques.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Interrogation de la manipulation du numérique par et dans la pratique.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1689">
                <a:tc vMerge="1">
                  <a:txBody>
                    <a:bodyPr/>
                    <a:lstStyle/>
                    <a:p>
                      <a:endParaRPr lang="fr-FR"/>
                    </a:p>
                  </a:txBody>
                  <a:tcPr/>
                </a:tc>
                <a:tc vMerge="1">
                  <a:txBody>
                    <a:bodyPr/>
                    <a:lstStyle/>
                    <a:p>
                      <a:endParaRPr lang="fr-FR"/>
                    </a:p>
                  </a:txBody>
                  <a:tcPr/>
                </a:tc>
                <a:tc rowSpan="3">
                  <a:txBody>
                    <a:bodyPr/>
                    <a:lstStyle/>
                    <a:p>
                      <a:pPr algn="ctr">
                        <a:lnSpc>
                          <a:spcPct val="115000"/>
                        </a:lnSpc>
                        <a:spcAft>
                          <a:spcPts val="0"/>
                        </a:spcAft>
                      </a:pPr>
                      <a:endParaRPr lang="fr-FR" sz="800" dirty="0">
                        <a:latin typeface="Calibri"/>
                        <a:ea typeface="Calibri"/>
                        <a:cs typeface="Times New Roman"/>
                      </a:endParaRPr>
                    </a:p>
                    <a:p>
                      <a:pPr algn="ctr">
                        <a:lnSpc>
                          <a:spcPct val="115000"/>
                        </a:lnSpc>
                        <a:spcAft>
                          <a:spcPts val="0"/>
                        </a:spcAft>
                      </a:pPr>
                      <a:endParaRPr lang="fr-FR" sz="1100" b="1" dirty="0" smtClean="0">
                        <a:latin typeface="Calibri"/>
                        <a:ea typeface="Calibri"/>
                        <a:cs typeface="Times New Roman"/>
                      </a:endParaRPr>
                    </a:p>
                    <a:p>
                      <a:pPr algn="ctr">
                        <a:lnSpc>
                          <a:spcPct val="115000"/>
                        </a:lnSpc>
                        <a:spcAft>
                          <a:spcPts val="0"/>
                        </a:spcAft>
                      </a:pPr>
                      <a:r>
                        <a:rPr lang="fr-FR" sz="1400" b="1" dirty="0" smtClean="0">
                          <a:latin typeface="Calibri"/>
                          <a:ea typeface="Calibri"/>
                          <a:cs typeface="Times New Roman"/>
                        </a:rPr>
                        <a:t>OEUVRE</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ESPACE</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AUTEUR</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SPECTATEUR</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228600" indent="-228600" algn="ctr">
                        <a:lnSpc>
                          <a:spcPct val="75000"/>
                        </a:lnSpc>
                        <a:spcAft>
                          <a:spcPts val="0"/>
                        </a:spcAft>
                      </a:pPr>
                      <a:endParaRPr lang="fr-FR" sz="800" dirty="0">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Relation au corps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Implication du corps de l’auteur.</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Effets du geste et de l’instrument : qualités plastiques, effets visuels obtenus.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Lisibilité du processus de production et déploiement dans le temps et l’espace :</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traces, performances, théâtralisation, événements, éphémère, captations,…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168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indent="-228600" algn="ctr" rtl="0" eaLnBrk="1" latinLnBrk="0" hangingPunct="1">
                        <a:lnSpc>
                          <a:spcPct val="75000"/>
                        </a:lnSpc>
                        <a:spcAft>
                          <a:spcPts val="0"/>
                        </a:spcAft>
                      </a:pPr>
                      <a:endParaRPr kumimoji="0" lang="fr-FR" sz="1100" b="1" kern="1200" dirty="0">
                        <a:solidFill>
                          <a:schemeClr val="tx1"/>
                        </a:solidFill>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Présentation et présence</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matérielle de l’œuvre</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dans l’espace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Rapport d’échelle.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L’in situ.</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Dispositifs de présentation.</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L’éphémère.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L’espace public.</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Exploration des présentations des productions.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Architecture.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75000"/>
                        </a:lnSpc>
                        <a:spcAft>
                          <a:spcPts val="0"/>
                        </a:spcAft>
                      </a:pPr>
                      <a:endParaRPr lang="fr-FR" sz="800" dirty="0">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Métissage arts plastiques </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et technologie 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Les évolutions repérables sur la notion d’œuvre et d’artiste, de créateur,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de récepteur ou de public.</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Croisements arts plastiques et sciences, technologies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et environnements numériques.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bl>
          </a:graphicData>
        </a:graphic>
      </p:graphicFrame>
      <p:sp>
        <p:nvSpPr>
          <p:cNvPr id="4" name="Ellipse 2"/>
          <p:cNvSpPr/>
          <p:nvPr/>
        </p:nvSpPr>
        <p:spPr>
          <a:xfrm>
            <a:off x="7806088" y="57848"/>
            <a:ext cx="702645" cy="64262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sz="1400" kern="0" dirty="0" smtClean="0">
                <a:solidFill>
                  <a:srgbClr val="1F497D">
                    <a:lumMod val="75000"/>
                  </a:srgbClr>
                </a:solidFill>
                <a:latin typeface="Haettenschweiler" pitchFamily="34" charset="0"/>
                <a:ea typeface="ＭＳ 明朝"/>
                <a:cs typeface="Helvetica"/>
              </a:rPr>
              <a:t>Cycle 4</a:t>
            </a:r>
            <a:endParaRPr lang="en-GB" sz="1400" kern="0" dirty="0">
              <a:solidFill>
                <a:prstClr val="black"/>
              </a:solidFill>
              <a:latin typeface="Helvetica"/>
              <a:ea typeface="ＭＳ 明朝"/>
              <a:cs typeface="Helvetica"/>
            </a:endParaRPr>
          </a:p>
        </p:txBody>
      </p:sp>
      <p:sp>
        <p:nvSpPr>
          <p:cNvPr id="5" name="Rectangle à coins arrondis 4"/>
          <p:cNvSpPr/>
          <p:nvPr/>
        </p:nvSpPr>
        <p:spPr>
          <a:xfrm>
            <a:off x="3040047" y="628040"/>
            <a:ext cx="1812621" cy="2022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prstClr val="black"/>
                </a:solidFill>
              </a:rPr>
              <a:t>Questions</a:t>
            </a:r>
            <a:endParaRPr lang="fr-FR" sz="1200" b="1" dirty="0">
              <a:solidFill>
                <a:prstClr val="black"/>
              </a:solidFill>
            </a:endParaRPr>
          </a:p>
        </p:txBody>
      </p:sp>
      <p:cxnSp>
        <p:nvCxnSpPr>
          <p:cNvPr id="6" name="Connecteur droit avec flèche 5"/>
          <p:cNvCxnSpPr/>
          <p:nvPr/>
        </p:nvCxnSpPr>
        <p:spPr>
          <a:xfrm>
            <a:off x="3946358" y="830268"/>
            <a:ext cx="0" cy="2887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21382" y="57848"/>
            <a:ext cx="5286283"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Nouvelle structure des programmes</a:t>
            </a:r>
            <a:endParaRPr lang="fr-FR" sz="3200" dirty="0">
              <a:solidFill>
                <a:prstClr val="black"/>
              </a:solidFill>
            </a:endParaRPr>
          </a:p>
        </p:txBody>
      </p:sp>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129800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au 20"/>
          <p:cNvGraphicFramePr>
            <a:graphicFrameLocks noGrp="1"/>
          </p:cNvGraphicFramePr>
          <p:nvPr>
            <p:extLst>
              <p:ext uri="{D42A27DB-BD31-4B8C-83A1-F6EECF244321}">
                <p14:modId xmlns:p14="http://schemas.microsoft.com/office/powerpoint/2010/main" val="1602120402"/>
              </p:ext>
            </p:extLst>
          </p:nvPr>
        </p:nvGraphicFramePr>
        <p:xfrm>
          <a:off x="192850" y="2237254"/>
          <a:ext cx="3223379" cy="4241977"/>
        </p:xfrm>
        <a:graphic>
          <a:graphicData uri="http://schemas.openxmlformats.org/drawingml/2006/table">
            <a:tbl>
              <a:tblPr/>
              <a:tblGrid>
                <a:gridCol w="1498616"/>
                <a:gridCol w="1724763"/>
              </a:tblGrid>
              <a:tr h="4241977">
                <a:tc>
                  <a:txBody>
                    <a:bodyPr/>
                    <a:lstStyle/>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endParaRPr lang="fr-FR" sz="1400" b="1" i="1" dirty="0" smtClean="0">
                        <a:latin typeface="Calibri"/>
                        <a:ea typeface="Calibri"/>
                        <a:cs typeface="Times New Roman"/>
                      </a:endParaRPr>
                    </a:p>
                    <a:p>
                      <a:pPr algn="ctr">
                        <a:lnSpc>
                          <a:spcPct val="115000"/>
                        </a:lnSpc>
                        <a:spcAft>
                          <a:spcPts val="0"/>
                        </a:spcAft>
                      </a:pPr>
                      <a:endParaRPr lang="fr-FR" sz="1400" b="1" i="1" dirty="0" smtClean="0">
                        <a:latin typeface="Calibri"/>
                        <a:ea typeface="Calibri"/>
                        <a:cs typeface="Times New Roman"/>
                      </a:endParaRPr>
                    </a:p>
                    <a:p>
                      <a:pPr algn="ctr">
                        <a:lnSpc>
                          <a:spcPct val="115000"/>
                        </a:lnSpc>
                        <a:spcAft>
                          <a:spcPts val="0"/>
                        </a:spcAft>
                      </a:pPr>
                      <a:endParaRPr lang="fr-FR" sz="1800" dirty="0" smtClean="0">
                        <a:latin typeface="Calibri"/>
                        <a:ea typeface="Calibri"/>
                        <a:cs typeface="Times New Roman"/>
                      </a:endParaRPr>
                    </a:p>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r>
                        <a:rPr lang="fr-FR" sz="2000" b="1" dirty="0">
                          <a:latin typeface="Calibri"/>
                          <a:ea typeface="Calibri"/>
                          <a:cs typeface="Times New Roman"/>
                        </a:rPr>
                        <a:t>CM1 </a:t>
                      </a:r>
                      <a:endParaRPr lang="fr-FR" sz="2000" b="1" dirty="0" smtClean="0">
                        <a:latin typeface="Calibri"/>
                        <a:ea typeface="Calibri"/>
                        <a:cs typeface="Times New Roman"/>
                      </a:endParaRPr>
                    </a:p>
                    <a:p>
                      <a:pPr algn="ctr">
                        <a:lnSpc>
                          <a:spcPct val="115000"/>
                        </a:lnSpc>
                        <a:spcAft>
                          <a:spcPts val="0"/>
                        </a:spcAft>
                      </a:pPr>
                      <a:r>
                        <a:rPr lang="fr-FR" sz="2000" b="1" dirty="0" smtClean="0">
                          <a:latin typeface="Calibri"/>
                          <a:ea typeface="Calibri"/>
                          <a:cs typeface="Times New Roman"/>
                        </a:rPr>
                        <a:t>CM2</a:t>
                      </a:r>
                      <a:endParaRPr lang="fr-FR" sz="1800" dirty="0">
                        <a:latin typeface="Calibri"/>
                        <a:ea typeface="Calibri"/>
                        <a:cs typeface="Times New Roman"/>
                      </a:endParaRPr>
                    </a:p>
                    <a:p>
                      <a:pPr algn="ctr">
                        <a:lnSpc>
                          <a:spcPct val="115000"/>
                        </a:lnSpc>
                        <a:spcAft>
                          <a:spcPts val="0"/>
                        </a:spcAft>
                      </a:pPr>
                      <a:r>
                        <a:rPr lang="fr-FR" sz="3200" b="1" dirty="0" smtClean="0">
                          <a:latin typeface="Calibri"/>
                          <a:ea typeface="Calibri"/>
                          <a:cs typeface="Times New Roman"/>
                        </a:rPr>
                        <a:t>6</a:t>
                      </a:r>
                      <a:r>
                        <a:rPr lang="fr-FR" sz="3200" b="1" baseline="30000" dirty="0" smtClean="0">
                          <a:latin typeface="Calibri"/>
                          <a:ea typeface="Calibri"/>
                          <a:cs typeface="Times New Roman"/>
                        </a:rPr>
                        <a:t>e</a:t>
                      </a:r>
                    </a:p>
                    <a:p>
                      <a:pPr algn="ctr">
                        <a:lnSpc>
                          <a:spcPct val="115000"/>
                        </a:lnSpc>
                        <a:spcAft>
                          <a:spcPts val="0"/>
                        </a:spcAft>
                      </a:pPr>
                      <a:endParaRPr lang="fr-FR" sz="18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endParaRPr lang="fr-FR" sz="1050" dirty="0" smtClean="0">
                        <a:latin typeface="Calibri"/>
                        <a:ea typeface="Calibri"/>
                        <a:cs typeface="Times New Roman"/>
                      </a:endParaRPr>
                    </a:p>
                    <a:p>
                      <a:pPr algn="l">
                        <a:lnSpc>
                          <a:spcPct val="115000"/>
                        </a:lnSpc>
                        <a:spcAft>
                          <a:spcPts val="0"/>
                        </a:spcAft>
                        <a:buFontTx/>
                        <a:buChar char="-"/>
                      </a:pPr>
                      <a:r>
                        <a:rPr lang="fr-FR" sz="1050" dirty="0" smtClean="0">
                          <a:latin typeface="Calibri"/>
                          <a:ea typeface="Calibri"/>
                          <a:cs typeface="Times New Roman"/>
                        </a:rPr>
                        <a:t>Arts </a:t>
                      </a:r>
                      <a:r>
                        <a:rPr lang="fr-FR" sz="1050" dirty="0">
                          <a:latin typeface="Calibri"/>
                          <a:ea typeface="Calibri"/>
                          <a:cs typeface="Times New Roman"/>
                        </a:rPr>
                        <a:t>plastiques et visuels</a:t>
                      </a:r>
                      <a:r>
                        <a:rPr lang="fr-FR" sz="1050" dirty="0" smtClean="0">
                          <a:latin typeface="Calibri"/>
                          <a:ea typeface="Calibri"/>
                          <a:cs typeface="Times New Roman"/>
                        </a:rPr>
                        <a:t>.</a:t>
                      </a:r>
                    </a:p>
                    <a:p>
                      <a:pPr algn="l">
                        <a:lnSpc>
                          <a:spcPct val="115000"/>
                        </a:lnSpc>
                        <a:spcAft>
                          <a:spcPts val="0"/>
                        </a:spcAft>
                        <a:buFontTx/>
                        <a:buNone/>
                      </a:pPr>
                      <a:endParaRPr lang="fr-FR" sz="1100" dirty="0">
                        <a:latin typeface="Calibri"/>
                        <a:ea typeface="Calibri"/>
                        <a:cs typeface="Times New Roman"/>
                      </a:endParaRPr>
                    </a:p>
                    <a:p>
                      <a:pPr algn="l">
                        <a:lnSpc>
                          <a:spcPct val="115000"/>
                        </a:lnSpc>
                        <a:spcAft>
                          <a:spcPts val="0"/>
                        </a:spcAft>
                        <a:buFontTx/>
                        <a:buChar char="-"/>
                      </a:pPr>
                      <a:r>
                        <a:rPr lang="fr-FR" sz="1050" dirty="0" smtClean="0">
                          <a:latin typeface="Calibri"/>
                          <a:ea typeface="Calibri"/>
                          <a:cs typeface="Times New Roman"/>
                        </a:rPr>
                        <a:t>Traitement </a:t>
                      </a:r>
                      <a:r>
                        <a:rPr lang="fr-FR" sz="1050" dirty="0">
                          <a:latin typeface="Calibri"/>
                          <a:ea typeface="Calibri"/>
                          <a:cs typeface="Times New Roman"/>
                        </a:rPr>
                        <a:t>de l’ensemble des questions dans une logique graduelle </a:t>
                      </a:r>
                      <a:r>
                        <a:rPr lang="fr-FR" sz="1050" u="none" dirty="0">
                          <a:latin typeface="Calibri"/>
                          <a:ea typeface="Calibri"/>
                          <a:cs typeface="Times New Roman"/>
                        </a:rPr>
                        <a:t>sur tout le cycle.</a:t>
                      </a:r>
                      <a:r>
                        <a:rPr lang="fr-FR" sz="1050" dirty="0">
                          <a:latin typeface="Calibri"/>
                          <a:ea typeface="Calibri"/>
                          <a:cs typeface="Times New Roman"/>
                        </a:rPr>
                        <a:t> </a:t>
                      </a:r>
                      <a:endParaRPr lang="fr-FR" sz="1050" dirty="0" smtClean="0">
                        <a:latin typeface="Calibri"/>
                        <a:ea typeface="Calibri"/>
                        <a:cs typeface="Times New Roman"/>
                      </a:endParaRPr>
                    </a:p>
                    <a:p>
                      <a:pPr algn="l">
                        <a:lnSpc>
                          <a:spcPct val="115000"/>
                        </a:lnSpc>
                        <a:spcAft>
                          <a:spcPts val="0"/>
                        </a:spcAft>
                        <a:buFontTx/>
                        <a:buNone/>
                      </a:pPr>
                      <a:endParaRPr lang="fr-FR" sz="1100" dirty="0">
                        <a:latin typeface="Calibri"/>
                        <a:ea typeface="Calibri"/>
                        <a:cs typeface="Times New Roman"/>
                      </a:endParaRPr>
                    </a:p>
                    <a:p>
                      <a:pPr algn="l">
                        <a:lnSpc>
                          <a:spcPct val="115000"/>
                        </a:lnSpc>
                        <a:spcAft>
                          <a:spcPts val="0"/>
                        </a:spcAft>
                        <a:buFontTx/>
                        <a:buChar char="-"/>
                      </a:pPr>
                      <a:r>
                        <a:rPr lang="fr-FR" sz="1050" dirty="0" smtClean="0">
                          <a:latin typeface="Calibri"/>
                          <a:ea typeface="Calibri"/>
                          <a:cs typeface="Times New Roman"/>
                        </a:rPr>
                        <a:t>Vers </a:t>
                      </a:r>
                      <a:r>
                        <a:rPr lang="fr-FR" sz="1050" dirty="0">
                          <a:latin typeface="Calibri"/>
                          <a:ea typeface="Calibri"/>
                          <a:cs typeface="Times New Roman"/>
                        </a:rPr>
                        <a:t>une pratique sensible plus développée, autonome, explicitée et connaissances plus précises au regard de la création artistique</a:t>
                      </a:r>
                      <a:r>
                        <a:rPr lang="fr-FR" sz="1050" dirty="0" smtClean="0">
                          <a:latin typeface="Calibri"/>
                          <a:ea typeface="Calibri"/>
                          <a:cs typeface="Times New Roman"/>
                        </a:rPr>
                        <a:t>.</a:t>
                      </a:r>
                    </a:p>
                    <a:p>
                      <a:pPr algn="l">
                        <a:lnSpc>
                          <a:spcPct val="115000"/>
                        </a:lnSpc>
                        <a:spcAft>
                          <a:spcPts val="0"/>
                        </a:spcAft>
                        <a:buFontTx/>
                        <a:buNone/>
                      </a:pPr>
                      <a:endParaRPr lang="fr-FR" sz="1100" dirty="0">
                        <a:latin typeface="Calibri"/>
                        <a:ea typeface="Calibri"/>
                        <a:cs typeface="Times New Roman"/>
                      </a:endParaRPr>
                    </a:p>
                    <a:p>
                      <a:pPr algn="l">
                        <a:lnSpc>
                          <a:spcPct val="115000"/>
                        </a:lnSpc>
                        <a:spcAft>
                          <a:spcPts val="0"/>
                        </a:spcAft>
                      </a:pPr>
                      <a:r>
                        <a:rPr lang="fr-FR" sz="1050" dirty="0">
                          <a:latin typeface="Calibri"/>
                          <a:ea typeface="Calibri"/>
                          <a:cs typeface="Times New Roman"/>
                        </a:rPr>
                        <a:t>- Introduction des notions </a:t>
                      </a:r>
                      <a:r>
                        <a:rPr lang="fr-FR" sz="1050" dirty="0" smtClean="0">
                          <a:latin typeface="Calibri"/>
                          <a:ea typeface="Calibri"/>
                          <a:cs typeface="Times New Roman"/>
                        </a:rPr>
                        <a:t>(du </a:t>
                      </a:r>
                      <a:r>
                        <a:rPr lang="fr-FR" sz="1050" dirty="0">
                          <a:latin typeface="Calibri"/>
                          <a:ea typeface="Calibri"/>
                          <a:cs typeface="Times New Roman"/>
                        </a:rPr>
                        <a:t>cycle </a:t>
                      </a:r>
                      <a:r>
                        <a:rPr lang="fr-FR" sz="1050" dirty="0" smtClean="0">
                          <a:latin typeface="Calibri"/>
                          <a:ea typeface="Calibri"/>
                          <a:cs typeface="Times New Roman"/>
                        </a:rPr>
                        <a:t>4).</a:t>
                      </a:r>
                      <a:endParaRPr lang="fr-FR" sz="11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8" name="Rectangle 7"/>
          <p:cNvSpPr/>
          <p:nvPr/>
        </p:nvSpPr>
        <p:spPr>
          <a:xfrm>
            <a:off x="192850" y="92143"/>
            <a:ext cx="8462051" cy="461665"/>
          </a:xfrm>
          <a:prstGeom prst="rect">
            <a:avLst/>
          </a:prstGeom>
        </p:spPr>
        <p:txBody>
          <a:bodyPr wrap="square">
            <a:spAutoFit/>
          </a:bodyPr>
          <a:lstStyle/>
          <a:p>
            <a:r>
              <a:rPr lang="fr-FR" sz="2400" dirty="0" smtClean="0">
                <a:solidFill>
                  <a:schemeClr val="tx2">
                    <a:satMod val="130000"/>
                  </a:schemeClr>
                </a:solidFill>
                <a:latin typeface="Haettenschweiler" pitchFamily="34" charset="0"/>
              </a:rPr>
              <a:t>Progression et réitération dans les programmes :</a:t>
            </a:r>
            <a:r>
              <a:rPr lang="fr-FR" sz="2400" dirty="0" smtClean="0">
                <a:solidFill>
                  <a:schemeClr val="tx2">
                    <a:lumMod val="60000"/>
                    <a:lumOff val="40000"/>
                  </a:schemeClr>
                </a:solidFill>
                <a:latin typeface="Haettenschweiler" pitchFamily="34" charset="0"/>
              </a:rPr>
              <a:t> logique graduelle des questions</a:t>
            </a:r>
            <a:endParaRPr lang="fr-FR" sz="2400" dirty="0">
              <a:solidFill>
                <a:schemeClr val="tx2">
                  <a:lumMod val="60000"/>
                  <a:lumOff val="40000"/>
                </a:schemeClr>
              </a:solidFill>
            </a:endParaRPr>
          </a:p>
        </p:txBody>
      </p:sp>
      <p:sp>
        <p:nvSpPr>
          <p:cNvPr id="11" name="Rectangle 10"/>
          <p:cNvSpPr/>
          <p:nvPr/>
        </p:nvSpPr>
        <p:spPr>
          <a:xfrm>
            <a:off x="1698557" y="3587976"/>
            <a:ext cx="1717672" cy="781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92850" y="553808"/>
            <a:ext cx="8544295" cy="400110"/>
          </a:xfrm>
          <a:prstGeom prst="rect">
            <a:avLst/>
          </a:prstGeom>
        </p:spPr>
        <p:txBody>
          <a:bodyPr wrap="square">
            <a:spAutoFit/>
          </a:bodyPr>
          <a:lstStyle/>
          <a:p>
            <a:pPr algn="ctr"/>
            <a:r>
              <a:rPr lang="fr-FR" sz="2000" dirty="0" smtClean="0">
                <a:solidFill>
                  <a:srgbClr val="FF0000"/>
                </a:solidFill>
                <a:latin typeface="Haettenschweiler" pitchFamily="34" charset="0"/>
              </a:rPr>
              <a:t>Points de convergences et liens </a:t>
            </a:r>
            <a:r>
              <a:rPr lang="fr-FR" sz="2000" u="sng" dirty="0" smtClean="0">
                <a:solidFill>
                  <a:srgbClr val="FF0000"/>
                </a:solidFill>
                <a:latin typeface="Haettenschweiler" pitchFamily="34" charset="0"/>
              </a:rPr>
              <a:t>entre les cycles</a:t>
            </a:r>
            <a:endParaRPr lang="fr-FR" sz="2000" u="sng" dirty="0">
              <a:solidFill>
                <a:srgbClr val="FF0000"/>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3323982307"/>
              </p:ext>
            </p:extLst>
          </p:nvPr>
        </p:nvGraphicFramePr>
        <p:xfrm>
          <a:off x="3657601" y="2237254"/>
          <a:ext cx="4997300" cy="4258818"/>
        </p:xfrm>
        <a:graphic>
          <a:graphicData uri="http://schemas.openxmlformats.org/drawingml/2006/table">
            <a:tbl>
              <a:tblPr/>
              <a:tblGrid>
                <a:gridCol w="2257650"/>
                <a:gridCol w="2739650"/>
              </a:tblGrid>
              <a:tr h="2494168">
                <a:tc>
                  <a:txBody>
                    <a:bodyPr/>
                    <a:lstStyle/>
                    <a:p>
                      <a:pPr algn="ctr">
                        <a:lnSpc>
                          <a:spcPct val="115000"/>
                        </a:lnSpc>
                        <a:spcAft>
                          <a:spcPts val="0"/>
                        </a:spcAft>
                      </a:pPr>
                      <a:endParaRPr lang="fr-FR" sz="800" dirty="0">
                        <a:latin typeface="Calibri"/>
                        <a:ea typeface="Calibri"/>
                        <a:cs typeface="Times New Roman"/>
                      </a:endParaRPr>
                    </a:p>
                    <a:p>
                      <a:pPr algn="ctr">
                        <a:lnSpc>
                          <a:spcPct val="115000"/>
                        </a:lnSpc>
                        <a:spcAft>
                          <a:spcPts val="0"/>
                        </a:spcAft>
                      </a:pPr>
                      <a:endParaRPr lang="fr-FR" sz="3200" b="1" dirty="0" smtClean="0">
                        <a:latin typeface="Calibri"/>
                        <a:ea typeface="Calibri"/>
                        <a:cs typeface="Times New Roman"/>
                      </a:endParaRPr>
                    </a:p>
                    <a:p>
                      <a:pPr algn="ctr">
                        <a:lnSpc>
                          <a:spcPct val="115000"/>
                        </a:lnSpc>
                        <a:spcAft>
                          <a:spcPts val="0"/>
                        </a:spcAft>
                      </a:pPr>
                      <a:endParaRPr lang="fr-FR" sz="3200" b="1" dirty="0" smtClean="0">
                        <a:latin typeface="Calibri"/>
                        <a:ea typeface="Calibri"/>
                        <a:cs typeface="Times New Roman"/>
                      </a:endParaRPr>
                    </a:p>
                    <a:p>
                      <a:pPr algn="ctr">
                        <a:lnSpc>
                          <a:spcPct val="115000"/>
                        </a:lnSpc>
                        <a:spcAft>
                          <a:spcPts val="0"/>
                        </a:spcAft>
                      </a:pPr>
                      <a:r>
                        <a:rPr lang="fr-FR" sz="3200" b="1" dirty="0" smtClean="0">
                          <a:latin typeface="Calibri"/>
                          <a:ea typeface="Calibri"/>
                          <a:cs typeface="Times New Roman"/>
                        </a:rPr>
                        <a:t>5</a:t>
                      </a:r>
                      <a:r>
                        <a:rPr lang="fr-FR" sz="3200" b="1" baseline="30000" dirty="0" smtClean="0">
                          <a:latin typeface="Calibri"/>
                          <a:ea typeface="Calibri"/>
                          <a:cs typeface="Times New Roman"/>
                        </a:rPr>
                        <a:t>e</a:t>
                      </a:r>
                      <a:endParaRPr lang="fr-FR" sz="3200" dirty="0">
                        <a:latin typeface="Calibri"/>
                        <a:ea typeface="Calibri"/>
                        <a:cs typeface="Times New Roman"/>
                      </a:endParaRPr>
                    </a:p>
                    <a:p>
                      <a:pPr algn="ctr">
                        <a:lnSpc>
                          <a:spcPct val="115000"/>
                        </a:lnSpc>
                        <a:spcAft>
                          <a:spcPts val="0"/>
                        </a:spcAft>
                      </a:pPr>
                      <a:r>
                        <a:rPr lang="fr-FR" sz="3200" b="1" dirty="0">
                          <a:latin typeface="Calibri"/>
                          <a:ea typeface="Calibri"/>
                          <a:cs typeface="Times New Roman"/>
                        </a:rPr>
                        <a:t>4</a:t>
                      </a:r>
                      <a:r>
                        <a:rPr lang="fr-FR" sz="3200" b="1" baseline="30000" dirty="0">
                          <a:latin typeface="Calibri"/>
                          <a:ea typeface="Calibri"/>
                          <a:cs typeface="Times New Roman"/>
                        </a:rPr>
                        <a:t>e</a:t>
                      </a:r>
                      <a:endParaRPr lang="fr-FR" sz="3200" dirty="0">
                        <a:latin typeface="Calibri"/>
                        <a:ea typeface="Calibri"/>
                        <a:cs typeface="Times New Roman"/>
                      </a:endParaRPr>
                    </a:p>
                    <a:p>
                      <a:pPr algn="ctr">
                        <a:lnSpc>
                          <a:spcPct val="115000"/>
                        </a:lnSpc>
                        <a:spcAft>
                          <a:spcPts val="0"/>
                        </a:spcAft>
                      </a:pPr>
                      <a:r>
                        <a:rPr lang="fr-FR" sz="3200" b="1" dirty="0">
                          <a:latin typeface="Calibri"/>
                          <a:ea typeface="Calibri"/>
                          <a:cs typeface="Times New Roman"/>
                        </a:rPr>
                        <a:t>3</a:t>
                      </a:r>
                      <a:r>
                        <a:rPr lang="fr-FR" sz="3200" b="1" baseline="30000" dirty="0">
                          <a:latin typeface="Calibri"/>
                          <a:ea typeface="Calibri"/>
                          <a:cs typeface="Times New Roman"/>
                        </a:rPr>
                        <a:t>e</a:t>
                      </a:r>
                      <a:endParaRPr lang="fr-FR" sz="32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a:lnSpc>
                          <a:spcPct val="115000"/>
                        </a:lnSpc>
                        <a:spcAft>
                          <a:spcPts val="0"/>
                        </a:spcAft>
                      </a:pPr>
                      <a:r>
                        <a:rPr lang="fr-FR" sz="900" b="1" dirty="0">
                          <a:latin typeface="Calibri"/>
                          <a:ea typeface="Calibri"/>
                          <a:cs typeface="Times New Roman"/>
                        </a:rPr>
                        <a:t>Connaissances et champ référentiel</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Utiliser, diffuser, observer, analyser des images, des œuvres.</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Croisement comparatif d’œuvres diverses sur une même  </a:t>
                      </a:r>
                      <a:r>
                        <a:rPr lang="fr-FR" sz="900" dirty="0" smtClean="0">
                          <a:latin typeface="Calibri"/>
                          <a:ea typeface="Calibri"/>
                          <a:cs typeface="Times New Roman"/>
                        </a:rPr>
                        <a:t>question </a:t>
                      </a:r>
                      <a:r>
                        <a:rPr lang="fr-FR" sz="900" dirty="0">
                          <a:latin typeface="Calibri"/>
                          <a:ea typeface="Calibri"/>
                          <a:cs typeface="Times New Roman"/>
                        </a:rPr>
                        <a:t>traitée.</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Construction d’une culture commune.</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Vocabulaire spécifique.</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a:t>
                      </a:r>
                      <a:r>
                        <a:rPr lang="fr-FR" sz="900" dirty="0" err="1">
                          <a:latin typeface="Calibri"/>
                          <a:ea typeface="Calibri"/>
                          <a:cs typeface="Times New Roman"/>
                        </a:rPr>
                        <a:t>Contextualisation</a:t>
                      </a:r>
                      <a:r>
                        <a:rPr lang="fr-FR" sz="900" dirty="0">
                          <a:latin typeface="Calibri"/>
                          <a:ea typeface="Calibri"/>
                          <a:cs typeface="Times New Roman"/>
                        </a:rPr>
                        <a:t> de l’œuvre.</a:t>
                      </a:r>
                      <a:endParaRPr lang="fr-FR" sz="1000" dirty="0">
                        <a:latin typeface="Calibri"/>
                        <a:ea typeface="Calibri"/>
                        <a:cs typeface="Times New Roman"/>
                      </a:endParaRPr>
                    </a:p>
                    <a:p>
                      <a:pPr algn="l">
                        <a:lnSpc>
                          <a:spcPct val="115000"/>
                        </a:lnSpc>
                        <a:spcAft>
                          <a:spcPts val="0"/>
                        </a:spcAft>
                      </a:pPr>
                      <a:r>
                        <a:rPr lang="fr-FR" sz="900" dirty="0" smtClean="0">
                          <a:latin typeface="Calibri"/>
                          <a:ea typeface="Calibri"/>
                          <a:cs typeface="Times New Roman"/>
                        </a:rPr>
                        <a:t>- Notion </a:t>
                      </a:r>
                      <a:r>
                        <a:rPr lang="fr-FR" sz="900" dirty="0">
                          <a:latin typeface="Calibri"/>
                          <a:ea typeface="Calibri"/>
                          <a:cs typeface="Times New Roman"/>
                        </a:rPr>
                        <a:t>de </a:t>
                      </a:r>
                      <a:r>
                        <a:rPr lang="fr-FR" sz="900" b="1" dirty="0">
                          <a:latin typeface="Calibri"/>
                          <a:ea typeface="Calibri"/>
                          <a:cs typeface="Times New Roman"/>
                        </a:rPr>
                        <a:t>PROJET</a:t>
                      </a:r>
                      <a:endParaRPr lang="fr-FR" sz="1000" dirty="0">
                        <a:latin typeface="Calibri"/>
                        <a:ea typeface="Calibri"/>
                        <a:cs typeface="Times New Roman"/>
                      </a:endParaRPr>
                    </a:p>
                    <a:p>
                      <a:pPr algn="l">
                        <a:lnSpc>
                          <a:spcPct val="115000"/>
                        </a:lnSpc>
                        <a:spcAft>
                          <a:spcPts val="0"/>
                        </a:spcAft>
                      </a:pPr>
                      <a:r>
                        <a:rPr lang="fr-FR" sz="900" dirty="0" smtClean="0">
                          <a:latin typeface="Calibri"/>
                          <a:ea typeface="Calibri"/>
                          <a:cs typeface="Times New Roman"/>
                        </a:rPr>
                        <a:t>-Traitement </a:t>
                      </a:r>
                      <a:r>
                        <a:rPr lang="fr-FR" sz="900" dirty="0">
                          <a:latin typeface="Calibri"/>
                          <a:ea typeface="Calibri"/>
                          <a:cs typeface="Times New Roman"/>
                        </a:rPr>
                        <a:t>de l’ensemble des questions dans une logique graduelle d’approfondissement </a:t>
                      </a:r>
                      <a:r>
                        <a:rPr lang="fr-FR" sz="900" u="none" dirty="0">
                          <a:latin typeface="Calibri"/>
                          <a:ea typeface="Calibri"/>
                          <a:cs typeface="Times New Roman"/>
                        </a:rPr>
                        <a:t>sur tout le cycle</a:t>
                      </a:r>
                      <a:r>
                        <a:rPr lang="fr-FR" sz="900" dirty="0">
                          <a:latin typeface="Calibri"/>
                          <a:ea typeface="Calibri"/>
                          <a:cs typeface="Times New Roman"/>
                        </a:rPr>
                        <a:t> </a:t>
                      </a:r>
                      <a:r>
                        <a:rPr lang="fr-FR" sz="900" dirty="0" smtClean="0">
                          <a:latin typeface="Calibri"/>
                          <a:ea typeface="Calibri"/>
                          <a:cs typeface="Times New Roman"/>
                        </a:rPr>
                        <a:t>:</a:t>
                      </a:r>
                      <a:endParaRPr lang="fr-FR" sz="1000" dirty="0">
                        <a:latin typeface="Calibri"/>
                        <a:ea typeface="Calibri"/>
                        <a:cs typeface="Times New Roman"/>
                      </a:endParaRPr>
                    </a:p>
                    <a:p>
                      <a:pPr algn="l">
                        <a:lnSpc>
                          <a:spcPct val="115000"/>
                        </a:lnSpc>
                        <a:spcAft>
                          <a:spcPts val="0"/>
                        </a:spcAft>
                      </a:pPr>
                      <a:r>
                        <a:rPr lang="fr-FR" sz="900" i="1" dirty="0" smtClean="0">
                          <a:latin typeface="Calibri"/>
                          <a:ea typeface="Calibri"/>
                          <a:cs typeface="Times New Roman"/>
                        </a:rPr>
                        <a:t>au </a:t>
                      </a:r>
                      <a:r>
                        <a:rPr lang="fr-FR" sz="900" i="1" dirty="0">
                          <a:latin typeface="Calibri"/>
                          <a:ea typeface="Calibri"/>
                          <a:cs typeface="Times New Roman"/>
                        </a:rPr>
                        <a:t>sein des </a:t>
                      </a:r>
                      <a:r>
                        <a:rPr lang="fr-FR" sz="900" b="1" i="1" dirty="0">
                          <a:latin typeface="Calibri"/>
                          <a:ea typeface="Calibri"/>
                          <a:cs typeface="Times New Roman"/>
                        </a:rPr>
                        <a:t>séquences de </a:t>
                      </a:r>
                      <a:r>
                        <a:rPr lang="fr-FR" sz="900" b="1" i="1" dirty="0" smtClean="0">
                          <a:latin typeface="Calibri"/>
                          <a:ea typeface="Calibri"/>
                          <a:cs typeface="Times New Roman"/>
                        </a:rPr>
                        <a:t>cours</a:t>
                      </a:r>
                      <a:endParaRPr lang="fr-FR" sz="1000" b="0" i="0" dirty="0">
                        <a:latin typeface="Calibri"/>
                        <a:ea typeface="Calibri"/>
                        <a:cs typeface="Times New Roman"/>
                      </a:endParaRPr>
                    </a:p>
                    <a:p>
                      <a:pPr algn="l">
                        <a:lnSpc>
                          <a:spcPct val="115000"/>
                        </a:lnSpc>
                        <a:spcAft>
                          <a:spcPts val="0"/>
                        </a:spcAft>
                      </a:pPr>
                      <a:r>
                        <a:rPr lang="fr-FR" sz="900" i="1" dirty="0" smtClean="0">
                          <a:latin typeface="Calibri"/>
                          <a:ea typeface="Calibri"/>
                          <a:cs typeface="Times New Roman"/>
                        </a:rPr>
                        <a:t>au </a:t>
                      </a:r>
                      <a:r>
                        <a:rPr lang="fr-FR" sz="900" i="1" dirty="0">
                          <a:latin typeface="Calibri"/>
                          <a:ea typeface="Calibri"/>
                          <a:cs typeface="Times New Roman"/>
                        </a:rPr>
                        <a:t>sein des </a:t>
                      </a:r>
                      <a:r>
                        <a:rPr lang="fr-FR" sz="900" b="1" i="1" dirty="0" smtClean="0">
                          <a:latin typeface="Calibri"/>
                          <a:ea typeface="Calibri"/>
                          <a:cs typeface="Times New Roman"/>
                        </a:rPr>
                        <a:t>EPI</a:t>
                      </a:r>
                      <a:endParaRPr lang="fr-FR" sz="1000" b="0" i="0" dirty="0">
                        <a:latin typeface="Calibri"/>
                        <a:ea typeface="Calibri"/>
                        <a:cs typeface="Times New Roman"/>
                      </a:endParaRPr>
                    </a:p>
                    <a:p>
                      <a:pPr algn="l">
                        <a:lnSpc>
                          <a:spcPct val="115000"/>
                        </a:lnSpc>
                        <a:spcAft>
                          <a:spcPts val="0"/>
                        </a:spcAft>
                      </a:pPr>
                      <a:r>
                        <a:rPr lang="fr-FR" sz="900" i="1" dirty="0" smtClean="0">
                          <a:latin typeface="Calibri"/>
                          <a:ea typeface="Calibri"/>
                          <a:cs typeface="Times New Roman"/>
                        </a:rPr>
                        <a:t>au </a:t>
                      </a:r>
                      <a:r>
                        <a:rPr lang="fr-FR" sz="900" i="1" dirty="0">
                          <a:latin typeface="Calibri"/>
                          <a:ea typeface="Calibri"/>
                          <a:cs typeface="Times New Roman"/>
                        </a:rPr>
                        <a:t>sein d’</a:t>
                      </a:r>
                      <a:r>
                        <a:rPr lang="fr-FR" sz="900" b="1" i="1" dirty="0">
                          <a:latin typeface="Calibri"/>
                          <a:ea typeface="Calibri"/>
                          <a:cs typeface="Times New Roman"/>
                        </a:rPr>
                        <a:t>autres dispositifs</a:t>
                      </a:r>
                      <a:endParaRPr lang="fr-FR" sz="1000" dirty="0">
                        <a:latin typeface="Calibri"/>
                        <a:ea typeface="Calibri"/>
                        <a:cs typeface="Times New Roman"/>
                      </a:endParaRPr>
                    </a:p>
                    <a:p>
                      <a:pPr algn="l">
                        <a:lnSpc>
                          <a:spcPct val="115000"/>
                        </a:lnSpc>
                        <a:spcAft>
                          <a:spcPts val="0"/>
                        </a:spcAft>
                      </a:pPr>
                      <a:r>
                        <a:rPr lang="fr-FR" sz="900" b="1" dirty="0">
                          <a:latin typeface="Calibri"/>
                          <a:ea typeface="Calibri"/>
                          <a:cs typeface="Times New Roman"/>
                        </a:rPr>
                        <a:t>-Concevoir </a:t>
                      </a:r>
                      <a:r>
                        <a:rPr lang="fr-FR" sz="900" b="1" u="none" dirty="0">
                          <a:latin typeface="Calibri"/>
                          <a:ea typeface="Calibri"/>
                          <a:cs typeface="Times New Roman"/>
                        </a:rPr>
                        <a:t>un PARCOURS de formation </a:t>
                      </a:r>
                      <a:r>
                        <a:rPr lang="fr-FR" sz="900" b="1" dirty="0">
                          <a:latin typeface="Calibri"/>
                          <a:ea typeface="Calibri"/>
                          <a:cs typeface="Times New Roman"/>
                        </a:rPr>
                        <a:t>sur tout le cycle</a:t>
                      </a:r>
                      <a:endParaRPr lang="fr-FR" sz="1000" dirty="0">
                        <a:latin typeface="Calibri"/>
                        <a:ea typeface="Calibri"/>
                        <a:cs typeface="Times New Roman"/>
                      </a:endParaRPr>
                    </a:p>
                    <a:p>
                      <a:pPr algn="l">
                        <a:lnSpc>
                          <a:spcPct val="115000"/>
                        </a:lnSpc>
                        <a:spcAft>
                          <a:spcPts val="0"/>
                        </a:spcAft>
                      </a:pPr>
                      <a:r>
                        <a:rPr lang="fr-FR" sz="900" b="1" dirty="0">
                          <a:latin typeface="Calibri"/>
                          <a:ea typeface="Calibri"/>
                          <a:cs typeface="Times New Roman"/>
                        </a:rPr>
                        <a:t>-Inciter les démarches de projet.</a:t>
                      </a:r>
                      <a:endParaRPr lang="fr-FR" sz="1000" dirty="0">
                        <a:latin typeface="Calibri"/>
                        <a:ea typeface="Calibri"/>
                        <a:cs typeface="Times New Roman"/>
                      </a:endParaRPr>
                    </a:p>
                    <a:p>
                      <a:pPr algn="l">
                        <a:lnSpc>
                          <a:spcPct val="115000"/>
                        </a:lnSpc>
                        <a:spcAft>
                          <a:spcPts val="0"/>
                        </a:spcAft>
                      </a:pPr>
                      <a:r>
                        <a:rPr lang="fr-FR" sz="900" b="1" dirty="0">
                          <a:latin typeface="Calibri"/>
                          <a:ea typeface="Calibri"/>
                          <a:cs typeface="Times New Roman"/>
                        </a:rPr>
                        <a:t>-Projets d’expositions des productions d’élèves</a:t>
                      </a:r>
                      <a:endParaRPr lang="fr-FR" sz="1000" dirty="0">
                        <a:latin typeface="Calibri"/>
                        <a:ea typeface="Calibri"/>
                        <a:cs typeface="Times New Roman"/>
                      </a:endParaRPr>
                    </a:p>
                    <a:p>
                      <a:pPr algn="l">
                        <a:lnSpc>
                          <a:spcPct val="115000"/>
                        </a:lnSpc>
                        <a:spcAft>
                          <a:spcPts val="0"/>
                        </a:spcAft>
                      </a:pPr>
                      <a:r>
                        <a:rPr lang="fr-FR" sz="900" i="1" dirty="0">
                          <a:latin typeface="Calibri"/>
                          <a:ea typeface="Calibri"/>
                          <a:cs typeface="Times New Roman"/>
                        </a:rPr>
                        <a:t>(espaces spécifiques au sein de l’établissement)</a:t>
                      </a:r>
                      <a:endParaRPr lang="fr-FR" sz="1000" dirty="0">
                        <a:latin typeface="Calibri"/>
                        <a:ea typeface="Calibri"/>
                        <a:cs typeface="Times New Roman"/>
                      </a:endParaRPr>
                    </a:p>
                    <a:p>
                      <a:pPr algn="l">
                        <a:lnSpc>
                          <a:spcPct val="115000"/>
                        </a:lnSpc>
                        <a:spcAft>
                          <a:spcPts val="0"/>
                        </a:spcAft>
                      </a:pPr>
                      <a:r>
                        <a:rPr lang="fr-FR" sz="900" b="1" dirty="0">
                          <a:latin typeface="Calibri"/>
                          <a:ea typeface="Calibri"/>
                          <a:cs typeface="Times New Roman"/>
                        </a:rPr>
                        <a:t>-Rencontres avec l’œuvre/l’artiste (contribution </a:t>
                      </a:r>
                      <a:r>
                        <a:rPr lang="fr-FR" sz="900" b="1" dirty="0" smtClean="0">
                          <a:latin typeface="Calibri"/>
                          <a:ea typeface="Calibri"/>
                          <a:cs typeface="Times New Roman"/>
                        </a:rPr>
                        <a:t>au</a:t>
                      </a:r>
                      <a:r>
                        <a:rPr lang="fr-FR" sz="900" b="1" baseline="0" dirty="0" smtClean="0">
                          <a:latin typeface="Calibri"/>
                          <a:ea typeface="Calibri"/>
                          <a:cs typeface="Times New Roman"/>
                        </a:rPr>
                        <a:t> </a:t>
                      </a:r>
                      <a:r>
                        <a:rPr lang="fr-FR" sz="900" b="1" dirty="0" smtClean="0">
                          <a:latin typeface="Calibri"/>
                          <a:ea typeface="Calibri"/>
                          <a:cs typeface="Times New Roman"/>
                        </a:rPr>
                        <a:t>P.E.A.C</a:t>
                      </a:r>
                      <a:r>
                        <a:rPr lang="fr-FR" sz="900" b="1" dirty="0">
                          <a:latin typeface="Calibri"/>
                          <a:ea typeface="Calibri"/>
                          <a:cs typeface="Times New Roman"/>
                        </a:rPr>
                        <a:t>.)</a:t>
                      </a:r>
                      <a:endParaRPr lang="fr-FR" sz="1000" dirty="0">
                        <a:latin typeface="Calibri"/>
                        <a:ea typeface="Calibri"/>
                        <a:cs typeface="Times New Roman"/>
                      </a:endParaRPr>
                    </a:p>
                    <a:p>
                      <a:pPr algn="l">
                        <a:lnSpc>
                          <a:spcPct val="115000"/>
                        </a:lnSpc>
                        <a:spcAft>
                          <a:spcPts val="0"/>
                        </a:spcAft>
                      </a:pPr>
                      <a:r>
                        <a:rPr lang="fr-FR" sz="900" b="1" dirty="0">
                          <a:latin typeface="Calibri"/>
                          <a:ea typeface="Calibri"/>
                          <a:cs typeface="Times New Roman"/>
                        </a:rPr>
                        <a:t>Le NUMERIQUE</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 technique, instrument, matériau </a:t>
                      </a:r>
                      <a:endParaRPr lang="fr-FR" sz="1000" dirty="0">
                        <a:latin typeface="Calibri"/>
                        <a:ea typeface="Calibri"/>
                        <a:cs typeface="Times New Roman"/>
                      </a:endParaRPr>
                    </a:p>
                    <a:p>
                      <a:pPr algn="l">
                        <a:lnSpc>
                          <a:spcPct val="115000"/>
                        </a:lnSpc>
                        <a:spcAft>
                          <a:spcPts val="0"/>
                        </a:spcAft>
                      </a:pPr>
                      <a:r>
                        <a:rPr lang="fr-FR" sz="900" dirty="0">
                          <a:latin typeface="Calibri"/>
                          <a:ea typeface="Calibri"/>
                          <a:cs typeface="Times New Roman"/>
                        </a:rPr>
                        <a:t>qui se manipule et s’interroge </a:t>
                      </a:r>
                      <a:r>
                        <a:rPr lang="fr-FR" sz="900" u="sng" dirty="0">
                          <a:latin typeface="Calibri"/>
                          <a:ea typeface="Calibri"/>
                          <a:cs typeface="Times New Roman"/>
                        </a:rPr>
                        <a:t>dans une intention artistique</a:t>
                      </a:r>
                      <a:r>
                        <a:rPr lang="fr-FR" sz="900" dirty="0">
                          <a:latin typeface="Calibri"/>
                          <a:ea typeface="Calibri"/>
                          <a:cs typeface="Times New Roman"/>
                        </a:rPr>
                        <a:t>. </a:t>
                      </a:r>
                      <a:endParaRPr lang="fr-FR" sz="1000" dirty="0">
                        <a:latin typeface="Calibri"/>
                        <a:ea typeface="Calibri"/>
                        <a:cs typeface="Times New Roman"/>
                      </a:endParaRPr>
                    </a:p>
                    <a:p>
                      <a:pPr algn="l">
                        <a:lnSpc>
                          <a:spcPct val="115000"/>
                        </a:lnSpc>
                        <a:spcAft>
                          <a:spcPts val="0"/>
                        </a:spcAft>
                      </a:pPr>
                      <a:r>
                        <a:rPr lang="fr-FR" sz="900" i="1" dirty="0">
                          <a:latin typeface="Calibri"/>
                          <a:ea typeface="Calibri"/>
                          <a:cs typeface="Times New Roman"/>
                        </a:rPr>
                        <a:t>(Approche plus spécifique des évolutions des arts plastiques </a:t>
                      </a:r>
                      <a:endParaRPr lang="fr-FR" sz="1000" dirty="0">
                        <a:latin typeface="Calibri"/>
                        <a:ea typeface="Calibri"/>
                        <a:cs typeface="Times New Roman"/>
                      </a:endParaRPr>
                    </a:p>
                    <a:p>
                      <a:pPr algn="l">
                        <a:lnSpc>
                          <a:spcPct val="115000"/>
                        </a:lnSpc>
                        <a:spcAft>
                          <a:spcPts val="0"/>
                        </a:spcAft>
                      </a:pPr>
                      <a:r>
                        <a:rPr lang="fr-FR" sz="900" i="1" dirty="0">
                          <a:latin typeface="Calibri"/>
                          <a:ea typeface="Calibri"/>
                          <a:cs typeface="Times New Roman"/>
                        </a:rPr>
                        <a:t>à l’ère du numérique</a:t>
                      </a:r>
                      <a:r>
                        <a:rPr lang="fr-FR" sz="700" i="1" dirty="0">
                          <a:latin typeface="Calibri"/>
                          <a:ea typeface="Calibri"/>
                          <a:cs typeface="Times New Roman"/>
                        </a:rPr>
                        <a:t>).</a:t>
                      </a:r>
                      <a:endParaRPr lang="fr-FR" sz="8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5916183" y="3680261"/>
            <a:ext cx="2738718" cy="298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698557" y="4493809"/>
            <a:ext cx="1717672" cy="901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916182" y="1211281"/>
            <a:ext cx="1814653" cy="166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691049" y="5561523"/>
            <a:ext cx="1717672" cy="450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926932" y="4723832"/>
            <a:ext cx="2515299" cy="6762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0" name="Tableau 29"/>
          <p:cNvGraphicFramePr>
            <a:graphicFrameLocks noGrp="1"/>
          </p:cNvGraphicFramePr>
          <p:nvPr>
            <p:extLst>
              <p:ext uri="{D42A27DB-BD31-4B8C-83A1-F6EECF244321}">
                <p14:modId xmlns:p14="http://schemas.microsoft.com/office/powerpoint/2010/main" val="816462969"/>
              </p:ext>
            </p:extLst>
          </p:nvPr>
        </p:nvGraphicFramePr>
        <p:xfrm>
          <a:off x="228042" y="992102"/>
          <a:ext cx="8391666" cy="1027123"/>
        </p:xfrm>
        <a:graphic>
          <a:graphicData uri="http://schemas.openxmlformats.org/drawingml/2006/table">
            <a:tbl>
              <a:tblPr>
                <a:tableStyleId>{5C22544A-7EE6-4342-B048-85BDC9FD1C3A}</a:tableStyleId>
              </a:tblPr>
              <a:tblGrid>
                <a:gridCol w="8391666"/>
              </a:tblGrid>
              <a:tr h="1027123">
                <a:tc>
                  <a:txBody>
                    <a:bodyPr/>
                    <a:lstStyle/>
                    <a:p>
                      <a:pPr marL="0" lvl="0" indent="0" algn="l">
                        <a:lnSpc>
                          <a:spcPct val="115000"/>
                        </a:lnSpc>
                        <a:spcAft>
                          <a:spcPts val="0"/>
                        </a:spcAft>
                        <a:buFont typeface="Arial" panose="020B0604020202020204" pitchFamily="34" charset="0"/>
                        <a:buNone/>
                      </a:pPr>
                      <a:r>
                        <a:rPr lang="fr-FR" sz="1000" dirty="0">
                          <a:effectLst/>
                          <a:latin typeface="Calibri" panose="020F0502020204030204" pitchFamily="34" charset="0"/>
                        </a:rPr>
                        <a:t>Relation-dialoguée interactive, entre processus, action, </a:t>
                      </a:r>
                      <a:r>
                        <a:rPr lang="fr-FR" sz="1000" u="sng" dirty="0">
                          <a:effectLst/>
                          <a:latin typeface="Calibri" panose="020F0502020204030204" pitchFamily="34" charset="0"/>
                        </a:rPr>
                        <a:t>PRATIQUE plastique</a:t>
                      </a:r>
                      <a:r>
                        <a:rPr lang="fr-FR" sz="1000" dirty="0">
                          <a:effectLst/>
                          <a:latin typeface="Calibri" panose="020F0502020204030204" pitchFamily="34" charset="0"/>
                        </a:rPr>
                        <a:t> (exploratoire) </a:t>
                      </a:r>
                      <a:r>
                        <a:rPr lang="fr-FR" sz="1000" u="sng" dirty="0">
                          <a:effectLst/>
                          <a:latin typeface="Calibri" panose="020F0502020204030204" pitchFamily="34" charset="0"/>
                        </a:rPr>
                        <a:t>CENTRALE</a:t>
                      </a:r>
                      <a:r>
                        <a:rPr lang="fr-FR" sz="1000" dirty="0">
                          <a:effectLst/>
                          <a:latin typeface="Calibri" panose="020F0502020204030204" pitchFamily="34" charset="0"/>
                        </a:rPr>
                        <a:t> et connaissances, réflexions (artistiques) référenciées.</a:t>
                      </a:r>
                    </a:p>
                    <a:p>
                      <a:pPr marL="0" lvl="0" indent="0" algn="l">
                        <a:lnSpc>
                          <a:spcPct val="115000"/>
                        </a:lnSpc>
                        <a:spcAft>
                          <a:spcPts val="0"/>
                        </a:spcAft>
                        <a:buFont typeface="Arial" panose="020B0604020202020204" pitchFamily="34" charset="0"/>
                        <a:buNone/>
                      </a:pPr>
                      <a:r>
                        <a:rPr lang="fr-FR" sz="1000" dirty="0">
                          <a:effectLst/>
                          <a:latin typeface="Calibri" panose="020F0502020204030204" pitchFamily="34" charset="0"/>
                        </a:rPr>
                        <a:t>Notions (forme, espace, lumière, couleur, matières, geste, support, outil, temps) transversales (peinture, sculpture, dessin, photographie, vidéo, nouveaux modes de production des images...) au sein de 4 pratiques variées (bidimensionnelles, tridimensionnelles, autour de l’image fixe/animée, numérique) dialoguant avec la diversité artistique (architecture, design, cinéma,…) </a:t>
                      </a:r>
                      <a:r>
                        <a:rPr lang="fr-FR" sz="1000" u="none" dirty="0">
                          <a:effectLst/>
                          <a:latin typeface="Calibri" panose="020F0502020204030204" pitchFamily="34" charset="0"/>
                        </a:rPr>
                        <a:t>au sein des cours </a:t>
                      </a:r>
                      <a:r>
                        <a:rPr lang="fr-FR" sz="1000" dirty="0">
                          <a:effectLst/>
                          <a:latin typeface="Calibri" panose="020F0502020204030204" pitchFamily="34" charset="0"/>
                        </a:rPr>
                        <a:t>et en s’intégrant à </a:t>
                      </a:r>
                      <a:r>
                        <a:rPr lang="fr-FR" sz="1000" u="sng" dirty="0">
                          <a:effectLst/>
                          <a:latin typeface="Calibri" panose="020F0502020204030204" pitchFamily="34" charset="0"/>
                        </a:rPr>
                        <a:t>l’histoire des </a:t>
                      </a:r>
                      <a:r>
                        <a:rPr lang="fr-FR" sz="1000" u="sng" dirty="0" smtClean="0">
                          <a:effectLst/>
                          <a:latin typeface="Calibri" panose="020F0502020204030204" pitchFamily="34" charset="0"/>
                        </a:rPr>
                        <a:t>arts</a:t>
                      </a:r>
                      <a:r>
                        <a:rPr lang="fr-FR" sz="1000" dirty="0" smtClean="0">
                          <a:effectLst/>
                          <a:latin typeface="Calibri" panose="020F0502020204030204" pitchFamily="34" charset="0"/>
                        </a:rPr>
                        <a:t>,</a:t>
                      </a:r>
                      <a:r>
                        <a:rPr lang="fr-FR" sz="1000" baseline="0" dirty="0" smtClean="0">
                          <a:effectLst/>
                          <a:latin typeface="Calibri" panose="020F0502020204030204" pitchFamily="34" charset="0"/>
                        </a:rPr>
                        <a:t> </a:t>
                      </a:r>
                      <a:r>
                        <a:rPr lang="fr-FR" sz="1000" dirty="0" smtClean="0">
                          <a:effectLst/>
                          <a:latin typeface="Calibri" panose="020F0502020204030204" pitchFamily="34" charset="0"/>
                        </a:rPr>
                        <a:t>aux </a:t>
                      </a:r>
                      <a:r>
                        <a:rPr lang="fr-FR" sz="1000" u="sng" dirty="0">
                          <a:effectLst/>
                          <a:latin typeface="Calibri" panose="020F0502020204030204" pitchFamily="34" charset="0"/>
                        </a:rPr>
                        <a:t>E.P.I.</a:t>
                      </a:r>
                      <a:r>
                        <a:rPr lang="fr-FR" sz="1000" dirty="0">
                          <a:effectLst/>
                          <a:latin typeface="Calibri" panose="020F0502020204030204" pitchFamily="34" charset="0"/>
                        </a:rPr>
                        <a:t> (cycle 4), au </a:t>
                      </a:r>
                      <a:r>
                        <a:rPr lang="fr-FR" sz="1000" u="sng" dirty="0">
                          <a:effectLst/>
                          <a:latin typeface="Calibri" panose="020F0502020204030204" pitchFamily="34" charset="0"/>
                        </a:rPr>
                        <a:t>P.E.A.C.</a:t>
                      </a:r>
                      <a:r>
                        <a:rPr lang="fr-FR" sz="1000" dirty="0">
                          <a:effectLst/>
                          <a:latin typeface="Calibri" panose="020F0502020204030204" pitchFamily="34" charset="0"/>
                        </a:rPr>
                        <a:t>, voir au </a:t>
                      </a:r>
                      <a:r>
                        <a:rPr lang="fr-FR" sz="1000" u="none" dirty="0">
                          <a:effectLst/>
                          <a:latin typeface="Calibri" panose="020F0502020204030204" pitchFamily="34" charset="0"/>
                        </a:rPr>
                        <a:t>Parcours avenir </a:t>
                      </a:r>
                      <a:r>
                        <a:rPr lang="fr-FR" sz="1000" dirty="0">
                          <a:effectLst/>
                          <a:latin typeface="Calibri" panose="020F0502020204030204" pitchFamily="34" charset="0"/>
                        </a:rPr>
                        <a:t>(cycle 4), </a:t>
                      </a:r>
                      <a:r>
                        <a:rPr lang="fr-FR" sz="1000" u="sng" dirty="0">
                          <a:effectLst/>
                          <a:latin typeface="Calibri" panose="020F0502020204030204" pitchFamily="34" charset="0"/>
                        </a:rPr>
                        <a:t>autres dispositifs</a:t>
                      </a:r>
                      <a:r>
                        <a:rPr lang="fr-FR" sz="1000" dirty="0">
                          <a:effectLst/>
                          <a:latin typeface="Calibri" panose="020F0502020204030204" pitchFamily="34" charset="0"/>
                        </a:rPr>
                        <a:t> plus exceptionnels ou en </a:t>
                      </a:r>
                      <a:r>
                        <a:rPr lang="fr-FR" sz="1000" u="sng" dirty="0">
                          <a:effectLst/>
                          <a:latin typeface="Calibri" panose="020F0502020204030204" pitchFamily="34" charset="0"/>
                        </a:rPr>
                        <a:t>interdisciplinarité.</a:t>
                      </a:r>
                      <a:endParaRPr lang="fr-FR" sz="1000" dirty="0">
                        <a:effectLst/>
                        <a:latin typeface="Calibri" panose="020F0502020204030204" pitchFamily="34" charset="0"/>
                        <a:ea typeface="Calibri"/>
                        <a:cs typeface="Times New Roman"/>
                      </a:endParaRPr>
                    </a:p>
                  </a:txBody>
                  <a:tcPr marL="89535" marR="89535" marT="0" marB="0">
                    <a:solidFill>
                      <a:schemeClr val="accent1">
                        <a:lumMod val="20000"/>
                        <a:lumOff val="80000"/>
                      </a:schemeClr>
                    </a:solidFill>
                  </a:tcPr>
                </a:tc>
              </a:tr>
            </a:tbl>
          </a:graphicData>
        </a:graphic>
      </p:graphicFrame>
      <p:sp>
        <p:nvSpPr>
          <p:cNvPr id="31" name="Rectangle 1"/>
          <p:cNvSpPr>
            <a:spLocks noChangeArrowheads="1"/>
          </p:cNvSpPr>
          <p:nvPr/>
        </p:nvSpPr>
        <p:spPr bwMode="auto">
          <a:xfrm>
            <a:off x="228042" y="1805754"/>
            <a:ext cx="31806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NewRoman"/>
              </a:rPr>
              <a:t>Lier au </a:t>
            </a:r>
            <a:r>
              <a:rPr kumimoji="0" lang="fr-FR" altLang="fr-FR" sz="1000" b="0" i="0" u="sng" strike="noStrike" cap="none" normalizeH="0" baseline="0" dirty="0" smtClean="0">
                <a:ln>
                  <a:noFill/>
                </a:ln>
                <a:solidFill>
                  <a:schemeClr val="tx1"/>
                </a:solidFill>
                <a:effectLst/>
                <a:latin typeface="Calibri" panose="020F0502020204030204" pitchFamily="34" charset="0"/>
                <a:ea typeface="Calibri" pitchFamily="34" charset="0"/>
                <a:cs typeface="TimesNewRoman"/>
              </a:rPr>
              <a:t>socle commun</a:t>
            </a:r>
            <a:r>
              <a:rPr kumimoji="0" lang="fr-FR" altLang="fr-FR" sz="1000" b="0" i="0" u="none" strike="noStrike" cap="none" normalizeH="0" baseline="0" dirty="0" smtClean="0">
                <a:ln>
                  <a:noFill/>
                </a:ln>
                <a:solidFill>
                  <a:schemeClr val="tx1"/>
                </a:solidFill>
                <a:effectLst/>
                <a:latin typeface="Calibri" panose="020F0502020204030204" pitchFamily="34" charset="0"/>
                <a:ea typeface="Calibri" pitchFamily="34" charset="0"/>
                <a:cs typeface="TimesNewRoman"/>
              </a:rPr>
              <a:t> par</a:t>
            </a:r>
            <a:r>
              <a:rPr kumimoji="0" lang="fr-FR" altLang="fr-FR" sz="1000" b="1" i="0" u="none" strike="noStrike" cap="none" normalizeH="0" baseline="0" dirty="0" smtClean="0">
                <a:ln>
                  <a:noFill/>
                </a:ln>
                <a:solidFill>
                  <a:schemeClr val="tx1"/>
                </a:solidFill>
                <a:effectLst/>
                <a:latin typeface="Calibri" panose="020F0502020204030204" pitchFamily="34" charset="0"/>
                <a:ea typeface="Calibri" pitchFamily="34" charset="0"/>
                <a:cs typeface="TimesNewRoman"/>
              </a:rPr>
              <a:t> </a:t>
            </a:r>
            <a:r>
              <a:rPr kumimoji="0" lang="fr-FR" altLang="fr-FR" sz="1000" i="0" u="none" strike="noStrike" cap="none" normalizeH="0" baseline="0" dirty="0" smtClean="0">
                <a:ln>
                  <a:noFill/>
                </a:ln>
                <a:solidFill>
                  <a:schemeClr val="tx1"/>
                </a:solidFill>
                <a:effectLst/>
                <a:latin typeface="Calibri" panose="020F0502020204030204" pitchFamily="34" charset="0"/>
                <a:ea typeface="Calibri" pitchFamily="34" charset="0"/>
                <a:cs typeface="TimesNewRoman"/>
              </a:rPr>
              <a:t>l’évaluation par compétences</a:t>
            </a:r>
            <a:r>
              <a:rPr kumimoji="0" lang="fr-FR" altLang="fr-FR" sz="1000" b="0" i="0" u="none" strike="noStrike" cap="none" normalizeH="0" baseline="0" dirty="0" smtClean="0">
                <a:ln>
                  <a:noFill/>
                </a:ln>
                <a:solidFill>
                  <a:schemeClr val="tx1"/>
                </a:solidFill>
                <a:effectLst/>
                <a:latin typeface="Calibri" panose="020F0502020204030204" pitchFamily="34" charset="0"/>
                <a:ea typeface="Calibri" pitchFamily="34" charset="0"/>
                <a:cs typeface="TimesNewRoman"/>
              </a:rPr>
              <a:t>.</a:t>
            </a:r>
            <a:r>
              <a:rPr kumimoji="0" lang="fr-FR" altLang="fr-FR" sz="1000" b="0" i="0" u="none" strike="noStrike" cap="none" normalizeH="0" baseline="0" dirty="0" smtClean="0">
                <a:ln>
                  <a:noFill/>
                </a:ln>
                <a:solidFill>
                  <a:schemeClr val="tx1"/>
                </a:solidFill>
                <a:effectLst/>
                <a:latin typeface="Calibri" panose="020F0502020204030204" pitchFamily="34" charset="0"/>
                <a:cs typeface="Arial" pitchFamily="34" charset="0"/>
              </a:rPr>
              <a:t> </a:t>
            </a:r>
            <a:endParaRPr kumimoji="0" lang="fr-FR" altLang="fr-FR" sz="24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cxnSp>
        <p:nvCxnSpPr>
          <p:cNvPr id="32" name="Connecteur droit 31"/>
          <p:cNvCxnSpPr/>
          <p:nvPr/>
        </p:nvCxnSpPr>
        <p:spPr>
          <a:xfrm flipV="1">
            <a:off x="2767383" y="1518893"/>
            <a:ext cx="100467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5802663" y="1669590"/>
            <a:ext cx="100467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7881946" y="1671294"/>
            <a:ext cx="53336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V="1">
            <a:off x="280345" y="1995474"/>
            <a:ext cx="2989373"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2017773" y="1848213"/>
            <a:ext cx="318217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168684" y="992101"/>
            <a:ext cx="5246622" cy="2058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p:cNvCxnSpPr/>
          <p:nvPr/>
        </p:nvCxnSpPr>
        <p:spPr>
          <a:xfrm flipV="1">
            <a:off x="268469" y="1348681"/>
            <a:ext cx="53336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916181" y="2233221"/>
            <a:ext cx="1814653" cy="1756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2"/>
          <p:cNvSpPr/>
          <p:nvPr/>
        </p:nvSpPr>
        <p:spPr>
          <a:xfrm>
            <a:off x="4423875" y="2098907"/>
            <a:ext cx="702645" cy="64262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sz="1400" kern="0" dirty="0" smtClean="0">
                <a:solidFill>
                  <a:srgbClr val="1F497D">
                    <a:lumMod val="75000"/>
                  </a:srgbClr>
                </a:solidFill>
                <a:latin typeface="Haettenschweiler" pitchFamily="34" charset="0"/>
                <a:ea typeface="ＭＳ 明朝"/>
                <a:cs typeface="Helvetica"/>
              </a:rPr>
              <a:t>Cycle 4</a:t>
            </a:r>
            <a:endParaRPr lang="en-GB" sz="1400" kern="0" dirty="0">
              <a:solidFill>
                <a:prstClr val="black"/>
              </a:solidFill>
              <a:latin typeface="Helvetica"/>
              <a:ea typeface="ＭＳ 明朝"/>
              <a:cs typeface="Helvetica"/>
            </a:endParaRPr>
          </a:p>
        </p:txBody>
      </p:sp>
      <p:sp>
        <p:nvSpPr>
          <p:cNvPr id="41" name="Ellipse 2"/>
          <p:cNvSpPr/>
          <p:nvPr/>
        </p:nvSpPr>
        <p:spPr>
          <a:xfrm>
            <a:off x="2466039" y="2087534"/>
            <a:ext cx="702645" cy="64262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sz="1400" kern="0" dirty="0" smtClean="0">
                <a:solidFill>
                  <a:srgbClr val="1F497D">
                    <a:lumMod val="75000"/>
                  </a:srgbClr>
                </a:solidFill>
                <a:latin typeface="Haettenschweiler" pitchFamily="34" charset="0"/>
                <a:ea typeface="ＭＳ 明朝"/>
                <a:cs typeface="Helvetica"/>
              </a:rPr>
              <a:t>Cycle 3</a:t>
            </a:r>
            <a:endParaRPr lang="en-GB" sz="1400" kern="0" dirty="0">
              <a:solidFill>
                <a:prstClr val="black"/>
              </a:solidFill>
              <a:latin typeface="Helvetica"/>
              <a:ea typeface="ＭＳ 明朝"/>
              <a:cs typeface="Helvetica"/>
            </a:endParaRPr>
          </a:p>
        </p:txBody>
      </p:sp>
    </p:spTree>
    <p:extLst>
      <p:ext uri="{BB962C8B-B14F-4D97-AF65-F5344CB8AC3E}">
        <p14:creationId xmlns:p14="http://schemas.microsoft.com/office/powerpoint/2010/main" val="61019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8" grpId="0" animBg="1"/>
      <p:bldP spid="19" grpId="0" animBg="1"/>
      <p:bldP spid="37"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au 20"/>
          <p:cNvGraphicFramePr>
            <a:graphicFrameLocks noGrp="1"/>
          </p:cNvGraphicFramePr>
          <p:nvPr>
            <p:extLst>
              <p:ext uri="{D42A27DB-BD31-4B8C-83A1-F6EECF244321}">
                <p14:modId xmlns:p14="http://schemas.microsoft.com/office/powerpoint/2010/main" val="173145883"/>
              </p:ext>
            </p:extLst>
          </p:nvPr>
        </p:nvGraphicFramePr>
        <p:xfrm>
          <a:off x="324447" y="1485607"/>
          <a:ext cx="4140550" cy="3690168"/>
        </p:xfrm>
        <a:graphic>
          <a:graphicData uri="http://schemas.openxmlformats.org/drawingml/2006/table">
            <a:tbl>
              <a:tblPr/>
              <a:tblGrid>
                <a:gridCol w="2007449"/>
                <a:gridCol w="2133101"/>
              </a:tblGrid>
              <a:tr h="1233842">
                <a:tc rowSpan="3">
                  <a:txBody>
                    <a:bodyPr/>
                    <a:lstStyle/>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endParaRPr lang="fr-FR" sz="1400" b="1" i="1" dirty="0" smtClean="0">
                        <a:latin typeface="Calibri"/>
                        <a:ea typeface="Calibri"/>
                        <a:cs typeface="Times New Roman"/>
                      </a:endParaRPr>
                    </a:p>
                    <a:p>
                      <a:pPr algn="ctr">
                        <a:lnSpc>
                          <a:spcPct val="115000"/>
                        </a:lnSpc>
                        <a:spcAft>
                          <a:spcPts val="0"/>
                        </a:spcAft>
                      </a:pPr>
                      <a:endParaRPr lang="fr-FR" sz="1400" b="1" i="1" dirty="0" smtClean="0">
                        <a:latin typeface="Calibri"/>
                        <a:ea typeface="Calibri"/>
                        <a:cs typeface="Times New Roman"/>
                      </a:endParaRPr>
                    </a:p>
                    <a:p>
                      <a:pPr algn="ctr">
                        <a:lnSpc>
                          <a:spcPct val="115000"/>
                        </a:lnSpc>
                        <a:spcAft>
                          <a:spcPts val="0"/>
                        </a:spcAft>
                      </a:pPr>
                      <a:endParaRPr lang="fr-FR" sz="1800" dirty="0" smtClean="0">
                        <a:latin typeface="Calibri"/>
                        <a:ea typeface="Calibri"/>
                        <a:cs typeface="Times New Roman"/>
                      </a:endParaRPr>
                    </a:p>
                    <a:p>
                      <a:pPr algn="ctr">
                        <a:lnSpc>
                          <a:spcPct val="115000"/>
                        </a:lnSpc>
                        <a:spcAft>
                          <a:spcPts val="0"/>
                        </a:spcAft>
                      </a:pPr>
                      <a:r>
                        <a:rPr lang="fr-FR" sz="2000" b="1" dirty="0" smtClean="0">
                          <a:latin typeface="Calibri"/>
                          <a:ea typeface="Calibri"/>
                          <a:cs typeface="Times New Roman"/>
                        </a:rPr>
                        <a:t>CM1 </a:t>
                      </a:r>
                    </a:p>
                    <a:p>
                      <a:pPr algn="ctr">
                        <a:lnSpc>
                          <a:spcPct val="115000"/>
                        </a:lnSpc>
                        <a:spcAft>
                          <a:spcPts val="0"/>
                        </a:spcAft>
                      </a:pPr>
                      <a:r>
                        <a:rPr lang="fr-FR" sz="2000" b="1" dirty="0" smtClean="0">
                          <a:latin typeface="Calibri"/>
                          <a:ea typeface="Calibri"/>
                          <a:cs typeface="Times New Roman"/>
                        </a:rPr>
                        <a:t>CM2</a:t>
                      </a:r>
                      <a:endParaRPr lang="fr-FR" sz="1800" dirty="0">
                        <a:latin typeface="Calibri"/>
                        <a:ea typeface="Calibri"/>
                        <a:cs typeface="Times New Roman"/>
                      </a:endParaRPr>
                    </a:p>
                    <a:p>
                      <a:pPr algn="ctr">
                        <a:lnSpc>
                          <a:spcPct val="115000"/>
                        </a:lnSpc>
                        <a:spcAft>
                          <a:spcPts val="0"/>
                        </a:spcAft>
                      </a:pPr>
                      <a:r>
                        <a:rPr lang="fr-FR" sz="3200" b="1" dirty="0" smtClean="0">
                          <a:latin typeface="Calibri"/>
                          <a:ea typeface="Calibri"/>
                          <a:cs typeface="Times New Roman"/>
                        </a:rPr>
                        <a:t>6</a:t>
                      </a:r>
                      <a:r>
                        <a:rPr lang="fr-FR" sz="3200" b="1" baseline="30000" dirty="0" smtClean="0">
                          <a:latin typeface="Calibri"/>
                          <a:ea typeface="Calibri"/>
                          <a:cs typeface="Times New Roman"/>
                        </a:rPr>
                        <a:t>e</a:t>
                      </a:r>
                    </a:p>
                    <a:p>
                      <a:pPr algn="ctr">
                        <a:lnSpc>
                          <a:spcPct val="115000"/>
                        </a:lnSpc>
                        <a:spcAft>
                          <a:spcPts val="0"/>
                        </a:spcAft>
                      </a:pPr>
                      <a:endParaRPr lang="fr-FR" sz="18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15000"/>
                        </a:lnSpc>
                        <a:spcAft>
                          <a:spcPts val="0"/>
                        </a:spcAft>
                      </a:pPr>
                      <a:endParaRPr lang="fr-FR" sz="1200" dirty="0">
                        <a:latin typeface="Calibri"/>
                        <a:ea typeface="Calibri"/>
                        <a:cs typeface="Times New Roman"/>
                      </a:endParaRPr>
                    </a:p>
                    <a:p>
                      <a:pPr algn="ctr">
                        <a:lnSpc>
                          <a:spcPct val="115000"/>
                        </a:lnSpc>
                        <a:spcAft>
                          <a:spcPts val="0"/>
                        </a:spcAft>
                      </a:pPr>
                      <a:r>
                        <a:rPr lang="fr-FR" sz="1600" b="1" dirty="0">
                          <a:latin typeface="Calibri"/>
                          <a:ea typeface="Calibri"/>
                          <a:cs typeface="Times New Roman"/>
                        </a:rPr>
                        <a:t>Représentations plastiques et dispositifs de présentation</a:t>
                      </a:r>
                      <a:endParaRPr lang="fr-FR" sz="16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124350">
                <a:tc vMerge="1">
                  <a:txBody>
                    <a:bodyPr/>
                    <a:lstStyle/>
                    <a:p>
                      <a:endParaRPr lang="fr-FR"/>
                    </a:p>
                  </a:txBody>
                  <a:tcPr/>
                </a:tc>
                <a:tc>
                  <a:txBody>
                    <a:bodyPr/>
                    <a:lstStyle/>
                    <a:p>
                      <a:pPr algn="ctr">
                        <a:lnSpc>
                          <a:spcPct val="115000"/>
                        </a:lnSpc>
                        <a:spcAft>
                          <a:spcPts val="0"/>
                        </a:spcAft>
                      </a:pPr>
                      <a:endParaRPr lang="fr-FR" sz="1200" dirty="0" smtClean="0">
                        <a:latin typeface="Calibri"/>
                        <a:ea typeface="Calibri"/>
                        <a:cs typeface="Times New Roman"/>
                      </a:endParaRPr>
                    </a:p>
                    <a:p>
                      <a:pPr algn="ctr">
                        <a:lnSpc>
                          <a:spcPct val="115000"/>
                        </a:lnSpc>
                        <a:spcAft>
                          <a:spcPts val="0"/>
                        </a:spcAft>
                      </a:pPr>
                      <a:r>
                        <a:rPr lang="fr-FR" sz="1600" b="1" dirty="0" smtClean="0">
                          <a:latin typeface="Calibri"/>
                          <a:ea typeface="Calibri"/>
                          <a:cs typeface="Times New Roman"/>
                        </a:rPr>
                        <a:t>Fabrications </a:t>
                      </a:r>
                      <a:r>
                        <a:rPr lang="fr-FR" sz="1600" b="1" dirty="0">
                          <a:latin typeface="Calibri"/>
                          <a:ea typeface="Calibri"/>
                          <a:cs typeface="Times New Roman"/>
                        </a:rPr>
                        <a:t>et relation </a:t>
                      </a:r>
                      <a:endParaRPr lang="fr-FR" sz="1800" dirty="0">
                        <a:latin typeface="Calibri"/>
                        <a:ea typeface="Calibri"/>
                        <a:cs typeface="Times New Roman"/>
                      </a:endParaRPr>
                    </a:p>
                    <a:p>
                      <a:pPr algn="ctr">
                        <a:lnSpc>
                          <a:spcPct val="115000"/>
                        </a:lnSpc>
                        <a:spcAft>
                          <a:spcPts val="0"/>
                        </a:spcAft>
                      </a:pPr>
                      <a:r>
                        <a:rPr lang="fr-FR" sz="1600" b="1" dirty="0">
                          <a:latin typeface="Calibri"/>
                          <a:ea typeface="Calibri"/>
                          <a:cs typeface="Times New Roman"/>
                        </a:rPr>
                        <a:t>entre objet et espace</a:t>
                      </a:r>
                      <a:endParaRPr lang="fr-FR" sz="18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90556">
                <a:tc vMerge="1">
                  <a:txBody>
                    <a:bodyPr/>
                    <a:lstStyle/>
                    <a:p>
                      <a:endParaRPr lang="fr-FR"/>
                    </a:p>
                  </a:txBody>
                  <a:tcPr/>
                </a:tc>
                <a:tc>
                  <a:txBody>
                    <a:bodyPr/>
                    <a:lstStyle/>
                    <a:p>
                      <a:pPr algn="ctr">
                        <a:lnSpc>
                          <a:spcPct val="115000"/>
                        </a:lnSpc>
                        <a:spcAft>
                          <a:spcPts val="0"/>
                        </a:spcAft>
                      </a:pPr>
                      <a:endParaRPr lang="fr-FR" sz="1200" dirty="0">
                        <a:latin typeface="Calibri"/>
                        <a:ea typeface="Calibri"/>
                        <a:cs typeface="Times New Roman"/>
                      </a:endParaRPr>
                    </a:p>
                    <a:p>
                      <a:pPr algn="ctr">
                        <a:lnSpc>
                          <a:spcPct val="115000"/>
                        </a:lnSpc>
                        <a:spcAft>
                          <a:spcPts val="0"/>
                        </a:spcAft>
                      </a:pPr>
                      <a:r>
                        <a:rPr lang="fr-FR" sz="1600" b="1" dirty="0">
                          <a:latin typeface="Calibri"/>
                          <a:ea typeface="Calibri"/>
                          <a:cs typeface="Times New Roman"/>
                        </a:rPr>
                        <a:t>Matérialité de la production </a:t>
                      </a:r>
                      <a:endParaRPr lang="fr-FR" sz="1600" dirty="0">
                        <a:latin typeface="Calibri"/>
                        <a:ea typeface="Calibri"/>
                        <a:cs typeface="Times New Roman"/>
                      </a:endParaRPr>
                    </a:p>
                    <a:p>
                      <a:pPr algn="ctr">
                        <a:lnSpc>
                          <a:spcPct val="115000"/>
                        </a:lnSpc>
                        <a:spcAft>
                          <a:spcPts val="0"/>
                        </a:spcAft>
                      </a:pPr>
                      <a:r>
                        <a:rPr lang="fr-FR" sz="1600" b="1" dirty="0">
                          <a:latin typeface="Calibri"/>
                          <a:ea typeface="Calibri"/>
                          <a:cs typeface="Times New Roman"/>
                        </a:rPr>
                        <a:t>et sensibilité aux constituants</a:t>
                      </a:r>
                      <a:endParaRPr lang="fr-FR" sz="16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8" name="Rectangle 7"/>
          <p:cNvSpPr/>
          <p:nvPr/>
        </p:nvSpPr>
        <p:spPr>
          <a:xfrm>
            <a:off x="192850" y="0"/>
            <a:ext cx="8462051" cy="461665"/>
          </a:xfrm>
          <a:prstGeom prst="rect">
            <a:avLst/>
          </a:prstGeom>
        </p:spPr>
        <p:txBody>
          <a:bodyPr wrap="square">
            <a:spAutoFit/>
          </a:bodyPr>
          <a:lstStyle/>
          <a:p>
            <a:r>
              <a:rPr lang="fr-FR" sz="2400" dirty="0" smtClean="0">
                <a:solidFill>
                  <a:schemeClr val="tx2">
                    <a:satMod val="130000"/>
                  </a:schemeClr>
                </a:solidFill>
                <a:latin typeface="Haettenschweiler" pitchFamily="34" charset="0"/>
              </a:rPr>
              <a:t>Progression et réitération dans les programmes :</a:t>
            </a:r>
            <a:r>
              <a:rPr lang="fr-FR" sz="2400" dirty="0" smtClean="0">
                <a:solidFill>
                  <a:schemeClr val="tx2">
                    <a:lumMod val="60000"/>
                    <a:lumOff val="40000"/>
                  </a:schemeClr>
                </a:solidFill>
                <a:latin typeface="Haettenschweiler" pitchFamily="34" charset="0"/>
              </a:rPr>
              <a:t> logique graduelle des questions</a:t>
            </a:r>
            <a:endParaRPr lang="fr-FR" sz="2400" dirty="0">
              <a:solidFill>
                <a:schemeClr val="tx2">
                  <a:lumMod val="60000"/>
                  <a:lumOff val="40000"/>
                </a:schemeClr>
              </a:solidFill>
            </a:endParaRPr>
          </a:p>
        </p:txBody>
      </p:sp>
      <p:sp>
        <p:nvSpPr>
          <p:cNvPr id="11" name="Rectangle 10"/>
          <p:cNvSpPr/>
          <p:nvPr/>
        </p:nvSpPr>
        <p:spPr>
          <a:xfrm>
            <a:off x="2628697" y="1717658"/>
            <a:ext cx="1515791" cy="277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92850" y="553808"/>
            <a:ext cx="8544295" cy="400110"/>
          </a:xfrm>
          <a:prstGeom prst="rect">
            <a:avLst/>
          </a:prstGeom>
        </p:spPr>
        <p:txBody>
          <a:bodyPr wrap="square">
            <a:spAutoFit/>
          </a:bodyPr>
          <a:lstStyle/>
          <a:p>
            <a:pPr algn="ctr"/>
            <a:r>
              <a:rPr lang="fr-FR" sz="2000" dirty="0" smtClean="0">
                <a:solidFill>
                  <a:srgbClr val="FF0000"/>
                </a:solidFill>
                <a:latin typeface="Haettenschweiler" pitchFamily="34" charset="0"/>
              </a:rPr>
              <a:t>Points de convergences et liens </a:t>
            </a:r>
            <a:r>
              <a:rPr lang="fr-FR" sz="2000" u="sng" dirty="0" smtClean="0">
                <a:solidFill>
                  <a:srgbClr val="FF0000"/>
                </a:solidFill>
                <a:latin typeface="Haettenschweiler" pitchFamily="34" charset="0"/>
              </a:rPr>
              <a:t>entre les cycles</a:t>
            </a:r>
            <a:endParaRPr lang="fr-FR" sz="2000" u="sng" dirty="0">
              <a:solidFill>
                <a:srgbClr val="FF0000"/>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1756419504"/>
              </p:ext>
            </p:extLst>
          </p:nvPr>
        </p:nvGraphicFramePr>
        <p:xfrm>
          <a:off x="5023510" y="1504157"/>
          <a:ext cx="3004208" cy="3671618"/>
        </p:xfrm>
        <a:graphic>
          <a:graphicData uri="http://schemas.openxmlformats.org/drawingml/2006/table">
            <a:tbl>
              <a:tblPr/>
              <a:tblGrid>
                <a:gridCol w="1502104"/>
                <a:gridCol w="1502104"/>
              </a:tblGrid>
              <a:tr h="1152014">
                <a:tc rowSpan="3">
                  <a:txBody>
                    <a:bodyPr/>
                    <a:lstStyle/>
                    <a:p>
                      <a:pPr algn="ctr">
                        <a:lnSpc>
                          <a:spcPct val="115000"/>
                        </a:lnSpc>
                        <a:spcAft>
                          <a:spcPts val="0"/>
                        </a:spcAft>
                      </a:pPr>
                      <a:endParaRPr lang="fr-FR" sz="800" dirty="0">
                        <a:latin typeface="Calibri"/>
                        <a:ea typeface="Calibri"/>
                        <a:cs typeface="Times New Roman"/>
                      </a:endParaRPr>
                    </a:p>
                    <a:p>
                      <a:pPr algn="ctr">
                        <a:lnSpc>
                          <a:spcPct val="115000"/>
                        </a:lnSpc>
                        <a:spcAft>
                          <a:spcPts val="0"/>
                        </a:spcAft>
                      </a:pPr>
                      <a:endParaRPr lang="fr-FR" sz="3200" b="1" dirty="0" smtClean="0">
                        <a:latin typeface="Calibri"/>
                        <a:ea typeface="Calibri"/>
                        <a:cs typeface="Times New Roman"/>
                      </a:endParaRPr>
                    </a:p>
                    <a:p>
                      <a:pPr algn="ctr">
                        <a:lnSpc>
                          <a:spcPct val="115000"/>
                        </a:lnSpc>
                        <a:spcAft>
                          <a:spcPts val="0"/>
                        </a:spcAft>
                      </a:pPr>
                      <a:endParaRPr lang="fr-FR" sz="1800" b="1" dirty="0" smtClean="0">
                        <a:latin typeface="Calibri"/>
                        <a:ea typeface="Calibri"/>
                        <a:cs typeface="Times New Roman"/>
                      </a:endParaRPr>
                    </a:p>
                    <a:p>
                      <a:pPr algn="ctr">
                        <a:lnSpc>
                          <a:spcPct val="115000"/>
                        </a:lnSpc>
                        <a:spcAft>
                          <a:spcPts val="0"/>
                        </a:spcAft>
                      </a:pPr>
                      <a:r>
                        <a:rPr lang="fr-FR" sz="3200" b="1" dirty="0" smtClean="0">
                          <a:latin typeface="Calibri"/>
                          <a:ea typeface="Calibri"/>
                          <a:cs typeface="Times New Roman"/>
                        </a:rPr>
                        <a:t>5</a:t>
                      </a:r>
                      <a:r>
                        <a:rPr lang="fr-FR" sz="3200" b="1" baseline="30000" dirty="0" smtClean="0">
                          <a:latin typeface="Calibri"/>
                          <a:ea typeface="Calibri"/>
                          <a:cs typeface="Times New Roman"/>
                        </a:rPr>
                        <a:t>e</a:t>
                      </a:r>
                      <a:endParaRPr lang="fr-FR" sz="3200" dirty="0">
                        <a:latin typeface="Calibri"/>
                        <a:ea typeface="Calibri"/>
                        <a:cs typeface="Times New Roman"/>
                      </a:endParaRPr>
                    </a:p>
                    <a:p>
                      <a:pPr algn="ctr">
                        <a:lnSpc>
                          <a:spcPct val="115000"/>
                        </a:lnSpc>
                        <a:spcAft>
                          <a:spcPts val="0"/>
                        </a:spcAft>
                      </a:pPr>
                      <a:r>
                        <a:rPr lang="fr-FR" sz="3200" b="1" dirty="0">
                          <a:latin typeface="Calibri"/>
                          <a:ea typeface="Calibri"/>
                          <a:cs typeface="Times New Roman"/>
                        </a:rPr>
                        <a:t>4</a:t>
                      </a:r>
                      <a:r>
                        <a:rPr lang="fr-FR" sz="3200" b="1" baseline="30000" dirty="0">
                          <a:latin typeface="Calibri"/>
                          <a:ea typeface="Calibri"/>
                          <a:cs typeface="Times New Roman"/>
                        </a:rPr>
                        <a:t>e</a:t>
                      </a:r>
                      <a:endParaRPr lang="fr-FR" sz="3200" dirty="0">
                        <a:latin typeface="Calibri"/>
                        <a:ea typeface="Calibri"/>
                        <a:cs typeface="Times New Roman"/>
                      </a:endParaRPr>
                    </a:p>
                    <a:p>
                      <a:pPr algn="ctr">
                        <a:lnSpc>
                          <a:spcPct val="115000"/>
                        </a:lnSpc>
                        <a:spcAft>
                          <a:spcPts val="0"/>
                        </a:spcAft>
                      </a:pPr>
                      <a:r>
                        <a:rPr lang="fr-FR" sz="3200" b="1" dirty="0">
                          <a:latin typeface="Calibri"/>
                          <a:ea typeface="Calibri"/>
                          <a:cs typeface="Times New Roman"/>
                        </a:rPr>
                        <a:t>3</a:t>
                      </a:r>
                      <a:r>
                        <a:rPr lang="fr-FR" sz="3200" b="1" baseline="30000" dirty="0">
                          <a:latin typeface="Calibri"/>
                          <a:ea typeface="Calibri"/>
                          <a:cs typeface="Times New Roman"/>
                        </a:rPr>
                        <a:t>e</a:t>
                      </a:r>
                      <a:endParaRPr lang="fr-FR" sz="32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15000"/>
                        </a:lnSpc>
                        <a:spcAft>
                          <a:spcPts val="0"/>
                        </a:spcAft>
                      </a:pPr>
                      <a:endParaRPr lang="fr-FR" sz="800" dirty="0">
                        <a:latin typeface="Calibri"/>
                        <a:ea typeface="Calibri"/>
                        <a:cs typeface="Times New Roman"/>
                      </a:endParaRPr>
                    </a:p>
                    <a:p>
                      <a:pPr algn="ctr">
                        <a:lnSpc>
                          <a:spcPct val="115000"/>
                        </a:lnSpc>
                        <a:spcAft>
                          <a:spcPts val="0"/>
                        </a:spcAft>
                      </a:pPr>
                      <a:endParaRPr lang="fr-FR" sz="1400" b="1" dirty="0" smtClean="0">
                        <a:latin typeface="Calibri"/>
                        <a:ea typeface="Calibri"/>
                        <a:cs typeface="Times New Roman"/>
                      </a:endParaRPr>
                    </a:p>
                    <a:p>
                      <a:pPr algn="ctr">
                        <a:lnSpc>
                          <a:spcPct val="115000"/>
                        </a:lnSpc>
                        <a:spcAft>
                          <a:spcPts val="0"/>
                        </a:spcAft>
                      </a:pPr>
                      <a:r>
                        <a:rPr lang="fr-FR" sz="1400" b="1" dirty="0" smtClean="0">
                          <a:latin typeface="Calibri"/>
                          <a:ea typeface="Calibri"/>
                          <a:cs typeface="Times New Roman"/>
                        </a:rPr>
                        <a:t>REPRESENTATION</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image, réalité, fiction</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152014">
                <a:tc vMerge="1">
                  <a:txBody>
                    <a:bodyPr/>
                    <a:lstStyle/>
                    <a:p>
                      <a:endParaRPr lang="fr-FR"/>
                    </a:p>
                  </a:txBody>
                  <a:tcPr/>
                </a:tc>
                <a:tc>
                  <a:txBody>
                    <a:bodyPr/>
                    <a:lstStyle/>
                    <a:p>
                      <a:pPr algn="ctr">
                        <a:lnSpc>
                          <a:spcPct val="115000"/>
                        </a:lnSpc>
                        <a:spcAft>
                          <a:spcPts val="0"/>
                        </a:spcAft>
                      </a:pPr>
                      <a:endParaRPr lang="fr-FR" sz="800" dirty="0">
                        <a:latin typeface="Calibri"/>
                        <a:ea typeface="Calibri"/>
                        <a:cs typeface="Times New Roman"/>
                      </a:endParaRPr>
                    </a:p>
                    <a:p>
                      <a:pPr algn="ctr">
                        <a:lnSpc>
                          <a:spcPct val="115000"/>
                        </a:lnSpc>
                        <a:spcAft>
                          <a:spcPts val="0"/>
                        </a:spcAft>
                      </a:pPr>
                      <a:endParaRPr lang="fr-FR" sz="900" b="1" dirty="0" smtClean="0">
                        <a:latin typeface="Calibri"/>
                        <a:ea typeface="Calibri"/>
                        <a:cs typeface="Times New Roman"/>
                      </a:endParaRPr>
                    </a:p>
                    <a:p>
                      <a:pPr algn="ctr">
                        <a:lnSpc>
                          <a:spcPct val="115000"/>
                        </a:lnSpc>
                        <a:spcAft>
                          <a:spcPts val="0"/>
                        </a:spcAft>
                      </a:pPr>
                      <a:r>
                        <a:rPr lang="fr-FR" sz="1400" b="1" dirty="0" smtClean="0">
                          <a:latin typeface="Calibri"/>
                          <a:ea typeface="Calibri"/>
                          <a:cs typeface="Times New Roman"/>
                        </a:rPr>
                        <a:t>MATERIALITE</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OEUVRE</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OBJET</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367590">
                <a:tc vMerge="1">
                  <a:txBody>
                    <a:bodyPr/>
                    <a:lstStyle/>
                    <a:p>
                      <a:endParaRPr lang="fr-FR"/>
                    </a:p>
                  </a:txBody>
                  <a:tcPr/>
                </a:tc>
                <a:tc>
                  <a:txBody>
                    <a:bodyPr/>
                    <a:lstStyle/>
                    <a:p>
                      <a:pPr algn="ctr">
                        <a:lnSpc>
                          <a:spcPct val="115000"/>
                        </a:lnSpc>
                        <a:spcAft>
                          <a:spcPts val="0"/>
                        </a:spcAft>
                      </a:pPr>
                      <a:endParaRPr lang="fr-FR" sz="800" dirty="0">
                        <a:latin typeface="Calibri"/>
                        <a:ea typeface="Calibri"/>
                        <a:cs typeface="Times New Roman"/>
                      </a:endParaRPr>
                    </a:p>
                    <a:p>
                      <a:pPr algn="ctr">
                        <a:lnSpc>
                          <a:spcPct val="115000"/>
                        </a:lnSpc>
                        <a:spcAft>
                          <a:spcPts val="0"/>
                        </a:spcAft>
                      </a:pPr>
                      <a:endParaRPr lang="fr-FR" sz="500" b="1" dirty="0" smtClean="0">
                        <a:latin typeface="Calibri"/>
                        <a:ea typeface="Calibri"/>
                        <a:cs typeface="Times New Roman"/>
                      </a:endParaRPr>
                    </a:p>
                    <a:p>
                      <a:pPr algn="ctr">
                        <a:lnSpc>
                          <a:spcPct val="115000"/>
                        </a:lnSpc>
                        <a:spcAft>
                          <a:spcPts val="0"/>
                        </a:spcAft>
                      </a:pPr>
                      <a:r>
                        <a:rPr lang="fr-FR" sz="1400" b="1" dirty="0" smtClean="0">
                          <a:latin typeface="Calibri"/>
                          <a:ea typeface="Calibri"/>
                          <a:cs typeface="Times New Roman"/>
                        </a:rPr>
                        <a:t>OEUVRE</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ESPACE</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AUTEUR</a:t>
                      </a:r>
                      <a:endParaRPr lang="fr-FR" sz="14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SPECTATEUR</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5" name="Rectangle 14"/>
          <p:cNvSpPr/>
          <p:nvPr/>
        </p:nvSpPr>
        <p:spPr>
          <a:xfrm>
            <a:off x="6511927" y="1891830"/>
            <a:ext cx="1515791" cy="277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949207" y="3223874"/>
            <a:ext cx="503568" cy="277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6980938" y="3426106"/>
            <a:ext cx="577765" cy="277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628697" y="4063226"/>
            <a:ext cx="1080109" cy="277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729767" y="2955282"/>
            <a:ext cx="1080109" cy="277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679547" y="3234169"/>
            <a:ext cx="672998" cy="277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6980938" y="4279024"/>
            <a:ext cx="672998" cy="277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628697" y="2044519"/>
            <a:ext cx="1795177" cy="534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469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P spid="19" grpId="0" animBg="1"/>
      <p:bldP spid="20"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861748161"/>
              </p:ext>
            </p:extLst>
          </p:nvPr>
        </p:nvGraphicFramePr>
        <p:xfrm>
          <a:off x="1055123" y="1748642"/>
          <a:ext cx="6942598" cy="3337319"/>
        </p:xfrm>
        <a:graphic>
          <a:graphicData uri="http://schemas.openxmlformats.org/drawingml/2006/table">
            <a:tbl>
              <a:tblPr/>
              <a:tblGrid>
                <a:gridCol w="6942598"/>
              </a:tblGrid>
              <a:tr h="591244">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fr-FR" sz="1800" b="1" i="1" dirty="0" smtClean="0">
                          <a:latin typeface="Calibri"/>
                          <a:ea typeface="Calibri"/>
                          <a:cs typeface="Times New Roman"/>
                        </a:rPr>
                        <a:t>Comment avez-vous</a:t>
                      </a:r>
                      <a:r>
                        <a:rPr lang="fr-FR" sz="1800" b="1" i="1" baseline="0" dirty="0" smtClean="0">
                          <a:latin typeface="Calibri"/>
                          <a:ea typeface="Calibri"/>
                          <a:cs typeface="Times New Roman"/>
                        </a:rPr>
                        <a:t> débuté une </a:t>
                      </a:r>
                      <a:r>
                        <a:rPr lang="fr-FR" sz="1800" b="1" i="1" u="sng" dirty="0" smtClean="0">
                          <a:latin typeface="Calibri"/>
                          <a:ea typeface="Calibri"/>
                          <a:cs typeface="Times New Roman"/>
                        </a:rPr>
                        <a:t>évaluation</a:t>
                      </a:r>
                      <a:r>
                        <a:rPr lang="fr-FR" sz="1800" b="1" i="1" dirty="0" smtClean="0">
                          <a:latin typeface="Calibri"/>
                          <a:ea typeface="Calibri"/>
                          <a:cs typeface="Times New Roman"/>
                        </a:rPr>
                        <a:t> par compétences, au regard du nouveau socle et du</a:t>
                      </a:r>
                      <a:r>
                        <a:rPr lang="fr-FR" sz="1800" b="1" i="1" baseline="0" dirty="0" smtClean="0">
                          <a:latin typeface="Calibri"/>
                          <a:ea typeface="Calibri"/>
                          <a:cs typeface="Times New Roman"/>
                        </a:rPr>
                        <a:t> livret scolaire unique</a:t>
                      </a:r>
                      <a:r>
                        <a:rPr lang="fr-FR" sz="1800" b="1" i="1" dirty="0" smtClean="0">
                          <a:latin typeface="Calibri"/>
                          <a:ea typeface="Calibri"/>
                          <a:cs typeface="Times New Roman"/>
                        </a:rPr>
                        <a:t> ? </a:t>
                      </a:r>
                      <a:endParaRPr lang="fr-FR" sz="1800" dirty="0" smtClean="0">
                        <a:latin typeface="Calibri"/>
                        <a:ea typeface="Calibri"/>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34874">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fr-FR" sz="1800" b="1" i="1" dirty="0" smtClean="0">
                          <a:latin typeface="Calibri"/>
                          <a:ea typeface="Calibri"/>
                          <a:cs typeface="Times New Roman"/>
                        </a:rPr>
                        <a:t>Comment vous êtes vous positionnés sur les </a:t>
                      </a:r>
                      <a:r>
                        <a:rPr lang="fr-FR" sz="1800" b="1" i="1" u="sng" dirty="0" smtClean="0">
                          <a:latin typeface="Calibri"/>
                          <a:ea typeface="Calibri"/>
                          <a:cs typeface="Times New Roman"/>
                        </a:rPr>
                        <a:t>EPI</a:t>
                      </a:r>
                      <a:r>
                        <a:rPr lang="fr-FR" sz="1800" b="1" i="1" dirty="0" smtClean="0">
                          <a:latin typeface="Calibri"/>
                          <a:ea typeface="Calibri"/>
                          <a:cs typeface="Times New Roman"/>
                        </a:rPr>
                        <a:t> et </a:t>
                      </a:r>
                      <a:r>
                        <a:rPr lang="fr-FR" sz="1800" b="1" i="1" u="sng" dirty="0" smtClean="0">
                          <a:latin typeface="Calibri"/>
                          <a:ea typeface="Calibri"/>
                          <a:cs typeface="Times New Roman"/>
                        </a:rPr>
                        <a:t>AP</a:t>
                      </a:r>
                      <a:r>
                        <a:rPr lang="fr-FR" sz="1800" b="1" i="1" dirty="0" smtClean="0">
                          <a:latin typeface="Calibri"/>
                          <a:ea typeface="Calibri"/>
                          <a:cs typeface="Times New Roman"/>
                        </a:rPr>
                        <a:t> au sein de votre (vos) établissement(s) ?</a:t>
                      </a:r>
                      <a:endParaRPr lang="fr-FR" sz="1800" dirty="0">
                        <a:latin typeface="Calibri"/>
                        <a:ea typeface="Calibri"/>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680212">
                <a:tc>
                  <a:txBody>
                    <a:bodyPr/>
                    <a:lstStyle/>
                    <a:p>
                      <a:pPr marL="457200">
                        <a:lnSpc>
                          <a:spcPct val="115000"/>
                        </a:lnSpc>
                        <a:spcAft>
                          <a:spcPts val="0"/>
                        </a:spcAft>
                      </a:pPr>
                      <a:r>
                        <a:rPr lang="fr-FR" sz="1800" b="1" i="1" dirty="0">
                          <a:latin typeface="Calibri"/>
                          <a:ea typeface="Calibri"/>
                          <a:cs typeface="Times New Roman"/>
                        </a:rPr>
                        <a:t>Comment </a:t>
                      </a:r>
                      <a:r>
                        <a:rPr lang="fr-FR" sz="1800" b="1" i="1" dirty="0" smtClean="0">
                          <a:latin typeface="Calibri"/>
                          <a:ea typeface="Calibri"/>
                          <a:cs typeface="Times New Roman"/>
                        </a:rPr>
                        <a:t>aborder les </a:t>
                      </a:r>
                      <a:r>
                        <a:rPr lang="fr-FR" sz="1800" b="1" i="1" u="sng" dirty="0">
                          <a:latin typeface="Calibri"/>
                          <a:ea typeface="Calibri"/>
                          <a:cs typeface="Times New Roman"/>
                        </a:rPr>
                        <a:t>différents parcours</a:t>
                      </a:r>
                      <a:r>
                        <a:rPr lang="fr-FR" sz="1800" b="1" i="1" dirty="0">
                          <a:latin typeface="Calibri"/>
                          <a:ea typeface="Calibri"/>
                          <a:cs typeface="Times New Roman"/>
                        </a:rPr>
                        <a:t> : PEAC, Avenir, Citoyen, </a:t>
                      </a:r>
                      <a:r>
                        <a:rPr lang="fr-FR" sz="1800" b="1" i="1" dirty="0" smtClean="0">
                          <a:latin typeface="Calibri"/>
                          <a:ea typeface="Calibri"/>
                          <a:cs typeface="Times New Roman"/>
                        </a:rPr>
                        <a:t>à</a:t>
                      </a:r>
                      <a:r>
                        <a:rPr lang="fr-FR" sz="1800" b="1" i="1" baseline="0" dirty="0" smtClean="0">
                          <a:latin typeface="Calibri"/>
                          <a:ea typeface="Calibri"/>
                          <a:cs typeface="Times New Roman"/>
                        </a:rPr>
                        <a:t> la santé, </a:t>
                      </a:r>
                      <a:r>
                        <a:rPr lang="fr-FR" sz="1800" b="1" i="1" dirty="0" smtClean="0">
                          <a:latin typeface="Calibri"/>
                          <a:ea typeface="Calibri"/>
                          <a:cs typeface="Times New Roman"/>
                        </a:rPr>
                        <a:t>EMC</a:t>
                      </a:r>
                      <a:r>
                        <a:rPr lang="fr-FR" sz="1800" b="1" i="1" dirty="0">
                          <a:latin typeface="Calibri"/>
                          <a:ea typeface="Calibri"/>
                          <a:cs typeface="Times New Roman"/>
                        </a:rPr>
                        <a:t>, Projets PAC, PAG</a:t>
                      </a:r>
                      <a:r>
                        <a:rPr lang="fr-FR" sz="1800" b="1" i="1" dirty="0" smtClean="0">
                          <a:latin typeface="Calibri"/>
                          <a:ea typeface="Calibri"/>
                          <a:cs typeface="Times New Roman"/>
                        </a:rPr>
                        <a:t>,…</a:t>
                      </a:r>
                      <a:endParaRPr lang="fr-FR" sz="1800" dirty="0">
                        <a:latin typeface="Calibri"/>
                        <a:ea typeface="Calibri"/>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91244">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fr-FR" sz="1800" b="1" i="1" dirty="0" smtClean="0">
                          <a:latin typeface="Calibri"/>
                          <a:ea typeface="Calibri"/>
                          <a:cs typeface="Times New Roman"/>
                        </a:rPr>
                        <a:t>Comment envisager</a:t>
                      </a:r>
                      <a:r>
                        <a:rPr lang="fr-FR" sz="1800" b="1" i="1" baseline="0" dirty="0" smtClean="0">
                          <a:latin typeface="Calibri"/>
                          <a:ea typeface="Calibri"/>
                          <a:cs typeface="Times New Roman"/>
                        </a:rPr>
                        <a:t> des</a:t>
                      </a:r>
                      <a:r>
                        <a:rPr lang="fr-FR" sz="1800" b="1" i="1" dirty="0" smtClean="0">
                          <a:latin typeface="Calibri"/>
                          <a:ea typeface="Calibri"/>
                          <a:cs typeface="Times New Roman"/>
                        </a:rPr>
                        <a:t> pistes qui</a:t>
                      </a:r>
                      <a:r>
                        <a:rPr lang="fr-FR" sz="1800" b="1" i="1" baseline="0" dirty="0" smtClean="0">
                          <a:latin typeface="Calibri"/>
                          <a:ea typeface="Calibri"/>
                          <a:cs typeface="Times New Roman"/>
                        </a:rPr>
                        <a:t> tissent des liens </a:t>
                      </a:r>
                    </a:p>
                    <a:p>
                      <a:pPr marL="457200" marR="0" indent="0" algn="l" defTabSz="914400" rtl="0" eaLnBrk="1" fontAlgn="auto" latinLnBrk="0" hangingPunct="1">
                        <a:lnSpc>
                          <a:spcPct val="115000"/>
                        </a:lnSpc>
                        <a:spcBef>
                          <a:spcPts val="0"/>
                        </a:spcBef>
                        <a:spcAft>
                          <a:spcPts val="0"/>
                        </a:spcAft>
                        <a:buClrTx/>
                        <a:buSzTx/>
                        <a:buFontTx/>
                        <a:buNone/>
                        <a:tabLst/>
                        <a:defRPr/>
                      </a:pPr>
                      <a:r>
                        <a:rPr lang="fr-FR" sz="1800" b="1" i="1" baseline="0" dirty="0" smtClean="0">
                          <a:latin typeface="Calibri"/>
                          <a:ea typeface="Calibri"/>
                          <a:cs typeface="Times New Roman"/>
                        </a:rPr>
                        <a:t>au sein du</a:t>
                      </a:r>
                      <a:r>
                        <a:rPr lang="fr-FR" sz="1800" b="1" i="1" u="sng" dirty="0" smtClean="0">
                          <a:latin typeface="Calibri"/>
                          <a:ea typeface="Calibri"/>
                          <a:cs typeface="Times New Roman"/>
                        </a:rPr>
                        <a:t> cycle 3</a:t>
                      </a:r>
                      <a:r>
                        <a:rPr lang="fr-FR" sz="1800" b="1" i="1" u="none" baseline="0" dirty="0" smtClean="0">
                          <a:latin typeface="Calibri"/>
                          <a:ea typeface="Calibri"/>
                          <a:cs typeface="Times New Roman"/>
                        </a:rPr>
                        <a:t> ou de </a:t>
                      </a:r>
                      <a:r>
                        <a:rPr lang="fr-FR" sz="1800" b="1" i="1" dirty="0" smtClean="0">
                          <a:latin typeface="Calibri"/>
                          <a:ea typeface="Calibri"/>
                          <a:cs typeface="Times New Roman"/>
                        </a:rPr>
                        <a:t>la</a:t>
                      </a:r>
                      <a:r>
                        <a:rPr lang="fr-FR" sz="1800" b="1" i="1" baseline="0" dirty="0" smtClean="0">
                          <a:latin typeface="Calibri"/>
                          <a:ea typeface="Calibri"/>
                          <a:cs typeface="Times New Roman"/>
                        </a:rPr>
                        <a:t> liaison</a:t>
                      </a:r>
                      <a:r>
                        <a:rPr lang="fr-FR" sz="1800" b="1" i="1" dirty="0" smtClean="0">
                          <a:latin typeface="Calibri"/>
                          <a:ea typeface="Calibri"/>
                          <a:cs typeface="Times New Roman"/>
                        </a:rPr>
                        <a:t> collège-lycée ?</a:t>
                      </a:r>
                      <a:endParaRPr lang="fr-FR" sz="1800" dirty="0">
                        <a:latin typeface="Calibri"/>
                        <a:ea typeface="Calibri"/>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441802">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fr-FR" sz="1800" b="1" i="1" dirty="0" smtClean="0">
                          <a:latin typeface="Calibri"/>
                          <a:ea typeface="Calibri"/>
                          <a:cs typeface="Times New Roman"/>
                        </a:rPr>
                        <a:t>Comment garder actif l’</a:t>
                      </a:r>
                      <a:r>
                        <a:rPr lang="fr-FR" sz="1800" b="1" i="1" u="sng" dirty="0" smtClean="0">
                          <a:latin typeface="Calibri"/>
                          <a:ea typeface="Calibri"/>
                          <a:cs typeface="Times New Roman"/>
                        </a:rPr>
                        <a:t>HDA</a:t>
                      </a:r>
                      <a:r>
                        <a:rPr lang="fr-FR" sz="1800" b="1" i="1" dirty="0" smtClean="0">
                          <a:latin typeface="Calibri"/>
                          <a:ea typeface="Calibri"/>
                          <a:cs typeface="Times New Roman"/>
                        </a:rPr>
                        <a:t> au sein de la formation générale ?</a:t>
                      </a:r>
                      <a:endParaRPr lang="fr-FR" sz="1800" dirty="0" smtClean="0">
                        <a:latin typeface="Calibri"/>
                        <a:ea typeface="Calibri"/>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22497">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fr-FR" sz="1800" b="1" i="1" dirty="0" smtClean="0">
                          <a:latin typeface="Calibri"/>
                          <a:ea typeface="Calibri"/>
                          <a:cs typeface="Times New Roman"/>
                        </a:rPr>
                        <a:t>Comment s’afficher, se positionner, au sein des cycles et du </a:t>
                      </a:r>
                      <a:r>
                        <a:rPr lang="fr-FR" sz="1800" b="1" i="1" u="sng" dirty="0" smtClean="0">
                          <a:latin typeface="Calibri"/>
                          <a:ea typeface="Calibri"/>
                          <a:cs typeface="Times New Roman"/>
                        </a:rPr>
                        <a:t>DNB</a:t>
                      </a:r>
                      <a:r>
                        <a:rPr lang="fr-FR" sz="1800" b="1" i="1" dirty="0" smtClean="0">
                          <a:latin typeface="Calibri"/>
                          <a:ea typeface="Calibri"/>
                          <a:cs typeface="Times New Roman"/>
                        </a:rPr>
                        <a:t> ?</a:t>
                      </a:r>
                      <a:endParaRPr lang="fr-FR" sz="1800" dirty="0">
                        <a:latin typeface="Calibri"/>
                        <a:ea typeface="Calibri"/>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2" name="Rectangle 1"/>
          <p:cNvSpPr/>
          <p:nvPr/>
        </p:nvSpPr>
        <p:spPr>
          <a:xfrm>
            <a:off x="532608" y="339374"/>
            <a:ext cx="2448098" cy="584775"/>
          </a:xfrm>
          <a:prstGeom prst="rect">
            <a:avLst/>
          </a:prstGeom>
        </p:spPr>
        <p:txBody>
          <a:bodyPr wrap="square">
            <a:spAutoFit/>
          </a:bodyPr>
          <a:lstStyle/>
          <a:p>
            <a:pPr lvl="0">
              <a:spcBef>
                <a:spcPts val="600"/>
              </a:spcBef>
              <a:buClr>
                <a:srgbClr val="4F81BD"/>
              </a:buClr>
              <a:buSzPct val="70000"/>
              <a:defRPr/>
            </a:pPr>
            <a:r>
              <a:rPr lang="fr-FR" sz="3200" dirty="0" smtClean="0">
                <a:solidFill>
                  <a:srgbClr val="1F497D">
                    <a:lumMod val="60000"/>
                    <a:lumOff val="40000"/>
                  </a:srgbClr>
                </a:solidFill>
                <a:latin typeface="Haettenschweiler" pitchFamily="34" charset="0"/>
              </a:rPr>
              <a:t>Préoccupations :</a:t>
            </a:r>
            <a:endParaRPr lang="fr-FR" sz="3200" dirty="0">
              <a:solidFill>
                <a:schemeClr val="tx2">
                  <a:lumMod val="60000"/>
                  <a:lumOff val="40000"/>
                </a:schemeClr>
              </a:solidFill>
              <a:latin typeface="Haettenschweiler" pitchFamily="34" charset="0"/>
            </a:endParaRPr>
          </a:p>
        </p:txBody>
      </p:sp>
    </p:spTree>
    <p:extLst>
      <p:ext uri="{BB962C8B-B14F-4D97-AF65-F5344CB8AC3E}">
        <p14:creationId xmlns:p14="http://schemas.microsoft.com/office/powerpoint/2010/main" val="3261292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au 20"/>
          <p:cNvGraphicFramePr>
            <a:graphicFrameLocks noGrp="1"/>
          </p:cNvGraphicFramePr>
          <p:nvPr>
            <p:extLst>
              <p:ext uri="{D42A27DB-BD31-4B8C-83A1-F6EECF244321}">
                <p14:modId xmlns:p14="http://schemas.microsoft.com/office/powerpoint/2010/main" val="3852820342"/>
              </p:ext>
            </p:extLst>
          </p:nvPr>
        </p:nvGraphicFramePr>
        <p:xfrm>
          <a:off x="137785" y="805410"/>
          <a:ext cx="4344245" cy="5725888"/>
        </p:xfrm>
        <a:graphic>
          <a:graphicData uri="http://schemas.openxmlformats.org/drawingml/2006/table">
            <a:tbl>
              <a:tblPr/>
              <a:tblGrid>
                <a:gridCol w="1785668"/>
                <a:gridCol w="2558577"/>
              </a:tblGrid>
              <a:tr h="281088">
                <a:tc>
                  <a:txBody>
                    <a:bodyPr/>
                    <a:lstStyle/>
                    <a:p>
                      <a:pPr algn="l">
                        <a:lnSpc>
                          <a:spcPct val="115000"/>
                        </a:lnSpc>
                        <a:spcAft>
                          <a:spcPts val="0"/>
                        </a:spcAft>
                      </a:pPr>
                      <a:r>
                        <a:rPr lang="fr-FR" sz="1100" b="1" dirty="0">
                          <a:latin typeface="Calibri"/>
                          <a:ea typeface="Calibri"/>
                          <a:cs typeface="Times New Roman"/>
                        </a:rPr>
                        <a:t>La ressemblance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Prise de conscience valeur expressive de l’écart dans la représentation.</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a:txBody>
                    <a:bodyPr/>
                    <a:lstStyle/>
                    <a:p>
                      <a:pPr algn="ctr">
                        <a:lnSpc>
                          <a:spcPct val="115000"/>
                        </a:lnSpc>
                        <a:spcAft>
                          <a:spcPts val="0"/>
                        </a:spcAft>
                      </a:pPr>
                      <a:r>
                        <a:rPr lang="fr-FR" sz="1100" b="1" dirty="0">
                          <a:latin typeface="Calibri"/>
                          <a:ea typeface="Calibri"/>
                          <a:cs typeface="Times New Roman"/>
                        </a:rPr>
                        <a:t>L’autonomie du geste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Incidences sur la représentation, l’unicité de l’œuvre ; copie, multiple, série.</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421631">
                <a:tc>
                  <a:txBody>
                    <a:bodyPr/>
                    <a:lstStyle/>
                    <a:p>
                      <a:pPr algn="ctr">
                        <a:lnSpc>
                          <a:spcPct val="115000"/>
                        </a:lnSpc>
                        <a:spcAft>
                          <a:spcPts val="0"/>
                        </a:spcAft>
                      </a:pPr>
                      <a:r>
                        <a:rPr lang="fr-FR" sz="1100" b="1" dirty="0">
                          <a:latin typeface="Calibri"/>
                          <a:ea typeface="Calibri"/>
                          <a:cs typeface="Times New Roman"/>
                        </a:rPr>
                        <a:t>Différentes catégories d’images, </a:t>
                      </a:r>
                      <a:endParaRPr lang="fr-FR" sz="1400" dirty="0">
                        <a:latin typeface="Calibri"/>
                        <a:ea typeface="Calibri"/>
                        <a:cs typeface="Times New Roman"/>
                      </a:endParaRPr>
                    </a:p>
                    <a:p>
                      <a:pPr algn="ctr">
                        <a:lnSpc>
                          <a:spcPct val="115000"/>
                        </a:lnSpc>
                        <a:spcAft>
                          <a:spcPts val="0"/>
                        </a:spcAft>
                      </a:pPr>
                      <a:r>
                        <a:rPr lang="fr-FR" sz="1100" b="1" dirty="0">
                          <a:latin typeface="Calibri"/>
                          <a:ea typeface="Calibri"/>
                          <a:cs typeface="Times New Roman"/>
                        </a:rPr>
                        <a:t>leurs procédés de fabrication, leurs transformations</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Images artistiques, scientifiques, documentaires ; dessinées, peintes, photographiées, filmées ; transformations dans une visée poétique/artistique.</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a:txBody>
                    <a:bodyPr/>
                    <a:lstStyle/>
                    <a:p>
                      <a:pPr algn="ctr">
                        <a:lnSpc>
                          <a:spcPct val="115000"/>
                        </a:lnSpc>
                        <a:spcAft>
                          <a:spcPts val="0"/>
                        </a:spcAft>
                      </a:pPr>
                      <a:r>
                        <a:rPr lang="fr-FR" sz="1100" b="1" dirty="0">
                          <a:latin typeface="Calibri"/>
                          <a:ea typeface="Calibri"/>
                          <a:cs typeface="Times New Roman"/>
                        </a:rPr>
                        <a:t>Narration visuelle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Compositions 2D/3D et organisation d’images fixes/animées à des fins narratives.</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a:txBody>
                    <a:bodyPr/>
                    <a:lstStyle/>
                    <a:p>
                      <a:pPr algn="ctr">
                        <a:lnSpc>
                          <a:spcPct val="115000"/>
                        </a:lnSpc>
                        <a:spcAft>
                          <a:spcPts val="0"/>
                        </a:spcAft>
                      </a:pPr>
                      <a:r>
                        <a:rPr lang="fr-FR" sz="1100" b="1" dirty="0">
                          <a:latin typeface="Calibri"/>
                          <a:ea typeface="Calibri"/>
                          <a:cs typeface="Times New Roman"/>
                        </a:rPr>
                        <a:t>Mise en regard de l’espace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Modalités, contextes, explorations des différents modes de présentations (lieux,…)</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a:txBody>
                    <a:bodyPr/>
                    <a:lstStyle/>
                    <a:p>
                      <a:pPr algn="ctr">
                        <a:lnSpc>
                          <a:spcPct val="115000"/>
                        </a:lnSpc>
                        <a:spcAft>
                          <a:spcPts val="0"/>
                        </a:spcAft>
                      </a:pPr>
                      <a:r>
                        <a:rPr lang="fr-FR" sz="1100" b="1" dirty="0">
                          <a:latin typeface="Calibri"/>
                          <a:ea typeface="Calibri"/>
                          <a:cs typeface="Times New Roman"/>
                        </a:rPr>
                        <a:t>Prise en compte spectateur/effet recherché</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NewRoman"/>
                        </a:rPr>
                        <a:t>Découverte des modalités de présentation afin de saisir la réception de l’œuvre/</a:t>
                      </a:r>
                      <a:r>
                        <a:rPr lang="fr-FR" sz="800" dirty="0" err="1">
                          <a:latin typeface="Calibri"/>
                          <a:ea typeface="Calibri"/>
                          <a:cs typeface="TimesNewRoman"/>
                        </a:rPr>
                        <a:t>product</a:t>
                      </a:r>
                      <a:r>
                        <a:rPr lang="fr-FR" sz="800" dirty="0">
                          <a:latin typeface="Calibri"/>
                          <a:ea typeface="Calibri"/>
                          <a:cs typeface="TimesNewRoman"/>
                        </a:rPr>
                        <a:t>.</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a:txBody>
                    <a:bodyPr/>
                    <a:lstStyle/>
                    <a:p>
                      <a:pPr algn="ctr">
                        <a:lnSpc>
                          <a:spcPct val="115000"/>
                        </a:lnSpc>
                        <a:spcAft>
                          <a:spcPts val="0"/>
                        </a:spcAft>
                      </a:pPr>
                      <a:r>
                        <a:rPr lang="fr-FR" sz="1100" b="1" dirty="0">
                          <a:latin typeface="Calibri"/>
                          <a:ea typeface="Calibri"/>
                          <a:cs typeface="Times New Roman"/>
                        </a:rPr>
                        <a:t>Hétérogénéité et cohérence plastique (2D/3D</a:t>
                      </a:r>
                      <a:r>
                        <a:rPr lang="fr-FR" sz="800" b="1" dirty="0">
                          <a:latin typeface="Calibri"/>
                          <a:ea typeface="Calibri"/>
                          <a:cs typeface="Times New Roman"/>
                        </a:rPr>
                        <a:t>)</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 New Roman"/>
                        </a:rPr>
                        <a:t>Choix, relations formelles, qualités et sens produits entre divers constituants plastiques.</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81088">
                <a:tc>
                  <a:txBody>
                    <a:bodyPr/>
                    <a:lstStyle/>
                    <a:p>
                      <a:pPr algn="ctr">
                        <a:lnSpc>
                          <a:spcPct val="115000"/>
                        </a:lnSpc>
                        <a:spcAft>
                          <a:spcPts val="0"/>
                        </a:spcAft>
                      </a:pPr>
                      <a:r>
                        <a:rPr lang="fr-FR" sz="1100" b="1" dirty="0">
                          <a:latin typeface="Calibri"/>
                          <a:ea typeface="Calibri"/>
                          <a:cs typeface="Times New Roman"/>
                        </a:rPr>
                        <a:t>Objets : inventions, fabrications, détournements, mise en scène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a:latin typeface="Calibri"/>
                          <a:ea typeface="Calibri"/>
                          <a:cs typeface="Times New Roman"/>
                        </a:rPr>
                        <a:t>A des fins narratives, symboliques, poétiques. Prise en compte du statut. Forme/fonction.</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562174">
                <a:tc>
                  <a:txBody>
                    <a:bodyPr/>
                    <a:lstStyle/>
                    <a:p>
                      <a:pPr algn="ctr">
                        <a:lnSpc>
                          <a:spcPct val="115000"/>
                        </a:lnSpc>
                        <a:spcAft>
                          <a:spcPts val="0"/>
                        </a:spcAft>
                      </a:pPr>
                      <a:endParaRPr lang="fr-FR" sz="1000" dirty="0">
                        <a:latin typeface="Calibri"/>
                        <a:ea typeface="Calibri"/>
                        <a:cs typeface="Times New Roman"/>
                      </a:endParaRPr>
                    </a:p>
                    <a:p>
                      <a:pPr algn="ctr">
                        <a:lnSpc>
                          <a:spcPct val="115000"/>
                        </a:lnSpc>
                        <a:spcAft>
                          <a:spcPts val="0"/>
                        </a:spcAft>
                      </a:pPr>
                      <a:r>
                        <a:rPr lang="fr-FR" sz="1100" b="1" dirty="0">
                          <a:latin typeface="Calibri"/>
                          <a:ea typeface="Calibri"/>
                          <a:cs typeface="Times New Roman"/>
                        </a:rPr>
                        <a:t>Espace en 3D</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800" dirty="0" smtClean="0">
                          <a:latin typeface="Calibri"/>
                          <a:ea typeface="Calibri"/>
                          <a:cs typeface="Times New Roman"/>
                        </a:rPr>
                        <a:t>Découvertes et expérimentations : forme ouverte/fermée, contour/limite, vide/plein, </a:t>
                      </a:r>
                      <a:r>
                        <a:rPr lang="fr-FR" sz="800" dirty="0" err="1" smtClean="0">
                          <a:latin typeface="Calibri"/>
                          <a:ea typeface="Calibri"/>
                          <a:cs typeface="Times New Roman"/>
                        </a:rPr>
                        <a:t>int</a:t>
                      </a:r>
                      <a:r>
                        <a:rPr lang="fr-FR" sz="800" dirty="0" smtClean="0">
                          <a:latin typeface="Calibri"/>
                          <a:ea typeface="Calibri"/>
                          <a:cs typeface="Times New Roman"/>
                        </a:rPr>
                        <a:t>/</a:t>
                      </a:r>
                      <a:r>
                        <a:rPr lang="fr-FR" sz="800" dirty="0" err="1" smtClean="0">
                          <a:latin typeface="Calibri"/>
                          <a:ea typeface="Calibri"/>
                          <a:cs typeface="Times New Roman"/>
                        </a:rPr>
                        <a:t>ext</a:t>
                      </a:r>
                      <a:r>
                        <a:rPr lang="fr-FR" sz="800" dirty="0" smtClean="0">
                          <a:latin typeface="Calibri"/>
                          <a:ea typeface="Calibri"/>
                          <a:cs typeface="Times New Roman"/>
                        </a:rPr>
                        <a:t>, enveloppe/structure, passage/transition, interpénétrations œuvre/espace/</a:t>
                      </a:r>
                      <a:r>
                        <a:rPr lang="fr-FR" sz="800" dirty="0" err="1" smtClean="0">
                          <a:latin typeface="Calibri"/>
                          <a:ea typeface="Calibri"/>
                          <a:cs typeface="Times New Roman"/>
                        </a:rPr>
                        <a:t>specta</a:t>
                      </a:r>
                      <a:r>
                        <a:rPr lang="fr-FR" sz="800" dirty="0" smtClean="0">
                          <a:latin typeface="Calibri"/>
                          <a:ea typeface="Calibri"/>
                          <a:cs typeface="Times New Roman"/>
                        </a:rPr>
                        <a:t>.</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83318">
                <a:tc>
                  <a:txBody>
                    <a:bodyPr/>
                    <a:lstStyle/>
                    <a:p>
                      <a:pPr algn="ctr">
                        <a:lnSpc>
                          <a:spcPct val="115000"/>
                        </a:lnSpc>
                        <a:spcAft>
                          <a:spcPts val="0"/>
                        </a:spcAft>
                      </a:pPr>
                      <a:r>
                        <a:rPr lang="fr-FR" sz="1100" b="1" dirty="0">
                          <a:latin typeface="Calibri"/>
                          <a:ea typeface="Calibri"/>
                          <a:cs typeface="Times New Roman"/>
                        </a:rPr>
                        <a:t>Réalité concrète d’une production/œuvre</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800" dirty="0">
                          <a:latin typeface="Calibri"/>
                          <a:ea typeface="Calibri"/>
                          <a:cs typeface="Times New Roman"/>
                        </a:rPr>
                        <a:t>Rôle/expérience de la matérialité et effets sensibles produits. Objet et image = matériaux.</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337304">
                <a:tc>
                  <a:txBody>
                    <a:bodyPr/>
                    <a:lstStyle/>
                    <a:p>
                      <a:pPr algn="ctr">
                        <a:lnSpc>
                          <a:spcPct val="115000"/>
                        </a:lnSpc>
                        <a:spcAft>
                          <a:spcPts val="0"/>
                        </a:spcAft>
                      </a:pPr>
                      <a:endParaRPr lang="fr-FR" sz="1000" dirty="0">
                        <a:latin typeface="Calibri"/>
                        <a:ea typeface="Calibri"/>
                        <a:cs typeface="Times New Roman"/>
                      </a:endParaRPr>
                    </a:p>
                    <a:p>
                      <a:pPr algn="ctr">
                        <a:lnSpc>
                          <a:spcPct val="115000"/>
                        </a:lnSpc>
                        <a:spcAft>
                          <a:spcPts val="0"/>
                        </a:spcAft>
                      </a:pPr>
                      <a:r>
                        <a:rPr lang="fr-FR" sz="1100" b="1" dirty="0">
                          <a:latin typeface="Calibri"/>
                          <a:ea typeface="Calibri"/>
                          <a:cs typeface="Times New Roman"/>
                        </a:rPr>
                        <a:t>Matériaux : qualités physiques</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800" dirty="0">
                          <a:latin typeface="Calibri"/>
                          <a:ea typeface="Calibri"/>
                          <a:cs typeface="Times New Roman"/>
                        </a:rPr>
                        <a:t>Incidences de leurs caractéristiques sur la pratique 2D/3D ; invention de formes/techniques ; production de sens.</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403299">
                <a:tc>
                  <a:txBody>
                    <a:bodyPr/>
                    <a:lstStyle/>
                    <a:p>
                      <a:pPr algn="ctr">
                        <a:lnSpc>
                          <a:spcPct val="115000"/>
                        </a:lnSpc>
                        <a:spcAft>
                          <a:spcPts val="0"/>
                        </a:spcAft>
                      </a:pPr>
                      <a:endParaRPr lang="fr-FR" sz="1000" dirty="0">
                        <a:latin typeface="Calibri"/>
                        <a:ea typeface="Calibri"/>
                        <a:cs typeface="Times New Roman"/>
                      </a:endParaRPr>
                    </a:p>
                    <a:p>
                      <a:pPr algn="ctr">
                        <a:lnSpc>
                          <a:spcPct val="115000"/>
                        </a:lnSpc>
                        <a:spcAft>
                          <a:spcPts val="0"/>
                        </a:spcAft>
                      </a:pPr>
                      <a:r>
                        <a:rPr lang="fr-FR" sz="1100" b="1" dirty="0">
                          <a:latin typeface="Calibri"/>
                          <a:ea typeface="Calibri"/>
                          <a:cs typeface="Times New Roman"/>
                        </a:rPr>
                        <a:t>Effets du geste et de l’instrument</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800" dirty="0">
                          <a:latin typeface="Calibri"/>
                          <a:ea typeface="Calibri"/>
                          <a:cs typeface="Times New Roman"/>
                        </a:rPr>
                        <a:t>Qualités plastiques et effets visuels obtenus par la mise en œuvre d’outils, des dialogues </a:t>
                      </a:r>
                      <a:r>
                        <a:rPr lang="fr-FR" sz="1000" dirty="0">
                          <a:latin typeface="Calibri"/>
                          <a:ea typeface="Calibri"/>
                          <a:cs typeface="Times New Roman"/>
                        </a:rPr>
                        <a:t> </a:t>
                      </a:r>
                      <a:r>
                        <a:rPr lang="fr-FR" sz="800" dirty="0">
                          <a:latin typeface="Calibri"/>
                          <a:ea typeface="Calibri"/>
                          <a:cs typeface="Times New Roman"/>
                        </a:rPr>
                        <a:t>entre instruments et matières, par les différents types de gestes.</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366635">
                <a:tc>
                  <a:txBody>
                    <a:bodyPr/>
                    <a:lstStyle/>
                    <a:p>
                      <a:pPr algn="ctr">
                        <a:lnSpc>
                          <a:spcPct val="75000"/>
                        </a:lnSpc>
                        <a:spcAft>
                          <a:spcPts val="0"/>
                        </a:spcAft>
                      </a:pPr>
                      <a:endParaRPr lang="fr-FR" sz="1400" dirty="0">
                        <a:latin typeface="Calibri"/>
                        <a:ea typeface="Calibri"/>
                        <a:cs typeface="Times New Roman"/>
                      </a:endParaRPr>
                    </a:p>
                    <a:p>
                      <a:pPr algn="ctr">
                        <a:lnSpc>
                          <a:spcPct val="75000"/>
                        </a:lnSpc>
                        <a:spcAft>
                          <a:spcPts val="0"/>
                        </a:spcAft>
                      </a:pPr>
                      <a:r>
                        <a:rPr lang="fr-FR" sz="1100" b="1" dirty="0">
                          <a:latin typeface="Calibri"/>
                          <a:ea typeface="Calibri"/>
                          <a:cs typeface="Times New Roman"/>
                        </a:rPr>
                        <a:t>Couleur : matérialité et qualité</a:t>
                      </a: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800" dirty="0">
                          <a:latin typeface="Calibri"/>
                          <a:ea typeface="Calibri"/>
                          <a:cs typeface="Times New Roman"/>
                        </a:rPr>
                        <a:t>Relations entre sensation colorée et qualités physiques matière colorée ; effets induits par différents usages, supports, mélanges, médiums. Dimension sensorielle. Quantité/qualité.</a:t>
                      </a: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bl>
          </a:graphicData>
        </a:graphic>
      </p:graphicFrame>
      <p:sp>
        <p:nvSpPr>
          <p:cNvPr id="8" name="Rectangle 7"/>
          <p:cNvSpPr/>
          <p:nvPr/>
        </p:nvSpPr>
        <p:spPr>
          <a:xfrm>
            <a:off x="192850" y="0"/>
            <a:ext cx="8462051" cy="461665"/>
          </a:xfrm>
          <a:prstGeom prst="rect">
            <a:avLst/>
          </a:prstGeom>
        </p:spPr>
        <p:txBody>
          <a:bodyPr wrap="square">
            <a:spAutoFit/>
          </a:bodyPr>
          <a:lstStyle/>
          <a:p>
            <a:r>
              <a:rPr lang="fr-FR" sz="2400" dirty="0" smtClean="0">
                <a:solidFill>
                  <a:schemeClr val="tx2">
                    <a:satMod val="130000"/>
                  </a:schemeClr>
                </a:solidFill>
                <a:latin typeface="Haettenschweiler" pitchFamily="34" charset="0"/>
              </a:rPr>
              <a:t>Progression et réitération dans les programmes :</a:t>
            </a:r>
            <a:r>
              <a:rPr lang="fr-FR" sz="2400" dirty="0" smtClean="0">
                <a:solidFill>
                  <a:schemeClr val="tx2">
                    <a:lumMod val="60000"/>
                    <a:lumOff val="40000"/>
                  </a:schemeClr>
                </a:solidFill>
                <a:latin typeface="Haettenschweiler" pitchFamily="34" charset="0"/>
              </a:rPr>
              <a:t> logique graduelle des questions</a:t>
            </a:r>
            <a:endParaRPr lang="fr-FR" sz="2400" dirty="0">
              <a:solidFill>
                <a:schemeClr val="tx2">
                  <a:lumMod val="60000"/>
                  <a:lumOff val="40000"/>
                </a:schemeClr>
              </a:solidFill>
            </a:endParaRPr>
          </a:p>
        </p:txBody>
      </p:sp>
      <p:sp>
        <p:nvSpPr>
          <p:cNvPr id="11" name="Rectangle 10"/>
          <p:cNvSpPr/>
          <p:nvPr/>
        </p:nvSpPr>
        <p:spPr>
          <a:xfrm>
            <a:off x="137393" y="828929"/>
            <a:ext cx="1065263" cy="161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92850" y="353753"/>
            <a:ext cx="8544295" cy="400110"/>
          </a:xfrm>
          <a:prstGeom prst="rect">
            <a:avLst/>
          </a:prstGeom>
        </p:spPr>
        <p:txBody>
          <a:bodyPr wrap="square">
            <a:spAutoFit/>
          </a:bodyPr>
          <a:lstStyle/>
          <a:p>
            <a:pPr algn="ctr"/>
            <a:r>
              <a:rPr lang="fr-FR" sz="2000" dirty="0" smtClean="0">
                <a:solidFill>
                  <a:srgbClr val="FF0000"/>
                </a:solidFill>
                <a:latin typeface="Haettenschweiler" pitchFamily="34" charset="0"/>
              </a:rPr>
              <a:t>Points de convergences et liens </a:t>
            </a:r>
            <a:r>
              <a:rPr lang="fr-FR" sz="2000" u="sng" dirty="0" smtClean="0">
                <a:solidFill>
                  <a:srgbClr val="FF0000"/>
                </a:solidFill>
                <a:latin typeface="Haettenschweiler" pitchFamily="34" charset="0"/>
              </a:rPr>
              <a:t>entre les cycles</a:t>
            </a:r>
            <a:endParaRPr lang="fr-FR" sz="2000" u="sng" dirty="0">
              <a:solidFill>
                <a:srgbClr val="FF0000"/>
              </a:solidFill>
            </a:endParaRPr>
          </a:p>
        </p:txBody>
      </p:sp>
      <p:sp>
        <p:nvSpPr>
          <p:cNvPr id="14" name="Ellipse 2"/>
          <p:cNvSpPr/>
          <p:nvPr/>
        </p:nvSpPr>
        <p:spPr>
          <a:xfrm>
            <a:off x="1202656" y="347553"/>
            <a:ext cx="702645" cy="64262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sz="1400" kern="0" dirty="0" smtClean="0">
                <a:solidFill>
                  <a:srgbClr val="1F497D">
                    <a:lumMod val="75000"/>
                  </a:srgbClr>
                </a:solidFill>
                <a:latin typeface="Haettenschweiler" pitchFamily="34" charset="0"/>
                <a:ea typeface="ＭＳ 明朝"/>
                <a:cs typeface="Helvetica"/>
              </a:rPr>
              <a:t>Cycle 3</a:t>
            </a:r>
            <a:endParaRPr lang="en-GB" sz="1400" kern="0" dirty="0">
              <a:solidFill>
                <a:prstClr val="black"/>
              </a:solidFill>
              <a:latin typeface="Helvetica"/>
              <a:ea typeface="ＭＳ 明朝"/>
              <a:cs typeface="Helvetica"/>
            </a:endParaRPr>
          </a:p>
        </p:txBody>
      </p:sp>
      <p:graphicFrame>
        <p:nvGraphicFramePr>
          <p:cNvPr id="15" name="Tableau 14"/>
          <p:cNvGraphicFramePr>
            <a:graphicFrameLocks noGrp="1"/>
          </p:cNvGraphicFramePr>
          <p:nvPr>
            <p:extLst>
              <p:ext uri="{D42A27DB-BD31-4B8C-83A1-F6EECF244321}">
                <p14:modId xmlns:p14="http://schemas.microsoft.com/office/powerpoint/2010/main" val="3571454128"/>
              </p:ext>
            </p:extLst>
          </p:nvPr>
        </p:nvGraphicFramePr>
        <p:xfrm>
          <a:off x="4753354" y="798433"/>
          <a:ext cx="3901547" cy="5980176"/>
        </p:xfrm>
        <a:graphic>
          <a:graphicData uri="http://schemas.openxmlformats.org/drawingml/2006/table">
            <a:tbl>
              <a:tblPr/>
              <a:tblGrid>
                <a:gridCol w="1907872"/>
                <a:gridCol w="1993675"/>
              </a:tblGrid>
              <a:tr h="108514">
                <a:tc>
                  <a:txBody>
                    <a:bodyPr/>
                    <a:lstStyle/>
                    <a:p>
                      <a:pPr algn="l">
                        <a:lnSpc>
                          <a:spcPct val="75000"/>
                        </a:lnSpc>
                        <a:spcAft>
                          <a:spcPts val="0"/>
                        </a:spcAft>
                      </a:pPr>
                      <a:r>
                        <a:rPr lang="fr-FR" sz="1100" b="1" dirty="0" smtClean="0">
                          <a:latin typeface="Calibri"/>
                          <a:ea typeface="Calibri"/>
                          <a:cs typeface="Times New Roman"/>
                        </a:rPr>
                        <a:t>    </a:t>
                      </a:r>
                    </a:p>
                    <a:p>
                      <a:pPr algn="l">
                        <a:lnSpc>
                          <a:spcPct val="75000"/>
                        </a:lnSpc>
                        <a:spcAft>
                          <a:spcPts val="0"/>
                        </a:spcAft>
                      </a:pPr>
                      <a:r>
                        <a:rPr lang="fr-FR" sz="1100" b="1" dirty="0" smtClean="0">
                          <a:latin typeface="Calibri"/>
                          <a:ea typeface="Calibri"/>
                          <a:cs typeface="Times New Roman"/>
                        </a:rPr>
                        <a:t>    La </a:t>
                      </a:r>
                      <a:r>
                        <a:rPr lang="fr-FR" sz="1100" b="1" dirty="0">
                          <a:latin typeface="Calibri"/>
                          <a:ea typeface="Calibri"/>
                          <a:cs typeface="Times New Roman"/>
                        </a:rPr>
                        <a:t>ressemblance</a:t>
                      </a:r>
                      <a:endParaRPr lang="fr-FR" sz="11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Rapport au réel et valeur expressive de l’écart en art.</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Images artistiques et rapport à la fiction.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Différence ressemblance et vraisemblance.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38108">
                <a:tc>
                  <a:txBody>
                    <a:bodyPr/>
                    <a:lstStyle/>
                    <a:p>
                      <a:pPr algn="ctr">
                        <a:lnSpc>
                          <a:spcPct val="75000"/>
                        </a:lnSpc>
                        <a:spcAft>
                          <a:spcPts val="0"/>
                        </a:spcAft>
                      </a:pPr>
                      <a:endParaRPr lang="fr-FR" sz="800" dirty="0">
                        <a:latin typeface="Calibri"/>
                        <a:ea typeface="Calibri"/>
                        <a:cs typeface="Times New Roman"/>
                      </a:endParaRPr>
                    </a:p>
                    <a:p>
                      <a:pPr algn="l">
                        <a:lnSpc>
                          <a:spcPct val="75000"/>
                        </a:lnSpc>
                        <a:spcAft>
                          <a:spcPts val="0"/>
                        </a:spcAft>
                      </a:pPr>
                      <a:r>
                        <a:rPr lang="fr-FR" sz="1100" b="1" dirty="0" smtClean="0">
                          <a:latin typeface="Calibri"/>
                          <a:ea typeface="Calibri"/>
                          <a:cs typeface="Times New Roman"/>
                        </a:rPr>
                        <a:t>           Le </a:t>
                      </a:r>
                      <a:r>
                        <a:rPr lang="fr-FR" sz="1100" b="1" dirty="0">
                          <a:latin typeface="Calibri"/>
                          <a:ea typeface="Calibri"/>
                          <a:cs typeface="Times New Roman"/>
                        </a:rPr>
                        <a:t>dispositif</a:t>
                      </a:r>
                      <a:endParaRPr lang="fr-FR" sz="11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Organisation et composition.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- 2D (littéral/suggéré)</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- 3D (structure, construction, installation)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Intervention sur le lieu / installation.</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La narration visuelle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Mouvement et temporalité (suggéré/réel)</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Dispositif séquentiel, dimension temporelle : durée, vitesse,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rythme, montage, découpage, ellipse…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Autonomie de l’œuvre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Modalités de son </a:t>
                      </a:r>
                      <a:r>
                        <a:rPr lang="fr-FR" sz="700" dirty="0" err="1">
                          <a:latin typeface="Calibri"/>
                          <a:ea typeface="Calibri"/>
                          <a:cs typeface="Times New Roman"/>
                        </a:rPr>
                        <a:t>autoréférenciation</a:t>
                      </a:r>
                      <a:r>
                        <a:rPr lang="fr-FR" sz="700" dirty="0">
                          <a:latin typeface="Calibri"/>
                          <a:ea typeface="Calibri"/>
                          <a:cs typeface="Times New Roman"/>
                        </a:rPr>
                        <a:t>, face au monde visible.</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Inclusion, mise en abyme de ses propres constituants : abstrait,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informel, concret,…</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9581">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Création, matérialité, statut, signification des images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Appréhension, compréhension diversité des images.</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Propriétés plastiques, iconiques, sémantiques, symboliques.</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Différences d’intentions entre :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a:t>
                      </a:r>
                      <a:r>
                        <a:rPr lang="fr-FR" sz="700" i="1" dirty="0">
                          <a:latin typeface="Calibri"/>
                          <a:ea typeface="Calibri"/>
                          <a:cs typeface="Times New Roman"/>
                        </a:rPr>
                        <a:t>expression artistique/communication visuelle</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œuvre/image d’œuvre.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Conception</a:t>
                      </a:r>
                      <a:r>
                        <a:rPr kumimoji="0" lang="fr-FR" sz="1100" b="1" kern="1200" dirty="0">
                          <a:solidFill>
                            <a:schemeClr val="tx1"/>
                          </a:solidFill>
                          <a:latin typeface="Calibri"/>
                          <a:ea typeface="Calibri"/>
                          <a:cs typeface="Times New Roman"/>
                        </a:rPr>
                        <a:t>, production, diffusion à l’ère du 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Incidences du numérique sur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a:t>
                      </a:r>
                      <a:r>
                        <a:rPr lang="fr-FR" sz="700" i="1" dirty="0">
                          <a:latin typeface="Calibri"/>
                          <a:ea typeface="Calibri"/>
                          <a:cs typeface="Times New Roman"/>
                        </a:rPr>
                        <a:t>la création d’images fixes/animées.</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les pratiques plastiques 2D/3D.</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Relations entre intentions, médiums, codes et outils numériques.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38108">
                <a:tc>
                  <a:txBody>
                    <a:bodyPr/>
                    <a:lstStyle/>
                    <a:p>
                      <a:pPr algn="ctr">
                        <a:lnSpc>
                          <a:spcPct val="7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Transformation - matière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Relations entre matières, outils, gestes.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Réalité concrète d’une œuvre/d’une production.</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Le pouvoir de la représentation, la signification de la réalité physique de l’œuvre.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Qualités physiques - matériaux</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Potentialité de signification des matériaux dans une intention artistique.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Fini/non fini.</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Agencement de matériaux, de matières diverses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(plastiques, techniques, sémantiques, symboliques).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Couleur - matérialité/qualité</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700" dirty="0">
                          <a:latin typeface="Calibri"/>
                          <a:ea typeface="Calibri"/>
                          <a:cs typeface="Times New Roman"/>
                        </a:rPr>
                        <a:t>- Relations entre :</a:t>
                      </a:r>
                      <a:endParaRPr lang="fr-FR" sz="900" dirty="0">
                        <a:latin typeface="Calibri"/>
                        <a:ea typeface="Calibri"/>
                        <a:cs typeface="Times New Roman"/>
                      </a:endParaRPr>
                    </a:p>
                    <a:p>
                      <a:pPr algn="l">
                        <a:lnSpc>
                          <a:spcPct val="115000"/>
                        </a:lnSpc>
                        <a:spcAft>
                          <a:spcPts val="0"/>
                        </a:spcAft>
                      </a:pPr>
                      <a:r>
                        <a:rPr lang="fr-FR" sz="700" dirty="0">
                          <a:latin typeface="Calibri"/>
                          <a:ea typeface="Calibri"/>
                          <a:cs typeface="Times New Roman"/>
                        </a:rPr>
                        <a:t>           </a:t>
                      </a:r>
                      <a:r>
                        <a:rPr lang="fr-FR" sz="700" i="1" dirty="0">
                          <a:latin typeface="Calibri"/>
                          <a:ea typeface="Calibri"/>
                          <a:cs typeface="Times New Roman"/>
                        </a:rPr>
                        <a:t>sensation colorée et qualités physiques.</a:t>
                      </a:r>
                      <a:endParaRPr lang="fr-FR" sz="900" dirty="0">
                        <a:latin typeface="Calibri"/>
                        <a:ea typeface="Calibri"/>
                        <a:cs typeface="Times New Roman"/>
                      </a:endParaRPr>
                    </a:p>
                    <a:p>
                      <a:pPr algn="l">
                        <a:lnSpc>
                          <a:spcPct val="115000"/>
                        </a:lnSpc>
                        <a:spcAft>
                          <a:spcPts val="0"/>
                        </a:spcAft>
                      </a:pPr>
                      <a:r>
                        <a:rPr lang="fr-FR" sz="700" i="1" dirty="0">
                          <a:latin typeface="Calibri"/>
                          <a:ea typeface="Calibri"/>
                          <a:cs typeface="Times New Roman"/>
                        </a:rPr>
                        <a:t>           quantité et qualité.</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03581">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Objet </a:t>
                      </a:r>
                      <a:r>
                        <a:rPr kumimoji="0" lang="fr-FR" sz="1100" b="1" kern="1200" dirty="0">
                          <a:solidFill>
                            <a:schemeClr val="tx1"/>
                          </a:solidFill>
                          <a:latin typeface="Calibri"/>
                          <a:ea typeface="Calibri"/>
                          <a:cs typeface="Times New Roman"/>
                        </a:rPr>
                        <a:t>- matériau</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Transformation, détournement dans une intention artistique.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Sublimation, citation, effets de dé/</a:t>
                      </a:r>
                      <a:r>
                        <a:rPr lang="fr-FR" sz="700" dirty="0" err="1">
                          <a:latin typeface="Calibri"/>
                          <a:ea typeface="Calibri"/>
                          <a:cs typeface="Times New Roman"/>
                        </a:rPr>
                        <a:t>re</a:t>
                      </a:r>
                      <a:r>
                        <a:rPr lang="fr-FR" sz="700" dirty="0">
                          <a:latin typeface="Calibri"/>
                          <a:ea typeface="Calibri"/>
                          <a:cs typeface="Times New Roman"/>
                        </a:rPr>
                        <a:t>-</a:t>
                      </a:r>
                      <a:r>
                        <a:rPr lang="fr-FR" sz="700" dirty="0" err="1">
                          <a:latin typeface="Calibri"/>
                          <a:ea typeface="Calibri"/>
                          <a:cs typeface="Times New Roman"/>
                        </a:rPr>
                        <a:t>contextualisation</a:t>
                      </a:r>
                      <a:r>
                        <a:rPr lang="fr-FR" sz="700" dirty="0">
                          <a:latin typeface="Calibri"/>
                          <a:ea typeface="Calibri"/>
                          <a:cs typeface="Times New Roman"/>
                        </a:rPr>
                        <a:t> dans une démarche.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83194">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Objet </a:t>
                      </a:r>
                      <a:r>
                        <a:rPr kumimoji="0" lang="fr-FR" sz="1100" b="1" kern="1200" dirty="0">
                          <a:solidFill>
                            <a:schemeClr val="tx1"/>
                          </a:solidFill>
                          <a:latin typeface="Calibri"/>
                          <a:ea typeface="Calibri"/>
                          <a:cs typeface="Times New Roman"/>
                        </a:rPr>
                        <a:t>- représentations/statuts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a:latin typeface="Calibri"/>
                          <a:ea typeface="Calibri"/>
                          <a:cs typeface="Times New Roman"/>
                        </a:rPr>
                        <a:t>- Place de l’objet non artistique dans l’art.</a:t>
                      </a:r>
                      <a:endParaRPr lang="fr-FR" sz="900">
                        <a:latin typeface="Calibri"/>
                        <a:ea typeface="Calibri"/>
                        <a:cs typeface="Times New Roman"/>
                      </a:endParaRPr>
                    </a:p>
                    <a:p>
                      <a:pPr marL="228600" indent="-228600" algn="l">
                        <a:lnSpc>
                          <a:spcPct val="75000"/>
                        </a:lnSpc>
                        <a:spcAft>
                          <a:spcPts val="0"/>
                        </a:spcAft>
                      </a:pPr>
                      <a:r>
                        <a:rPr lang="fr-FR" sz="700">
                          <a:latin typeface="Calibri"/>
                          <a:ea typeface="Calibri"/>
                          <a:cs typeface="Times New Roman"/>
                        </a:rPr>
                        <a:t>- L’œuvre comme : objet matériel/objet d’art/objet d’étude.</a:t>
                      </a:r>
                      <a:endParaRPr lang="fr-FR" sz="90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Appropriation, dans la pratique, des outils et langages numériques.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Dialogues entre pratiques traditionnelles et numériques.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Interrogation de la manipulation du numérique par et dans la pratique.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1689">
                <a:tc>
                  <a:txBody>
                    <a:bodyPr/>
                    <a:lstStyle/>
                    <a:p>
                      <a:pPr marL="228600" indent="-228600" algn="ctr">
                        <a:lnSpc>
                          <a:spcPct val="75000"/>
                        </a:lnSpc>
                        <a:spcAft>
                          <a:spcPts val="0"/>
                        </a:spcAft>
                      </a:pPr>
                      <a:endParaRPr lang="fr-FR" sz="800" dirty="0">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Relation au corps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Implication du corps de l’auteur.</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Effets du geste et de l’instrument : qualités plastiques, effets visuels obtenus.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Lisibilité du processus de production et déploiement dans le temps et l’espace :</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traces, performances, théâtralisation, événements, éphémère, captations,…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1689">
                <a:tc>
                  <a:txBody>
                    <a:bodyPr/>
                    <a:lstStyle/>
                    <a:p>
                      <a:pPr marL="0" indent="-228600" algn="ctr" rtl="0" eaLnBrk="1" latinLnBrk="0" hangingPunct="1">
                        <a:lnSpc>
                          <a:spcPct val="75000"/>
                        </a:lnSpc>
                        <a:spcAft>
                          <a:spcPts val="0"/>
                        </a:spcAft>
                      </a:pPr>
                      <a:endParaRPr kumimoji="0" lang="fr-FR" sz="1100" b="1" kern="1200" dirty="0">
                        <a:solidFill>
                          <a:schemeClr val="tx1"/>
                        </a:solidFill>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Présentation et présence</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matérielle de l’œuvre</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dans l’espace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Rapport d’échelle.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L’in situ.</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Dispositifs de présentation.</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L’éphémère.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L’espace public.</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Exploration des présentations des productions.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Architecture.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algn="ctr">
                        <a:lnSpc>
                          <a:spcPct val="75000"/>
                        </a:lnSpc>
                        <a:spcAft>
                          <a:spcPts val="0"/>
                        </a:spcAft>
                      </a:pPr>
                      <a:endParaRPr lang="fr-FR" sz="800" dirty="0">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Métissage arts plastiques </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et technologie 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Les évolutions repérables sur la notion d’œuvre et d’artiste, de créateur,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de récepteur ou de public.</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Croisements arts plastiques et sciences, technologies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et environnements numériques.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bl>
          </a:graphicData>
        </a:graphic>
      </p:graphicFrame>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       Alain MURSCHEL, IA-IPR d'arts plastiques de l’Académie d’Orléans-Tours.</a:t>
            </a:r>
          </a:p>
        </p:txBody>
      </p:sp>
      <p:sp>
        <p:nvSpPr>
          <p:cNvPr id="16" name="Ellipse 2"/>
          <p:cNvSpPr/>
          <p:nvPr/>
        </p:nvSpPr>
        <p:spPr>
          <a:xfrm>
            <a:off x="5901800" y="742876"/>
            <a:ext cx="702645" cy="64262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sz="1400" kern="0" dirty="0" smtClean="0">
                <a:solidFill>
                  <a:srgbClr val="1F497D">
                    <a:lumMod val="75000"/>
                  </a:srgbClr>
                </a:solidFill>
                <a:latin typeface="Haettenschweiler" pitchFamily="34" charset="0"/>
                <a:ea typeface="ＭＳ 明朝"/>
                <a:cs typeface="Helvetica"/>
              </a:rPr>
              <a:t>Cycle 4</a:t>
            </a:r>
            <a:endParaRPr lang="en-GB" sz="1400" kern="0" dirty="0">
              <a:solidFill>
                <a:prstClr val="black"/>
              </a:solidFill>
              <a:latin typeface="Helvetica"/>
              <a:ea typeface="ＭＳ 明朝"/>
              <a:cs typeface="Helvetica"/>
            </a:endParaRPr>
          </a:p>
        </p:txBody>
      </p:sp>
      <p:sp>
        <p:nvSpPr>
          <p:cNvPr id="17" name="Rectangle 16"/>
          <p:cNvSpPr/>
          <p:nvPr/>
        </p:nvSpPr>
        <p:spPr>
          <a:xfrm>
            <a:off x="4836537" y="909552"/>
            <a:ext cx="1065263" cy="161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88715" y="2157106"/>
            <a:ext cx="1065263" cy="161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989831" y="1477926"/>
            <a:ext cx="1347174" cy="255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37785" y="1410764"/>
            <a:ext cx="1767516" cy="746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4753354" y="2237730"/>
            <a:ext cx="1851091" cy="3459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37785" y="3468455"/>
            <a:ext cx="1767516" cy="582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4753355" y="4167962"/>
            <a:ext cx="1934524" cy="5954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488714" y="4261895"/>
            <a:ext cx="1065263" cy="161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4836537" y="5839056"/>
            <a:ext cx="1767908" cy="4022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58269" y="5179839"/>
            <a:ext cx="1549266" cy="4022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4753354" y="3051544"/>
            <a:ext cx="1934525" cy="5781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58269" y="6266118"/>
            <a:ext cx="1549266" cy="2651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4753354" y="3882667"/>
            <a:ext cx="1851091" cy="168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137785" y="2410721"/>
            <a:ext cx="1767516" cy="279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4795141" y="1131448"/>
            <a:ext cx="1106659" cy="2540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6687879" y="2631163"/>
            <a:ext cx="1767516" cy="24204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p:cNvCxnSpPr/>
          <p:nvPr/>
        </p:nvCxnSpPr>
        <p:spPr>
          <a:xfrm flipV="1">
            <a:off x="2759007" y="948558"/>
            <a:ext cx="1136944"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7432209" y="874884"/>
            <a:ext cx="9707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3494260" y="2275376"/>
            <a:ext cx="9707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727604" y="3026331"/>
            <a:ext cx="1458660" cy="1210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05300" y="5521581"/>
            <a:ext cx="2467351" cy="3721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6687879" y="5170003"/>
            <a:ext cx="1658730" cy="2557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988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1000"/>
                                        <p:tgtEl>
                                          <p:spTgt spid="35"/>
                                        </p:tgtEl>
                                      </p:cBhvr>
                                    </p:animEffect>
                                    <p:anim calcmode="lin" valueType="num">
                                      <p:cBhvr>
                                        <p:cTn id="107" dur="1000" fill="hold"/>
                                        <p:tgtEl>
                                          <p:spTgt spid="35"/>
                                        </p:tgtEl>
                                        <p:attrNameLst>
                                          <p:attrName>ppt_x</p:attrName>
                                        </p:attrNameLst>
                                      </p:cBhvr>
                                      <p:tavLst>
                                        <p:tav tm="0">
                                          <p:val>
                                            <p:strVal val="#ppt_x"/>
                                          </p:val>
                                        </p:tav>
                                        <p:tav tm="100000">
                                          <p:val>
                                            <p:strVal val="#ppt_x"/>
                                          </p:val>
                                        </p:tav>
                                      </p:tavLst>
                                    </p:anim>
                                    <p:anim calcmode="lin" valueType="num">
                                      <p:cBhvr>
                                        <p:cTn id="10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1000"/>
                                        <p:tgtEl>
                                          <p:spTgt spid="36"/>
                                        </p:tgtEl>
                                      </p:cBhvr>
                                    </p:animEffect>
                                    <p:anim calcmode="lin" valueType="num">
                                      <p:cBhvr>
                                        <p:cTn id="114" dur="1000" fill="hold"/>
                                        <p:tgtEl>
                                          <p:spTgt spid="36"/>
                                        </p:tgtEl>
                                        <p:attrNameLst>
                                          <p:attrName>ppt_x</p:attrName>
                                        </p:attrNameLst>
                                      </p:cBhvr>
                                      <p:tavLst>
                                        <p:tav tm="0">
                                          <p:val>
                                            <p:strVal val="#ppt_x"/>
                                          </p:val>
                                        </p:tav>
                                        <p:tav tm="100000">
                                          <p:val>
                                            <p:strVal val="#ppt_x"/>
                                          </p:val>
                                        </p:tav>
                                      </p:tavLst>
                                    </p:anim>
                                    <p:anim calcmode="lin" valueType="num">
                                      <p:cBhvr>
                                        <p:cTn id="115" dur="1000" fill="hold"/>
                                        <p:tgtEl>
                                          <p:spTgt spid="3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1000"/>
                                        <p:tgtEl>
                                          <p:spTgt spid="37"/>
                                        </p:tgtEl>
                                      </p:cBhvr>
                                    </p:animEffect>
                                    <p:anim calcmode="lin" valueType="num">
                                      <p:cBhvr>
                                        <p:cTn id="126" dur="1000" fill="hold"/>
                                        <p:tgtEl>
                                          <p:spTgt spid="37"/>
                                        </p:tgtEl>
                                        <p:attrNameLst>
                                          <p:attrName>ppt_x</p:attrName>
                                        </p:attrNameLst>
                                      </p:cBhvr>
                                      <p:tavLst>
                                        <p:tav tm="0">
                                          <p:val>
                                            <p:strVal val="#ppt_x"/>
                                          </p:val>
                                        </p:tav>
                                        <p:tav tm="100000">
                                          <p:val>
                                            <p:strVal val="#ppt_x"/>
                                          </p:val>
                                        </p:tav>
                                      </p:tavLst>
                                    </p:anim>
                                    <p:anim calcmode="lin" valueType="num">
                                      <p:cBhvr>
                                        <p:cTn id="127" dur="1000" fill="hold"/>
                                        <p:tgtEl>
                                          <p:spTgt spid="37"/>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1000"/>
                                        <p:tgtEl>
                                          <p:spTgt spid="38"/>
                                        </p:tgtEl>
                                      </p:cBhvr>
                                    </p:animEffect>
                                    <p:anim calcmode="lin" valueType="num">
                                      <p:cBhvr>
                                        <p:cTn id="131" dur="1000" fill="hold"/>
                                        <p:tgtEl>
                                          <p:spTgt spid="38"/>
                                        </p:tgtEl>
                                        <p:attrNameLst>
                                          <p:attrName>ppt_x</p:attrName>
                                        </p:attrNameLst>
                                      </p:cBhvr>
                                      <p:tavLst>
                                        <p:tav tm="0">
                                          <p:val>
                                            <p:strVal val="#ppt_x"/>
                                          </p:val>
                                        </p:tav>
                                        <p:tav tm="100000">
                                          <p:val>
                                            <p:strVal val="#ppt_x"/>
                                          </p:val>
                                        </p:tav>
                                      </p:tavLst>
                                    </p:anim>
                                    <p:anim calcmode="lin" valueType="num">
                                      <p:cBhvr>
                                        <p:cTn id="132" dur="1000" fill="hold"/>
                                        <p:tgtEl>
                                          <p:spTgt spid="38"/>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1000"/>
                                        <p:tgtEl>
                                          <p:spTgt spid="39"/>
                                        </p:tgtEl>
                                      </p:cBhvr>
                                    </p:animEffect>
                                    <p:anim calcmode="lin" valueType="num">
                                      <p:cBhvr>
                                        <p:cTn id="136" dur="1000" fill="hold"/>
                                        <p:tgtEl>
                                          <p:spTgt spid="39"/>
                                        </p:tgtEl>
                                        <p:attrNameLst>
                                          <p:attrName>ppt_x</p:attrName>
                                        </p:attrNameLst>
                                      </p:cBhvr>
                                      <p:tavLst>
                                        <p:tav tm="0">
                                          <p:val>
                                            <p:strVal val="#ppt_x"/>
                                          </p:val>
                                        </p:tav>
                                        <p:tav tm="100000">
                                          <p:val>
                                            <p:strVal val="#ppt_x"/>
                                          </p:val>
                                        </p:tav>
                                      </p:tavLst>
                                    </p:anim>
                                    <p:anim calcmode="lin" valueType="num">
                                      <p:cBhvr>
                                        <p:cTn id="13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38"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arine M\Documents\IA-IPR\Signature\logo_academie_orleans-tours_quadri_marianne_-_rvb.jpg"/>
          <p:cNvPicPr>
            <a:picLocks noChangeAspect="1" noChangeArrowheads="1"/>
          </p:cNvPicPr>
          <p:nvPr/>
        </p:nvPicPr>
        <p:blipFill>
          <a:blip r:embed="rId2" cstate="print"/>
          <a:srcRect/>
          <a:stretch>
            <a:fillRect/>
          </a:stretch>
        </p:blipFill>
        <p:spPr bwMode="auto">
          <a:xfrm>
            <a:off x="7316788" y="5300663"/>
            <a:ext cx="1681162" cy="1298575"/>
          </a:xfrm>
          <a:prstGeom prst="rect">
            <a:avLst/>
          </a:prstGeom>
          <a:noFill/>
          <a:ln w="9525">
            <a:noFill/>
            <a:miter lim="800000"/>
            <a:headEnd/>
            <a:tailEnd/>
          </a:ln>
        </p:spPr>
      </p:pic>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5" name="Rectangle 4"/>
          <p:cNvSpPr/>
          <p:nvPr/>
        </p:nvSpPr>
        <p:spPr>
          <a:xfrm>
            <a:off x="1941512" y="2229592"/>
            <a:ext cx="6908976" cy="1154162"/>
          </a:xfrm>
          <a:prstGeom prst="rect">
            <a:avLst/>
          </a:prstGeom>
        </p:spPr>
        <p:txBody>
          <a:bodyPr wrap="square">
            <a:spAutoFit/>
          </a:bodyPr>
          <a:lstStyle/>
          <a:p>
            <a:pPr>
              <a:spcBef>
                <a:spcPts val="600"/>
              </a:spcBef>
              <a:buClr>
                <a:srgbClr val="4F81BD"/>
              </a:buClr>
              <a:buSzPct val="70000"/>
              <a:defRPr/>
            </a:pPr>
            <a:r>
              <a:rPr lang="fr-FR" sz="3200" dirty="0" smtClean="0">
                <a:solidFill>
                  <a:schemeClr val="accent1">
                    <a:lumMod val="75000"/>
                  </a:schemeClr>
                </a:solidFill>
                <a:latin typeface="Haettenschweiler" pitchFamily="34" charset="0"/>
              </a:rPr>
              <a:t>Une démarche de progression</a:t>
            </a:r>
          </a:p>
          <a:p>
            <a:pPr>
              <a:spcBef>
                <a:spcPts val="600"/>
              </a:spcBef>
              <a:buClr>
                <a:srgbClr val="4F81BD"/>
              </a:buClr>
              <a:buSzPct val="70000"/>
              <a:defRPr/>
            </a:pPr>
            <a:r>
              <a:rPr lang="fr-FR" sz="3200" dirty="0">
                <a:solidFill>
                  <a:srgbClr val="1F497D">
                    <a:satMod val="130000"/>
                  </a:srgbClr>
                </a:solidFill>
                <a:latin typeface="Haettenschweiler" pitchFamily="34" charset="0"/>
              </a:rPr>
              <a:t>m</a:t>
            </a:r>
            <a:r>
              <a:rPr lang="fr-FR" sz="3200" dirty="0" smtClean="0">
                <a:solidFill>
                  <a:srgbClr val="1F497D">
                    <a:satMod val="130000"/>
                  </a:srgbClr>
                </a:solidFill>
                <a:latin typeface="Haettenschweiler" pitchFamily="34" charset="0"/>
              </a:rPr>
              <a:t>ais </a:t>
            </a:r>
            <a:r>
              <a:rPr lang="fr-FR" sz="3200" dirty="0" smtClean="0">
                <a:solidFill>
                  <a:schemeClr val="tx2">
                    <a:lumMod val="60000"/>
                    <a:lumOff val="40000"/>
                  </a:schemeClr>
                </a:solidFill>
                <a:latin typeface="Haettenschweiler" pitchFamily="34" charset="0"/>
              </a:rPr>
              <a:t>au sein d’une PRATIQUE</a:t>
            </a:r>
            <a:r>
              <a:rPr lang="fr-FR" sz="3200" dirty="0">
                <a:solidFill>
                  <a:schemeClr val="tx2">
                    <a:lumMod val="60000"/>
                    <a:lumOff val="40000"/>
                  </a:schemeClr>
                </a:solidFill>
                <a:latin typeface="Haettenschweiler" pitchFamily="34" charset="0"/>
              </a:rPr>
              <a:t> </a:t>
            </a:r>
            <a:r>
              <a:rPr lang="fr-FR" sz="3200" dirty="0" smtClean="0">
                <a:solidFill>
                  <a:schemeClr val="tx2">
                    <a:lumMod val="60000"/>
                    <a:lumOff val="40000"/>
                  </a:schemeClr>
                </a:solidFill>
                <a:latin typeface="Haettenschweiler" pitchFamily="34" charset="0"/>
              </a:rPr>
              <a:t>qui est </a:t>
            </a:r>
            <a:r>
              <a:rPr lang="fr-FR" sz="3200" u="sng" dirty="0" smtClean="0">
                <a:solidFill>
                  <a:schemeClr val="tx2">
                    <a:lumMod val="60000"/>
                    <a:lumOff val="40000"/>
                  </a:schemeClr>
                </a:solidFill>
                <a:latin typeface="Haettenschweiler" pitchFamily="34" charset="0"/>
              </a:rPr>
              <a:t>centrale</a:t>
            </a:r>
            <a:endParaRPr lang="fr-FR" u="sng" dirty="0">
              <a:solidFill>
                <a:schemeClr val="tx2">
                  <a:lumMod val="60000"/>
                  <a:lumOff val="40000"/>
                </a:schemeClr>
              </a:solidFill>
            </a:endParaRPr>
          </a:p>
        </p:txBody>
      </p:sp>
    </p:spTree>
    <p:extLst>
      <p:ext uri="{BB962C8B-B14F-4D97-AF65-F5344CB8AC3E}">
        <p14:creationId xmlns:p14="http://schemas.microsoft.com/office/powerpoint/2010/main" val="478695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9133" y="274638"/>
            <a:ext cx="6534449"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Nécessité et positionnement disciplinaire</a:t>
            </a:r>
            <a:endParaRPr lang="fr-FR" sz="3200" dirty="0">
              <a:solidFill>
                <a:prstClr val="black"/>
              </a:solidFill>
            </a:endParaRPr>
          </a:p>
        </p:txBody>
      </p:sp>
      <p:sp>
        <p:nvSpPr>
          <p:cNvPr id="13" name="Rectangle 12"/>
          <p:cNvSpPr/>
          <p:nvPr/>
        </p:nvSpPr>
        <p:spPr>
          <a:xfrm>
            <a:off x="279133" y="970455"/>
            <a:ext cx="8325727" cy="5632311"/>
          </a:xfrm>
          <a:prstGeom prst="rect">
            <a:avLst/>
          </a:prstGeom>
        </p:spPr>
        <p:txBody>
          <a:bodyPr wrap="square">
            <a:spAutoFit/>
          </a:bodyPr>
          <a:lstStyle/>
          <a:p>
            <a:r>
              <a:rPr lang="fr-FR" b="1" dirty="0">
                <a:solidFill>
                  <a:srgbClr val="424456"/>
                </a:solidFill>
                <a:latin typeface="Gill Sans MT" panose="020B0502020104020203" pitchFamily="34" charset="0"/>
              </a:rPr>
              <a:t>Notre enseignement doit donner la part belle à LA PRATIQUE</a:t>
            </a:r>
          </a:p>
          <a:p>
            <a:endParaRPr lang="fr-FR" b="1" dirty="0">
              <a:solidFill>
                <a:srgbClr val="424456"/>
              </a:solidFill>
              <a:latin typeface="Gill Sans MT" panose="020B0502020104020203" pitchFamily="34" charset="0"/>
            </a:endParaRPr>
          </a:p>
          <a:p>
            <a:r>
              <a:rPr lang="fr-FR" b="1" dirty="0">
                <a:solidFill>
                  <a:srgbClr val="424456"/>
                </a:solidFill>
                <a:latin typeface="Gill Sans MT" panose="020B0502020104020203" pitchFamily="34" charset="0"/>
              </a:rPr>
              <a:t>Nous sommes des « </a:t>
            </a:r>
            <a:r>
              <a:rPr lang="fr-FR" b="1" dirty="0" smtClean="0">
                <a:solidFill>
                  <a:srgbClr val="424456"/>
                </a:solidFill>
                <a:latin typeface="Gill Sans MT" panose="020B0502020104020203" pitchFamily="34" charset="0"/>
              </a:rPr>
              <a:t>plasticien(ne)s</a:t>
            </a:r>
            <a:r>
              <a:rPr lang="fr-FR" b="1" dirty="0">
                <a:solidFill>
                  <a:srgbClr val="424456"/>
                </a:solidFill>
                <a:latin typeface="Gill Sans MT" panose="020B0502020104020203" pitchFamily="34" charset="0"/>
              </a:rPr>
              <a:t> » avant tout !</a:t>
            </a:r>
          </a:p>
          <a:p>
            <a:endParaRPr lang="fr-FR" b="1" dirty="0">
              <a:solidFill>
                <a:srgbClr val="424456"/>
              </a:solidFill>
              <a:latin typeface="Gill Sans MT" panose="020B0502020104020203" pitchFamily="34" charset="0"/>
            </a:endParaRPr>
          </a:p>
          <a:p>
            <a:r>
              <a:rPr lang="fr-FR" b="1" dirty="0" smtClean="0">
                <a:solidFill>
                  <a:srgbClr val="424456"/>
                </a:solidFill>
                <a:latin typeface="Gill Sans MT" panose="020B0502020104020203" pitchFamily="34" charset="0"/>
              </a:rPr>
              <a:t>C'est par les questions que porte la pratique que la culture artistique et un recul théorique sont convoquées.</a:t>
            </a:r>
          </a:p>
          <a:p>
            <a:endParaRPr lang="fr-FR" b="1" dirty="0" smtClean="0">
              <a:solidFill>
                <a:srgbClr val="424456"/>
              </a:solidFill>
              <a:latin typeface="Gill Sans MT" panose="020B0502020104020203" pitchFamily="34" charset="0"/>
            </a:endParaRPr>
          </a:p>
          <a:p>
            <a:r>
              <a:rPr lang="fr-FR" b="1" dirty="0" smtClean="0">
                <a:solidFill>
                  <a:srgbClr val="FF0000"/>
                </a:solidFill>
                <a:latin typeface="Gill Sans MT" panose="020B0502020104020203" pitchFamily="34" charset="0"/>
              </a:rPr>
              <a:t>Les références doivent servir la pratique mis en œuvre : à quel(s) moment(s) je montre les œuvres ? </a:t>
            </a:r>
            <a:r>
              <a:rPr lang="fr-FR" b="1" dirty="0" smtClean="0">
                <a:solidFill>
                  <a:srgbClr val="424456"/>
                </a:solidFill>
                <a:latin typeface="Gill Sans MT" panose="020B0502020104020203" pitchFamily="34" charset="0"/>
              </a:rPr>
              <a:t>En amont, pendant ou en fin de pratique et quelles incidences alors sur les pratiques effectuées ?</a:t>
            </a:r>
            <a:endParaRPr lang="fr-FR" b="1" dirty="0">
              <a:solidFill>
                <a:srgbClr val="424456"/>
              </a:solidFill>
              <a:latin typeface="Gill Sans MT" panose="020B0502020104020203" pitchFamily="34" charset="0"/>
            </a:endParaRPr>
          </a:p>
          <a:p>
            <a:endParaRPr lang="fr-FR" b="1" dirty="0">
              <a:solidFill>
                <a:srgbClr val="424456"/>
              </a:solidFill>
              <a:latin typeface="Gill Sans MT" panose="020B0502020104020203" pitchFamily="34" charset="0"/>
            </a:endParaRPr>
          </a:p>
          <a:p>
            <a:r>
              <a:rPr lang="fr-FR" b="1" dirty="0">
                <a:solidFill>
                  <a:srgbClr val="424456"/>
                </a:solidFill>
                <a:latin typeface="Gill Sans MT" panose="020B0502020104020203" pitchFamily="34" charset="0"/>
              </a:rPr>
              <a:t>L’interrelation et </a:t>
            </a:r>
            <a:r>
              <a:rPr lang="fr-FR" b="1" dirty="0" smtClean="0">
                <a:solidFill>
                  <a:srgbClr val="424456"/>
                </a:solidFill>
                <a:latin typeface="Gill Sans MT" panose="020B0502020104020203" pitchFamily="34" charset="0"/>
              </a:rPr>
              <a:t>le dialogue </a:t>
            </a:r>
            <a:r>
              <a:rPr lang="fr-FR" b="1" dirty="0">
                <a:solidFill>
                  <a:srgbClr val="424456"/>
                </a:solidFill>
                <a:latin typeface="Gill Sans MT" panose="020B0502020104020203" pitchFamily="34" charset="0"/>
              </a:rPr>
              <a:t>pratique-culture </a:t>
            </a:r>
            <a:r>
              <a:rPr lang="fr-FR" b="1" u="sng" dirty="0">
                <a:solidFill>
                  <a:srgbClr val="FF0000"/>
                </a:solidFill>
                <a:latin typeface="Gill Sans MT" panose="020B0502020104020203" pitchFamily="34" charset="0"/>
              </a:rPr>
              <a:t>doit être problématisé dans des situations de cours questionnantes et non occupationnelles ou « A la manière de </a:t>
            </a:r>
            <a:r>
              <a:rPr lang="fr-FR" b="1" u="sng" dirty="0" smtClean="0">
                <a:solidFill>
                  <a:srgbClr val="FF0000"/>
                </a:solidFill>
                <a:latin typeface="Gill Sans MT" panose="020B0502020104020203" pitchFamily="34" charset="0"/>
              </a:rPr>
              <a:t>». </a:t>
            </a:r>
          </a:p>
          <a:p>
            <a:endParaRPr lang="fr-FR" b="1" u="sng" dirty="0">
              <a:solidFill>
                <a:srgbClr val="FF0000"/>
              </a:solidFill>
              <a:latin typeface="Gill Sans MT" panose="020B0502020104020203" pitchFamily="34" charset="0"/>
            </a:endParaRPr>
          </a:p>
          <a:p>
            <a:r>
              <a:rPr lang="fr-FR" b="1" u="sng" dirty="0" smtClean="0">
                <a:solidFill>
                  <a:srgbClr val="FF0000"/>
                </a:solidFill>
                <a:latin typeface="Gill Sans MT" panose="020B0502020104020203" pitchFamily="34" charset="0"/>
              </a:rPr>
              <a:t>Il faut donc apporter toute vigilance à ce que la pratique mise en œuvre reste questionnante.</a:t>
            </a:r>
            <a:endParaRPr lang="fr-FR" b="1" u="sng" dirty="0">
              <a:solidFill>
                <a:srgbClr val="FF0000"/>
              </a:solidFill>
              <a:latin typeface="Gill Sans MT" panose="020B0502020104020203" pitchFamily="34" charset="0"/>
            </a:endParaRPr>
          </a:p>
          <a:p>
            <a:endParaRPr lang="fr-FR" b="1" dirty="0">
              <a:solidFill>
                <a:srgbClr val="424456"/>
              </a:solidFill>
              <a:latin typeface="Gill Sans MT" panose="020B0502020104020203" pitchFamily="34" charset="0"/>
            </a:endParaRPr>
          </a:p>
          <a:p>
            <a:r>
              <a:rPr lang="fr-FR" b="1" dirty="0">
                <a:solidFill>
                  <a:srgbClr val="424456"/>
                </a:solidFill>
                <a:latin typeface="Gill Sans MT" panose="020B0502020104020203" pitchFamily="34" charset="0"/>
              </a:rPr>
              <a:t>Les arts plastiques restent en éveils face aux nouvelles formes </a:t>
            </a:r>
            <a:r>
              <a:rPr lang="fr-FR" b="1" dirty="0" smtClean="0">
                <a:solidFill>
                  <a:srgbClr val="424456"/>
                </a:solidFill>
                <a:latin typeface="Gill Sans MT" panose="020B0502020104020203" pitchFamily="34" charset="0"/>
              </a:rPr>
              <a:t>de pratiques et évolutions artistiques.</a:t>
            </a:r>
            <a:r>
              <a:rPr lang="fr-FR" b="1" dirty="0" smtClean="0">
                <a:solidFill>
                  <a:srgbClr val="1F497D"/>
                </a:solidFill>
              </a:rPr>
              <a:t> </a:t>
            </a:r>
          </a:p>
        </p:txBody>
      </p:sp>
      <p:sp>
        <p:nvSpPr>
          <p:cNvPr id="6" name="Espace réservé du pied de page 3"/>
          <p:cNvSpPr>
            <a:spLocks noGrp="1"/>
          </p:cNvSpPr>
          <p:nvPr>
            <p:ph type="ftr" sz="quarter" idx="4294967295"/>
          </p:nvPr>
        </p:nvSpPr>
        <p:spPr bwMode="auto">
          <a:xfrm>
            <a:off x="0" y="6602766"/>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878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p:cNvCxnSpPr/>
          <p:nvPr/>
        </p:nvCxnSpPr>
        <p:spPr>
          <a:xfrm>
            <a:off x="6603999" y="2771669"/>
            <a:ext cx="2197" cy="9463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62968" y="1127034"/>
            <a:ext cx="3385013" cy="1938992"/>
          </a:xfrm>
          <a:prstGeom prst="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1200" b="1" dirty="0" smtClean="0">
                <a:solidFill>
                  <a:schemeClr val="tx1"/>
                </a:solidFill>
                <a:latin typeface="Arial Narrow" pitchFamily="34" charset="0"/>
              </a:rPr>
              <a:t>Ce savoir est progressivement maîtrisé (non plus simple tâtonnement) et l’élève parvient à franchir chaque obstacle.</a:t>
            </a:r>
            <a:endParaRPr lang="fr-FR" sz="1200" dirty="0" smtClean="0">
              <a:solidFill>
                <a:schemeClr val="tx1"/>
              </a:solidFill>
              <a:latin typeface="Arial Narrow" pitchFamily="34" charset="0"/>
            </a:endParaRPr>
          </a:p>
          <a:p>
            <a:r>
              <a:rPr lang="fr-FR" sz="1200" i="1" dirty="0" smtClean="0">
                <a:solidFill>
                  <a:schemeClr val="tx1"/>
                </a:solidFill>
                <a:latin typeface="Arial Narrow" pitchFamily="34" charset="0"/>
              </a:rPr>
              <a:t>On quitte les pratiques bidimensionnelles. Quels réitérations et transferts des savoirs précédents pour résoudre un problème plastique, une question artistique ? "Un mètre carré de plus est plus bleu qu'un centimètre carré de bleu" ? Qu'est-ce que cela mobilise dans une pratique/ Que nous enseigne sur l'art et l'œuvre un tel propos de Matisse ? </a:t>
            </a:r>
          </a:p>
        </p:txBody>
      </p:sp>
      <p:cxnSp>
        <p:nvCxnSpPr>
          <p:cNvPr id="12" name="Connecteur droit 11"/>
          <p:cNvCxnSpPr/>
          <p:nvPr/>
        </p:nvCxnSpPr>
        <p:spPr>
          <a:xfrm>
            <a:off x="1533092" y="2696695"/>
            <a:ext cx="0" cy="102132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355314" y="2792934"/>
            <a:ext cx="0" cy="92509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4985" y="542260"/>
            <a:ext cx="8161086" cy="584775"/>
          </a:xfrm>
          <a:prstGeom prst="rect">
            <a:avLst/>
          </a:prstGeom>
        </p:spPr>
        <p:txBody>
          <a:bodyPr wrap="square">
            <a:spAutoFit/>
          </a:bodyPr>
          <a:lstStyle/>
          <a:p>
            <a:pPr algn="ctr"/>
            <a:r>
              <a:rPr lang="fr-FR" sz="3200" dirty="0" smtClean="0">
                <a:solidFill>
                  <a:schemeClr val="tx2">
                    <a:satMod val="130000"/>
                  </a:schemeClr>
                </a:solidFill>
                <a:latin typeface="Haettenschweiler" pitchFamily="34" charset="0"/>
              </a:rPr>
              <a:t>Allons-y progressivement; au rythme de l’élève !</a:t>
            </a:r>
            <a:endParaRPr lang="fr-FR" sz="3200" dirty="0"/>
          </a:p>
        </p:txBody>
      </p:sp>
      <p:sp>
        <p:nvSpPr>
          <p:cNvPr id="7" name="ZoneTexte 6"/>
          <p:cNvSpPr txBox="1"/>
          <p:nvPr/>
        </p:nvSpPr>
        <p:spPr>
          <a:xfrm>
            <a:off x="135172" y="1127035"/>
            <a:ext cx="2203991" cy="1754326"/>
          </a:xfrm>
          <a:prstGeom prst="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1200" b="1" dirty="0" smtClean="0">
                <a:solidFill>
                  <a:schemeClr val="tx1"/>
                </a:solidFill>
                <a:latin typeface="Arial Narrow" pitchFamily="34" charset="0"/>
              </a:rPr>
              <a:t>Un (même) savoir abordé à différents moments de la formation (trim., année, cycle,…).</a:t>
            </a:r>
          </a:p>
          <a:p>
            <a:r>
              <a:rPr lang="fr-FR" sz="1200" i="1" u="sng" dirty="0" smtClean="0">
                <a:solidFill>
                  <a:schemeClr val="tx1"/>
                </a:solidFill>
                <a:latin typeface="Arial Narrow" pitchFamily="34" charset="0"/>
              </a:rPr>
              <a:t>Quelles questions/quels effets/quels sens... sont emportés par la relation geste(s)/outil(s)/support(s</a:t>
            </a:r>
            <a:r>
              <a:rPr lang="fr-FR" sz="1200" i="1" dirty="0" smtClean="0">
                <a:solidFill>
                  <a:schemeClr val="tx1"/>
                </a:solidFill>
                <a:latin typeface="Arial Narrow" pitchFamily="34" charset="0"/>
              </a:rPr>
              <a:t>) ?</a:t>
            </a:r>
          </a:p>
          <a:p>
            <a:r>
              <a:rPr lang="fr-FR" sz="1200" i="1" dirty="0" smtClean="0">
                <a:solidFill>
                  <a:schemeClr val="tx1"/>
                </a:solidFill>
                <a:latin typeface="Arial Narrow" pitchFamily="34" charset="0"/>
              </a:rPr>
              <a:t>Incidences de l'instrument (taille/précision...)</a:t>
            </a:r>
          </a:p>
          <a:p>
            <a:r>
              <a:rPr lang="fr-FR" sz="1200" i="1" dirty="0" smtClean="0">
                <a:solidFill>
                  <a:schemeClr val="tx1"/>
                </a:solidFill>
                <a:latin typeface="Arial Narrow" pitchFamily="34" charset="0"/>
              </a:rPr>
              <a:t>sur la trace, une représentation,...</a:t>
            </a:r>
            <a:endParaRPr lang="fr-FR" sz="1200" i="1" dirty="0">
              <a:solidFill>
                <a:schemeClr val="tx1"/>
              </a:solidFill>
              <a:latin typeface="Arial Narrow" pitchFamily="34" charset="0"/>
            </a:endParaRPr>
          </a:p>
        </p:txBody>
      </p:sp>
      <p:sp>
        <p:nvSpPr>
          <p:cNvPr id="8" name="ZoneTexte 7"/>
          <p:cNvSpPr txBox="1"/>
          <p:nvPr/>
        </p:nvSpPr>
        <p:spPr>
          <a:xfrm>
            <a:off x="2441050" y="1127036"/>
            <a:ext cx="2858439" cy="1938992"/>
          </a:xfrm>
          <a:prstGeom prst="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1200" b="1" dirty="0" smtClean="0">
                <a:solidFill>
                  <a:schemeClr val="tx1"/>
                </a:solidFill>
                <a:latin typeface="Arial Narrow" pitchFamily="34" charset="0"/>
              </a:rPr>
              <a:t>Ce savoir est ensuite approfondi et éclairé de façon différente </a:t>
            </a:r>
          </a:p>
          <a:p>
            <a:pPr algn="ctr"/>
            <a:r>
              <a:rPr lang="fr-FR" sz="1200" b="1" dirty="0" smtClean="0">
                <a:solidFill>
                  <a:schemeClr val="tx1"/>
                </a:solidFill>
                <a:latin typeface="Arial Narrow" pitchFamily="34" charset="0"/>
              </a:rPr>
              <a:t>à chaque fois qu’il est (</a:t>
            </a:r>
            <a:r>
              <a:rPr lang="fr-FR" sz="1200" b="1" dirty="0" err="1" smtClean="0">
                <a:solidFill>
                  <a:schemeClr val="tx1"/>
                </a:solidFill>
                <a:latin typeface="Arial Narrow" pitchFamily="34" charset="0"/>
              </a:rPr>
              <a:t>re</a:t>
            </a:r>
            <a:r>
              <a:rPr lang="fr-FR" sz="1200" b="1" dirty="0" smtClean="0">
                <a:solidFill>
                  <a:schemeClr val="tx1"/>
                </a:solidFill>
                <a:latin typeface="Arial Narrow" pitchFamily="34" charset="0"/>
              </a:rPr>
              <a:t>)travaillé, repris.</a:t>
            </a:r>
            <a:endParaRPr lang="fr-FR" sz="1200" dirty="0" smtClean="0">
              <a:solidFill>
                <a:schemeClr val="tx1"/>
              </a:solidFill>
              <a:latin typeface="Arial Narrow" pitchFamily="34" charset="0"/>
            </a:endParaRPr>
          </a:p>
          <a:p>
            <a:r>
              <a:rPr lang="fr-FR" sz="1200" i="1" dirty="0" smtClean="0">
                <a:solidFill>
                  <a:schemeClr val="tx1"/>
                </a:solidFill>
                <a:latin typeface="Arial Narrow" pitchFamily="34" charset="0"/>
              </a:rPr>
              <a:t>Interactions matérialité de la couleur (fluidité, épaisseur, opacité, matité, brillance...) et du support (plan ou non, lisse ou non, traditionnel ou non...) dans la sollicitation ou l'invention de processus de travail pour peindre... </a:t>
            </a:r>
          </a:p>
          <a:p>
            <a:r>
              <a:rPr lang="fr-FR" sz="1200" i="1" smtClean="0">
                <a:solidFill>
                  <a:schemeClr val="tx1"/>
                </a:solidFill>
                <a:latin typeface="Arial Narrow" pitchFamily="34" charset="0"/>
              </a:rPr>
              <a:t>Quelles </a:t>
            </a:r>
            <a:r>
              <a:rPr lang="fr-FR" sz="1200" i="1" dirty="0" smtClean="0">
                <a:solidFill>
                  <a:schemeClr val="tx1"/>
                </a:solidFill>
                <a:latin typeface="Arial Narrow" pitchFamily="34" charset="0"/>
              </a:rPr>
              <a:t>adaptions/inventions des rapports entre représentation/geste/instrument ?</a:t>
            </a:r>
          </a:p>
        </p:txBody>
      </p:sp>
      <p:sp>
        <p:nvSpPr>
          <p:cNvPr id="10" name="Flèche droite 9"/>
          <p:cNvSpPr/>
          <p:nvPr/>
        </p:nvSpPr>
        <p:spPr>
          <a:xfrm>
            <a:off x="564443" y="3352799"/>
            <a:ext cx="7984134" cy="1346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782027" y="5737902"/>
            <a:ext cx="7186081" cy="830997"/>
          </a:xfrm>
          <a:prstGeom prst="rect">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600" dirty="0" smtClean="0">
                <a:solidFill>
                  <a:schemeClr val="tx1"/>
                </a:solidFill>
                <a:latin typeface="Arial Narrow" pitchFamily="34" charset="0"/>
              </a:rPr>
              <a:t>Afin d’</a:t>
            </a:r>
            <a:r>
              <a:rPr lang="fr-FR" sz="1600" b="1" dirty="0" smtClean="0">
                <a:solidFill>
                  <a:schemeClr val="tx1"/>
                </a:solidFill>
                <a:latin typeface="Arial Narrow" pitchFamily="34" charset="0"/>
              </a:rPr>
              <a:t>élaborer des situations et des conditions ADAPTEES d’apprentissage</a:t>
            </a:r>
            <a:r>
              <a:rPr lang="fr-FR" sz="1600" dirty="0" smtClean="0">
                <a:solidFill>
                  <a:schemeClr val="tx1"/>
                </a:solidFill>
                <a:latin typeface="Arial Narrow" pitchFamily="34" charset="0"/>
              </a:rPr>
              <a:t> </a:t>
            </a:r>
          </a:p>
          <a:p>
            <a:pPr algn="ctr"/>
            <a:r>
              <a:rPr lang="fr-FR" sz="1600" dirty="0" smtClean="0">
                <a:solidFill>
                  <a:schemeClr val="tx1"/>
                </a:solidFill>
                <a:latin typeface="Arial Narrow" pitchFamily="34" charset="0"/>
              </a:rPr>
              <a:t>permettant </a:t>
            </a:r>
            <a:r>
              <a:rPr lang="fr-FR" sz="1600" u="sng" dirty="0" smtClean="0">
                <a:solidFill>
                  <a:schemeClr val="tx1"/>
                </a:solidFill>
                <a:latin typeface="Arial Narrow" pitchFamily="34" charset="0"/>
              </a:rPr>
              <a:t>à TOUS les élèves </a:t>
            </a:r>
            <a:r>
              <a:rPr lang="fr-FR" sz="1600" dirty="0" smtClean="0">
                <a:solidFill>
                  <a:schemeClr val="tx1"/>
                </a:solidFill>
                <a:latin typeface="Arial Narrow" pitchFamily="34" charset="0"/>
              </a:rPr>
              <a:t>d’acquérir des savoirs et des compétences</a:t>
            </a:r>
          </a:p>
          <a:p>
            <a:pPr algn="ctr"/>
            <a:r>
              <a:rPr lang="fr-FR" sz="1600" dirty="0" smtClean="0">
                <a:solidFill>
                  <a:schemeClr val="tx1"/>
                </a:solidFill>
                <a:latin typeface="Arial Narrow" pitchFamily="34" charset="0"/>
              </a:rPr>
              <a:t>de plus en plus ambitieux, complexes et maîtrisés.</a:t>
            </a:r>
            <a:endParaRPr lang="fr-FR" sz="1600" dirty="0">
              <a:solidFill>
                <a:schemeClr val="tx1"/>
              </a:solidFill>
              <a:latin typeface="Arial Narrow" pitchFamily="34" charset="0"/>
            </a:endParaRPr>
          </a:p>
        </p:txBody>
      </p:sp>
      <p:sp>
        <p:nvSpPr>
          <p:cNvPr id="16" name="ZoneTexte 15"/>
          <p:cNvSpPr txBox="1"/>
          <p:nvPr/>
        </p:nvSpPr>
        <p:spPr>
          <a:xfrm>
            <a:off x="782026" y="4784125"/>
            <a:ext cx="7186082" cy="830997"/>
          </a:xfrm>
          <a:prstGeom prst="rect">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600" dirty="0" smtClean="0">
                <a:solidFill>
                  <a:schemeClr val="tx1"/>
                </a:solidFill>
                <a:latin typeface="Arial Narrow" pitchFamily="34" charset="0"/>
              </a:rPr>
              <a:t>Il faut donc </a:t>
            </a:r>
            <a:r>
              <a:rPr lang="fr-FR" sz="1600" b="1" dirty="0" smtClean="0">
                <a:solidFill>
                  <a:schemeClr val="tx1"/>
                </a:solidFill>
                <a:latin typeface="Arial Narrow" pitchFamily="34" charset="0"/>
              </a:rPr>
              <a:t>penser aux formulations qui les initient et les encadrent ou les formalisent</a:t>
            </a:r>
            <a:r>
              <a:rPr lang="fr-FR" sz="1600" dirty="0" smtClean="0">
                <a:solidFill>
                  <a:schemeClr val="tx1"/>
                </a:solidFill>
                <a:latin typeface="Arial Narrow" pitchFamily="34" charset="0"/>
              </a:rPr>
              <a:t>, ainsi qu’à </a:t>
            </a:r>
            <a:r>
              <a:rPr lang="fr-FR" sz="1600" dirty="0">
                <a:solidFill>
                  <a:schemeClr val="tx1"/>
                </a:solidFill>
                <a:latin typeface="Arial Narrow" pitchFamily="34" charset="0"/>
              </a:rPr>
              <a:t>renouveler régulièrement les situations d’apprentissages à travers l’espace, le temps, la matérialité, l’organisation du travail, les activités. </a:t>
            </a:r>
          </a:p>
        </p:txBody>
      </p:sp>
      <p:sp>
        <p:nvSpPr>
          <p:cNvPr id="20"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18" name="Rectangle 17"/>
          <p:cNvSpPr/>
          <p:nvPr/>
        </p:nvSpPr>
        <p:spPr>
          <a:xfrm>
            <a:off x="271393" y="108130"/>
            <a:ext cx="8377386" cy="584775"/>
          </a:xfrm>
          <a:prstGeom prst="rect">
            <a:avLst/>
          </a:prstGeom>
        </p:spPr>
        <p:txBody>
          <a:bodyPr wrap="square">
            <a:spAutoFit/>
          </a:bodyPr>
          <a:lstStyle/>
          <a:p>
            <a:pPr algn="ctr"/>
            <a:r>
              <a:rPr lang="fr-FR" sz="1600" b="1" dirty="0">
                <a:solidFill>
                  <a:schemeClr val="tx2"/>
                </a:solidFill>
                <a:latin typeface="Gill Sans MT" panose="020B0502020104020203" pitchFamily="34" charset="0"/>
              </a:rPr>
              <a:t>Notre enseignement ne repose </a:t>
            </a:r>
            <a:r>
              <a:rPr lang="fr-FR" sz="1600" b="1" dirty="0" smtClean="0">
                <a:solidFill>
                  <a:schemeClr val="tx2"/>
                </a:solidFill>
                <a:latin typeface="Gill Sans MT" panose="020B0502020104020203" pitchFamily="34" charset="0"/>
              </a:rPr>
              <a:t>plus </a:t>
            </a:r>
            <a:r>
              <a:rPr lang="fr-FR" sz="1600" b="1" dirty="0">
                <a:solidFill>
                  <a:schemeClr val="tx2"/>
                </a:solidFill>
                <a:latin typeface="Gill Sans MT" panose="020B0502020104020203" pitchFamily="34" charset="0"/>
              </a:rPr>
              <a:t>sur une répartition ‘‘artificielle’’ des notions, </a:t>
            </a:r>
            <a:r>
              <a:rPr lang="fr-FR" sz="1600" b="1" dirty="0" smtClean="0">
                <a:solidFill>
                  <a:schemeClr val="tx2"/>
                </a:solidFill>
                <a:latin typeface="Gill Sans MT" panose="020B0502020104020203" pitchFamily="34" charset="0"/>
              </a:rPr>
              <a:t>contenus par niveau,  mais  </a:t>
            </a:r>
            <a:r>
              <a:rPr lang="fr-FR" sz="1600" b="1" dirty="0">
                <a:solidFill>
                  <a:schemeClr val="tx2"/>
                </a:solidFill>
                <a:latin typeface="Gill Sans MT" panose="020B0502020104020203" pitchFamily="34" charset="0"/>
              </a:rPr>
              <a:t>sur une logique de ‘‘</a:t>
            </a:r>
            <a:r>
              <a:rPr lang="fr-FR" sz="1600" b="1" dirty="0" smtClean="0">
                <a:solidFill>
                  <a:schemeClr val="tx2"/>
                </a:solidFill>
                <a:latin typeface="Gill Sans MT" panose="020B0502020104020203" pitchFamily="34" charset="0"/>
              </a:rPr>
              <a:t>réitération progressive</a:t>
            </a:r>
            <a:r>
              <a:rPr lang="fr-FR" sz="1600" b="1" dirty="0">
                <a:solidFill>
                  <a:schemeClr val="tx2"/>
                </a:solidFill>
                <a:latin typeface="Gill Sans MT" panose="020B0502020104020203" pitchFamily="34" charset="0"/>
              </a:rPr>
              <a:t>’’ </a:t>
            </a:r>
            <a:endParaRPr lang="fr-FR" sz="1600" dirty="0"/>
          </a:p>
        </p:txBody>
      </p:sp>
      <p:sp>
        <p:nvSpPr>
          <p:cNvPr id="19" name="Ellipse 2"/>
          <p:cNvSpPr/>
          <p:nvPr/>
        </p:nvSpPr>
        <p:spPr>
          <a:xfrm>
            <a:off x="402004" y="2996838"/>
            <a:ext cx="956013" cy="860778"/>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Gestion</a:t>
            </a: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Outils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palette</a:t>
            </a:r>
            <a:endParaRPr kumimoji="0" lang="en-GB" sz="1600" i="0" strike="noStrike" kern="0" cap="none" spc="0" normalizeH="0" baseline="0" noProof="0" dirty="0">
              <a:ln>
                <a:noFill/>
              </a:ln>
              <a:solidFill>
                <a:schemeClr val="tx1"/>
              </a:solidFill>
              <a:effectLst/>
              <a:uLnTx/>
              <a:uFillTx/>
              <a:latin typeface="Helvetica"/>
              <a:ea typeface="ＭＳ 明朝"/>
              <a:cs typeface="Helvetica"/>
            </a:endParaRPr>
          </a:p>
        </p:txBody>
      </p:sp>
      <p:sp>
        <p:nvSpPr>
          <p:cNvPr id="26" name="Ellipse 2"/>
          <p:cNvSpPr/>
          <p:nvPr/>
        </p:nvSpPr>
        <p:spPr>
          <a:xfrm>
            <a:off x="1800774" y="2984203"/>
            <a:ext cx="956013" cy="860778"/>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Gestion</a:t>
            </a: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Outils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palette</a:t>
            </a:r>
            <a:endParaRPr kumimoji="0" lang="en-GB" sz="1600" i="0" strike="noStrike" kern="0" cap="none" spc="0" normalizeH="0" baseline="0" noProof="0" dirty="0">
              <a:ln>
                <a:noFill/>
              </a:ln>
              <a:solidFill>
                <a:schemeClr val="tx1"/>
              </a:solidFill>
              <a:effectLst/>
              <a:uLnTx/>
              <a:uFillTx/>
              <a:latin typeface="Helvetica"/>
              <a:ea typeface="ＭＳ 明朝"/>
              <a:cs typeface="Helvetica"/>
            </a:endParaRPr>
          </a:p>
        </p:txBody>
      </p:sp>
      <p:sp>
        <p:nvSpPr>
          <p:cNvPr id="27" name="Ellipse 2"/>
          <p:cNvSpPr/>
          <p:nvPr/>
        </p:nvSpPr>
        <p:spPr>
          <a:xfrm>
            <a:off x="1067781" y="3739290"/>
            <a:ext cx="1115765" cy="979563"/>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Mélanges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kern="0" dirty="0" smtClean="0">
                <a:solidFill>
                  <a:schemeClr val="tx2">
                    <a:lumMod val="75000"/>
                  </a:schemeClr>
                </a:solidFill>
                <a:latin typeface="Haettenschweiler" pitchFamily="34" charset="0"/>
                <a:ea typeface="ＭＳ 明朝"/>
                <a:cs typeface="Helvetica"/>
              </a:rPr>
              <a:t>Peinture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eau</a:t>
            </a:r>
            <a:endParaRPr kumimoji="0" lang="en-GB" sz="1600" i="0" strike="noStrike" kern="0" cap="none" spc="0" normalizeH="0" baseline="0" noProof="0" dirty="0">
              <a:ln>
                <a:noFill/>
              </a:ln>
              <a:solidFill>
                <a:schemeClr val="tx1"/>
              </a:solidFill>
              <a:effectLst/>
              <a:uLnTx/>
              <a:uFillTx/>
              <a:latin typeface="Helvetica"/>
              <a:ea typeface="ＭＳ 明朝"/>
              <a:cs typeface="Helvetica"/>
            </a:endParaRPr>
          </a:p>
        </p:txBody>
      </p:sp>
      <p:sp>
        <p:nvSpPr>
          <p:cNvPr id="28" name="Ellipse 2"/>
          <p:cNvSpPr/>
          <p:nvPr/>
        </p:nvSpPr>
        <p:spPr>
          <a:xfrm>
            <a:off x="2791181" y="3726655"/>
            <a:ext cx="1115765" cy="979563"/>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Mélanges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kern="0" dirty="0" smtClean="0">
                <a:solidFill>
                  <a:schemeClr val="tx2">
                    <a:lumMod val="75000"/>
                  </a:schemeClr>
                </a:solidFill>
                <a:latin typeface="Haettenschweiler" pitchFamily="34" charset="0"/>
                <a:ea typeface="ＭＳ 明朝"/>
                <a:cs typeface="Helvetica"/>
              </a:rPr>
              <a:t>Peinture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eau</a:t>
            </a:r>
            <a:endParaRPr kumimoji="0" lang="en-GB" sz="1600" i="0" strike="noStrike" kern="0" cap="none" spc="0" normalizeH="0" baseline="0" noProof="0" dirty="0">
              <a:ln>
                <a:noFill/>
              </a:ln>
              <a:solidFill>
                <a:schemeClr val="tx1"/>
              </a:solidFill>
              <a:effectLst/>
              <a:uLnTx/>
              <a:uFillTx/>
              <a:latin typeface="Helvetica"/>
              <a:ea typeface="ＭＳ 明朝"/>
              <a:cs typeface="Helvetica"/>
            </a:endParaRPr>
          </a:p>
        </p:txBody>
      </p:sp>
      <p:sp>
        <p:nvSpPr>
          <p:cNvPr id="29" name="Ellipse 2"/>
          <p:cNvSpPr/>
          <p:nvPr/>
        </p:nvSpPr>
        <p:spPr>
          <a:xfrm>
            <a:off x="2863113" y="2996838"/>
            <a:ext cx="956013" cy="860778"/>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Gestion</a:t>
            </a: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Outils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palette</a:t>
            </a:r>
            <a:endParaRPr kumimoji="0" lang="en-GB" sz="1600" i="0" strike="noStrike" kern="0" cap="none" spc="0" normalizeH="0" baseline="0" noProof="0" dirty="0">
              <a:ln>
                <a:noFill/>
              </a:ln>
              <a:solidFill>
                <a:schemeClr val="tx1"/>
              </a:solidFill>
              <a:effectLst/>
              <a:uLnTx/>
              <a:uFillTx/>
              <a:latin typeface="Helvetica"/>
              <a:ea typeface="ＭＳ 明朝"/>
              <a:cs typeface="Helvetica"/>
            </a:endParaRPr>
          </a:p>
        </p:txBody>
      </p:sp>
      <p:sp>
        <p:nvSpPr>
          <p:cNvPr id="30" name="Ellipse 2"/>
          <p:cNvSpPr/>
          <p:nvPr/>
        </p:nvSpPr>
        <p:spPr>
          <a:xfrm>
            <a:off x="4004440" y="3706758"/>
            <a:ext cx="1295049" cy="979563"/>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Matérialité de la peinture</a:t>
            </a:r>
            <a:endParaRPr kumimoji="0" lang="en-GB" sz="1600" i="0" strike="noStrike" kern="0" cap="none" spc="0" normalizeH="0" baseline="0" noProof="0" dirty="0">
              <a:ln>
                <a:noFill/>
              </a:ln>
              <a:solidFill>
                <a:schemeClr val="tx1"/>
              </a:solidFill>
              <a:effectLst/>
              <a:uLnTx/>
              <a:uFillTx/>
              <a:latin typeface="Helvetica"/>
              <a:ea typeface="ＭＳ 明朝"/>
              <a:cs typeface="Helvetica"/>
            </a:endParaRPr>
          </a:p>
        </p:txBody>
      </p:sp>
      <p:sp>
        <p:nvSpPr>
          <p:cNvPr id="31" name="Ellipse 2"/>
          <p:cNvSpPr/>
          <p:nvPr/>
        </p:nvSpPr>
        <p:spPr>
          <a:xfrm>
            <a:off x="5362969" y="3857616"/>
            <a:ext cx="1111944" cy="768915"/>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Nuancier</a:t>
            </a:r>
            <a:endParaRPr kumimoji="0" lang="en-GB" sz="1600" i="0" strike="noStrike" kern="0" cap="none" spc="0" normalizeH="0" baseline="0" noProof="0" dirty="0">
              <a:ln>
                <a:noFill/>
              </a:ln>
              <a:solidFill>
                <a:schemeClr val="tx1"/>
              </a:solidFill>
              <a:effectLst/>
              <a:uLnTx/>
              <a:uFillTx/>
              <a:latin typeface="Helvetica"/>
              <a:ea typeface="ＭＳ 明朝"/>
              <a:cs typeface="Helvetica"/>
            </a:endParaRPr>
          </a:p>
        </p:txBody>
      </p:sp>
      <p:sp>
        <p:nvSpPr>
          <p:cNvPr id="34" name="Ellipse 2"/>
          <p:cNvSpPr/>
          <p:nvPr/>
        </p:nvSpPr>
        <p:spPr>
          <a:xfrm>
            <a:off x="6847368" y="2996838"/>
            <a:ext cx="956013" cy="860778"/>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Gestion</a:t>
            </a: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Outils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palette</a:t>
            </a:r>
            <a:endParaRPr kumimoji="0" lang="en-GB" sz="1600" i="0" strike="noStrike" kern="0" cap="none" spc="0" normalizeH="0" baseline="0" noProof="0" dirty="0">
              <a:ln>
                <a:noFill/>
              </a:ln>
              <a:solidFill>
                <a:schemeClr val="tx1"/>
              </a:solidFill>
              <a:effectLst/>
              <a:uLnTx/>
              <a:uFillTx/>
              <a:latin typeface="Helvetica"/>
              <a:ea typeface="ＭＳ 明朝"/>
              <a:cs typeface="Helvetica"/>
            </a:endParaRPr>
          </a:p>
        </p:txBody>
      </p:sp>
      <p:sp>
        <p:nvSpPr>
          <p:cNvPr id="35" name="Ellipse 2"/>
          <p:cNvSpPr/>
          <p:nvPr/>
        </p:nvSpPr>
        <p:spPr>
          <a:xfrm>
            <a:off x="7452933" y="3726655"/>
            <a:ext cx="1295049" cy="979563"/>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Matérialité de la peinture</a:t>
            </a:r>
            <a:endParaRPr kumimoji="0" lang="en-GB" sz="1600" i="0" strike="noStrike" kern="0" cap="none" spc="0" normalizeH="0" baseline="0" noProof="0" dirty="0">
              <a:ln>
                <a:noFill/>
              </a:ln>
              <a:solidFill>
                <a:schemeClr val="tx1"/>
              </a:solidFill>
              <a:effectLst/>
              <a:uLnTx/>
              <a:uFillTx/>
              <a:latin typeface="Helvetica"/>
              <a:ea typeface="ＭＳ 明朝"/>
              <a:cs typeface="Helvetica"/>
            </a:endParaRPr>
          </a:p>
        </p:txBody>
      </p:sp>
      <p:sp>
        <p:nvSpPr>
          <p:cNvPr id="36" name="Ellipse 2"/>
          <p:cNvSpPr/>
          <p:nvPr/>
        </p:nvSpPr>
        <p:spPr>
          <a:xfrm>
            <a:off x="6603999" y="3890882"/>
            <a:ext cx="765859" cy="768915"/>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Aplat</a:t>
            </a:r>
            <a:endParaRPr kumimoji="0" lang="en-GB" sz="1600" i="0" strike="noStrike" kern="0" cap="none" spc="0" normalizeH="0" baseline="0" noProof="0" dirty="0">
              <a:ln>
                <a:noFill/>
              </a:ln>
              <a:solidFill>
                <a:schemeClr val="tx1"/>
              </a:solidFill>
              <a:effectLst/>
              <a:uLnTx/>
              <a:uFillTx/>
              <a:latin typeface="Helvetica"/>
              <a:ea typeface="ＭＳ 明朝"/>
              <a:cs typeface="Helvetica"/>
            </a:endParaRPr>
          </a:p>
        </p:txBody>
      </p:sp>
    </p:spTree>
    <p:extLst>
      <p:ext uri="{BB962C8B-B14F-4D97-AF65-F5344CB8AC3E}">
        <p14:creationId xmlns:p14="http://schemas.microsoft.com/office/powerpoint/2010/main" val="296945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par>
                                <p:cTn id="80" presetID="10" presetClass="entr" presetSubtype="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1000"/>
                                        <p:tgtEl>
                                          <p:spTgt spid="35"/>
                                        </p:tgtEl>
                                      </p:cBhvr>
                                    </p:animEffect>
                                    <p:anim calcmode="lin" valueType="num">
                                      <p:cBhvr>
                                        <p:cTn id="109" dur="1000" fill="hold"/>
                                        <p:tgtEl>
                                          <p:spTgt spid="35"/>
                                        </p:tgtEl>
                                        <p:attrNameLst>
                                          <p:attrName>ppt_x</p:attrName>
                                        </p:attrNameLst>
                                      </p:cBhvr>
                                      <p:tavLst>
                                        <p:tav tm="0">
                                          <p:val>
                                            <p:strVal val="#ppt_x"/>
                                          </p:val>
                                        </p:tav>
                                        <p:tav tm="100000">
                                          <p:val>
                                            <p:strVal val="#ppt_x"/>
                                          </p:val>
                                        </p:tav>
                                      </p:tavLst>
                                    </p:anim>
                                    <p:anim calcmode="lin" valueType="num">
                                      <p:cBhvr>
                                        <p:cTn id="11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P spid="8" grpId="0" animBg="1"/>
      <p:bldP spid="10" grpId="0" animBg="1"/>
      <p:bldP spid="15" grpId="0" animBg="1"/>
      <p:bldP spid="16" grpId="0" animBg="1"/>
      <p:bldP spid="18" grpId="0"/>
      <p:bldP spid="19" grpId="0" animBg="1"/>
      <p:bldP spid="26" grpId="0" animBg="1"/>
      <p:bldP spid="27" grpId="0" animBg="1"/>
      <p:bldP spid="28" grpId="0" animBg="1"/>
      <p:bldP spid="29" grpId="0" animBg="1"/>
      <p:bldP spid="30" grpId="0" animBg="1"/>
      <p:bldP spid="31" grpId="0" animBg="1"/>
      <p:bldP spid="34" grpId="0" animBg="1"/>
      <p:bldP spid="35"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1980" y="274638"/>
            <a:ext cx="4265269" cy="461665"/>
          </a:xfrm>
          <a:prstGeom prst="rect">
            <a:avLst/>
          </a:prstGeom>
        </p:spPr>
        <p:txBody>
          <a:bodyPr wrap="square">
            <a:spAutoFit/>
          </a:bodyPr>
          <a:lstStyle/>
          <a:p>
            <a:r>
              <a:rPr lang="fr-FR" sz="2400" dirty="0" smtClean="0">
                <a:solidFill>
                  <a:schemeClr val="tx2">
                    <a:satMod val="130000"/>
                  </a:schemeClr>
                </a:solidFill>
                <a:latin typeface="Haettenschweiler" pitchFamily="34" charset="0"/>
              </a:rPr>
              <a:t>Une fiche de progression, </a:t>
            </a:r>
            <a:r>
              <a:rPr lang="fr-FR" dirty="0" smtClean="0">
                <a:solidFill>
                  <a:schemeClr val="tx2">
                    <a:satMod val="130000"/>
                  </a:schemeClr>
                </a:solidFill>
                <a:latin typeface="Haettenschweiler" pitchFamily="34" charset="0"/>
              </a:rPr>
              <a:t>exemple :</a:t>
            </a:r>
            <a:endParaRPr lang="fr-FR" sz="2400" dirty="0"/>
          </a:p>
        </p:txBody>
      </p:sp>
      <p:graphicFrame>
        <p:nvGraphicFramePr>
          <p:cNvPr id="9" name="Tableau 8"/>
          <p:cNvGraphicFramePr>
            <a:graphicFrameLocks noGrp="1"/>
          </p:cNvGraphicFramePr>
          <p:nvPr/>
        </p:nvGraphicFramePr>
        <p:xfrm>
          <a:off x="838200" y="990600"/>
          <a:ext cx="7066720" cy="4517379"/>
        </p:xfrm>
        <a:graphic>
          <a:graphicData uri="http://schemas.openxmlformats.org/drawingml/2006/table">
            <a:tbl>
              <a:tblPr/>
              <a:tblGrid>
                <a:gridCol w="2033238"/>
                <a:gridCol w="1677827"/>
                <a:gridCol w="1677828"/>
                <a:gridCol w="1677827"/>
              </a:tblGrid>
              <a:tr h="298185">
                <a:tc>
                  <a:txBody>
                    <a:bodyPr/>
                    <a:lstStyle/>
                    <a:p>
                      <a:pPr algn="l">
                        <a:lnSpc>
                          <a:spcPct val="115000"/>
                        </a:lnSpc>
                        <a:spcAft>
                          <a:spcPts val="0"/>
                        </a:spcAft>
                      </a:pPr>
                      <a:r>
                        <a:rPr kumimoji="0" lang="fr-FR" sz="1200" b="1" kern="1200" dirty="0" smtClean="0">
                          <a:solidFill>
                            <a:schemeClr val="tx1"/>
                          </a:solidFill>
                          <a:latin typeface="Calibri"/>
                          <a:ea typeface="Calibri"/>
                          <a:cs typeface="Times New Roman"/>
                        </a:rPr>
                        <a:t>Questionnement</a:t>
                      </a:r>
                      <a:r>
                        <a:rPr kumimoji="0" lang="fr-FR" sz="1200" b="1" kern="1200" baseline="0" dirty="0" smtClean="0">
                          <a:solidFill>
                            <a:schemeClr val="tx1"/>
                          </a:solidFill>
                          <a:latin typeface="Calibri"/>
                          <a:ea typeface="Calibri"/>
                          <a:cs typeface="Times New Roman"/>
                        </a:rPr>
                        <a:t> </a:t>
                      </a:r>
                      <a:r>
                        <a:rPr kumimoji="0" lang="fr-FR" sz="1200" b="1" kern="1200" dirty="0" smtClean="0">
                          <a:solidFill>
                            <a:schemeClr val="tx1"/>
                          </a:solidFill>
                          <a:latin typeface="Calibri"/>
                          <a:ea typeface="Calibri"/>
                          <a:cs typeface="Times New Roman"/>
                        </a:rPr>
                        <a:t>du programme :</a:t>
                      </a:r>
                      <a:endParaRPr kumimoji="0" lang="fr-FR" sz="1200" b="1" kern="1200" dirty="0">
                        <a:solidFill>
                          <a:schemeClr val="tx1"/>
                        </a:solidFill>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gridSpan="3">
                  <a:txBody>
                    <a:bodyPr/>
                    <a:lstStyle/>
                    <a:p>
                      <a:endParaRPr lang="fr-FR" dirty="0"/>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r>
              <a:tr h="436508">
                <a:tc>
                  <a:txBody>
                    <a:bodyPr/>
                    <a:lstStyle/>
                    <a:p>
                      <a:pPr algn="l">
                        <a:lnSpc>
                          <a:spcPct val="115000"/>
                        </a:lnSpc>
                        <a:spcAft>
                          <a:spcPts val="0"/>
                        </a:spcAft>
                      </a:pPr>
                      <a:r>
                        <a:rPr kumimoji="0" lang="fr-FR" sz="1200" b="1" kern="1200" dirty="0" smtClean="0">
                          <a:solidFill>
                            <a:schemeClr val="tx1"/>
                          </a:solidFill>
                          <a:latin typeface="Calibri"/>
                          <a:ea typeface="Calibri"/>
                          <a:cs typeface="Times New Roman"/>
                        </a:rPr>
                        <a:t>Phases :</a:t>
                      </a:r>
                      <a:endParaRPr kumimoji="0" lang="fr-FR" sz="1200" b="1" kern="1200" dirty="0">
                        <a:solidFill>
                          <a:schemeClr val="tx1"/>
                        </a:solidFill>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algn="ctr" rtl="0" eaLnBrk="1" latinLnBrk="0" hangingPunct="1">
                        <a:lnSpc>
                          <a:spcPct val="115000"/>
                        </a:lnSpc>
                        <a:spcAft>
                          <a:spcPts val="0"/>
                        </a:spcAft>
                      </a:pPr>
                      <a:r>
                        <a:rPr kumimoji="0" lang="fr-FR" sz="900" b="1" kern="1200" dirty="0" smtClean="0">
                          <a:solidFill>
                            <a:schemeClr val="tx1"/>
                          </a:solidFill>
                          <a:latin typeface="Calibri"/>
                          <a:ea typeface="Calibri"/>
                          <a:cs typeface="Times New Roman"/>
                        </a:rPr>
                        <a:t>1 ) DECOUVRIR - REITERER</a:t>
                      </a:r>
                      <a:endParaRPr lang="fr-FR" sz="1100" dirty="0"/>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c>
                  <a:txBody>
                    <a:bodyPr/>
                    <a:lstStyle/>
                    <a:p>
                      <a:pPr marL="0" algn="ctr" rtl="0" eaLnBrk="1" latinLnBrk="0" hangingPunct="1">
                        <a:lnSpc>
                          <a:spcPct val="115000"/>
                        </a:lnSpc>
                        <a:spcAft>
                          <a:spcPts val="0"/>
                        </a:spcAft>
                      </a:pPr>
                      <a:r>
                        <a:rPr kumimoji="0" lang="fr-FR" sz="900" b="1" kern="1200" dirty="0" smtClean="0">
                          <a:solidFill>
                            <a:schemeClr val="tx1"/>
                          </a:solidFill>
                          <a:latin typeface="Calibri"/>
                          <a:ea typeface="Calibri"/>
                          <a:cs typeface="Times New Roman"/>
                        </a:rPr>
                        <a:t>2) DIVERSIFIER – DENSIFIER – ENRICHIR - ETAYER</a:t>
                      </a:r>
                      <a:endParaRPr lang="fr-FR" sz="1100" dirty="0"/>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c>
                  <a:txBody>
                    <a:bodyPr/>
                    <a:lstStyle/>
                    <a:p>
                      <a:pPr algn="ctr"/>
                      <a:r>
                        <a:rPr kumimoji="0" lang="fr-FR" sz="900" b="1" kern="1200" dirty="0" smtClean="0">
                          <a:solidFill>
                            <a:schemeClr val="tx1"/>
                          </a:solidFill>
                          <a:latin typeface="Calibri"/>
                          <a:ea typeface="Calibri"/>
                          <a:cs typeface="Times New Roman"/>
                        </a:rPr>
                        <a:t>3) APPROFONDIR – PRECISER – COMPLEXIFIER – RELIER - PROLONGER</a:t>
                      </a:r>
                      <a:endParaRPr lang="fr-FR" sz="1100" dirty="0"/>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436508">
                <a:tc>
                  <a:txBody>
                    <a:bodyPr/>
                    <a:lstStyle/>
                    <a:p>
                      <a:pPr algn="l">
                        <a:lnSpc>
                          <a:spcPct val="115000"/>
                        </a:lnSpc>
                        <a:spcAft>
                          <a:spcPts val="0"/>
                        </a:spcAft>
                      </a:pPr>
                      <a:r>
                        <a:rPr kumimoji="0" lang="fr-FR" sz="1200" b="1" kern="1200" dirty="0" smtClean="0">
                          <a:solidFill>
                            <a:schemeClr val="tx1"/>
                          </a:solidFill>
                          <a:latin typeface="Calibri"/>
                          <a:ea typeface="Calibri"/>
                          <a:cs typeface="Times New Roman"/>
                        </a:rPr>
                        <a:t>Temporalité annuelle dans la progression niveau</a:t>
                      </a:r>
                      <a:r>
                        <a:rPr kumimoji="0" lang="fr-FR" sz="1200" b="1" kern="1200" baseline="0" dirty="0" smtClean="0">
                          <a:solidFill>
                            <a:schemeClr val="tx1"/>
                          </a:solidFill>
                          <a:latin typeface="Calibri"/>
                          <a:ea typeface="Calibri"/>
                          <a:cs typeface="Times New Roman"/>
                        </a:rPr>
                        <a:t> ou</a:t>
                      </a:r>
                      <a:r>
                        <a:rPr kumimoji="0" lang="fr-FR" sz="1200" b="1" kern="1200" dirty="0" smtClean="0">
                          <a:solidFill>
                            <a:schemeClr val="tx1"/>
                          </a:solidFill>
                          <a:latin typeface="Calibri"/>
                          <a:ea typeface="Calibri"/>
                          <a:cs typeface="Times New Roman"/>
                        </a:rPr>
                        <a:t> cycle :</a:t>
                      </a:r>
                      <a:endParaRPr kumimoji="0" lang="fr-FR" sz="1200" b="1" kern="1200" dirty="0">
                        <a:solidFill>
                          <a:schemeClr val="tx1"/>
                        </a:solidFill>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endParaRPr lang="fr-FR" dirty="0"/>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fr-FR" dirty="0"/>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fr-FR" dirty="0"/>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6508">
                <a:tc>
                  <a:txBody>
                    <a:bodyPr/>
                    <a:lstStyle/>
                    <a:p>
                      <a:pPr marL="0" algn="l" rtl="0" eaLnBrk="1" latinLnBrk="0" hangingPunct="1">
                        <a:lnSpc>
                          <a:spcPct val="115000"/>
                        </a:lnSpc>
                        <a:spcAft>
                          <a:spcPts val="0"/>
                        </a:spcAft>
                      </a:pPr>
                      <a:r>
                        <a:rPr kumimoji="0" lang="fr-FR" sz="1200" b="1" kern="1200" dirty="0" smtClean="0">
                          <a:solidFill>
                            <a:schemeClr val="tx1"/>
                          </a:solidFill>
                          <a:latin typeface="Calibri"/>
                          <a:ea typeface="Calibri"/>
                          <a:cs typeface="Times New Roman"/>
                        </a:rPr>
                        <a:t>Champ des pratiques :</a:t>
                      </a:r>
                      <a:endParaRPr kumimoji="0" lang="fr-FR" sz="1200" b="1" kern="1200" dirty="0">
                        <a:solidFill>
                          <a:schemeClr val="tx1"/>
                        </a:solidFill>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900" dirty="0" smtClean="0">
                          <a:latin typeface="Calibri"/>
                          <a:ea typeface="Calibri"/>
                          <a:cs typeface="Times New Roman"/>
                        </a:rPr>
                        <a:t>2D: graphiques-picturales</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900" dirty="0" smtClean="0">
                          <a:latin typeface="Calibri"/>
                          <a:ea typeface="Calibri"/>
                          <a:cs typeface="Times New Roman"/>
                        </a:rPr>
                        <a:t>3D : sculpturales-architecturales</a:t>
                      </a:r>
                    </a:p>
                    <a:p>
                      <a:pPr algn="l">
                        <a:lnSpc>
                          <a:spcPct val="115000"/>
                        </a:lnSpc>
                        <a:spcAft>
                          <a:spcPts val="0"/>
                        </a:spcAft>
                        <a:buFont typeface="Wingdings" pitchFamily="2" charset="2"/>
                        <a:buChar char="q"/>
                      </a:pPr>
                      <a:r>
                        <a:rPr lang="fr-FR" sz="900" dirty="0" smtClean="0">
                          <a:latin typeface="Calibri"/>
                          <a:ea typeface="Calibri"/>
                          <a:cs typeface="Times New Roman"/>
                        </a:rPr>
                        <a:t>Photo-vidéo-numérique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c>
                  <a:txBody>
                    <a:bodyPr/>
                    <a:lstStyle/>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900" dirty="0" smtClean="0">
                          <a:latin typeface="Calibri"/>
                          <a:ea typeface="Calibri"/>
                          <a:cs typeface="Times New Roman"/>
                        </a:rPr>
                        <a:t>2D: graphiques-picturales</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900" dirty="0" smtClean="0">
                          <a:latin typeface="Calibri"/>
                          <a:ea typeface="Calibri"/>
                          <a:cs typeface="Times New Roman"/>
                        </a:rPr>
                        <a:t>3D : sculpturales-architecturales</a:t>
                      </a:r>
                    </a:p>
                    <a:p>
                      <a:pPr algn="l">
                        <a:lnSpc>
                          <a:spcPct val="115000"/>
                        </a:lnSpc>
                        <a:spcAft>
                          <a:spcPts val="0"/>
                        </a:spcAft>
                        <a:buFont typeface="Wingdings" pitchFamily="2" charset="2"/>
                        <a:buChar char="q"/>
                      </a:pPr>
                      <a:r>
                        <a:rPr lang="fr-FR" sz="900" dirty="0" smtClean="0">
                          <a:latin typeface="Calibri"/>
                          <a:ea typeface="Calibri"/>
                          <a:cs typeface="Times New Roman"/>
                        </a:rPr>
                        <a:t>Photo-vidéo-numérique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c>
                  <a:txBody>
                    <a:bodyPr/>
                    <a:lstStyle/>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900" dirty="0" smtClean="0">
                          <a:latin typeface="Calibri"/>
                          <a:ea typeface="Calibri"/>
                          <a:cs typeface="Times New Roman"/>
                        </a:rPr>
                        <a:t>2D: graphiques-picturales</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900" dirty="0" smtClean="0">
                          <a:latin typeface="Calibri"/>
                          <a:ea typeface="Calibri"/>
                          <a:cs typeface="Times New Roman"/>
                        </a:rPr>
                        <a:t>3D : sculpturales-architecturales</a:t>
                      </a:r>
                    </a:p>
                    <a:p>
                      <a:pPr algn="l">
                        <a:lnSpc>
                          <a:spcPct val="115000"/>
                        </a:lnSpc>
                        <a:spcAft>
                          <a:spcPts val="0"/>
                        </a:spcAft>
                        <a:buFont typeface="Wingdings" pitchFamily="2" charset="2"/>
                        <a:buChar char="q"/>
                      </a:pPr>
                      <a:r>
                        <a:rPr lang="fr-FR" sz="900" dirty="0" smtClean="0">
                          <a:latin typeface="Calibri"/>
                          <a:ea typeface="Calibri"/>
                          <a:cs typeface="Times New Roman"/>
                        </a:rPr>
                        <a:t>Photo-vidéo-numérique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338183">
                <a:tc>
                  <a:txBody>
                    <a:bodyPr/>
                    <a:lstStyle/>
                    <a:p>
                      <a:pPr marL="0" algn="l" rtl="0" eaLnBrk="1" latinLnBrk="0" hangingPunct="1">
                        <a:lnSpc>
                          <a:spcPct val="115000"/>
                        </a:lnSpc>
                        <a:spcAft>
                          <a:spcPts val="0"/>
                        </a:spcAft>
                      </a:pPr>
                      <a:r>
                        <a:rPr kumimoji="0" lang="fr-FR" sz="1200" b="1" kern="1200" dirty="0" smtClean="0">
                          <a:solidFill>
                            <a:schemeClr val="tx1"/>
                          </a:solidFill>
                          <a:latin typeface="Calibri"/>
                          <a:ea typeface="Calibri"/>
                          <a:cs typeface="Times New Roman"/>
                        </a:rPr>
                        <a:t>Problématique(s)</a:t>
                      </a:r>
                      <a:r>
                        <a:rPr kumimoji="0" lang="fr-FR" sz="1200" b="1" kern="1200" baseline="0" dirty="0" smtClean="0">
                          <a:solidFill>
                            <a:schemeClr val="tx1"/>
                          </a:solidFill>
                          <a:latin typeface="Calibri"/>
                          <a:ea typeface="Calibri"/>
                          <a:cs typeface="Times New Roman"/>
                        </a:rPr>
                        <a:t> :</a:t>
                      </a:r>
                      <a:endParaRPr kumimoji="0" lang="fr-FR" sz="1200" b="1" kern="1200" dirty="0">
                        <a:solidFill>
                          <a:schemeClr val="tx1"/>
                        </a:solidFill>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endParaRPr lang="fr-FR" dirty="0"/>
                    </a:p>
                  </a:txBody>
                  <a:tcPr marL="19182" marR="191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fr-FR" dirty="0"/>
                    </a:p>
                  </a:txBody>
                  <a:tcPr marL="19182" marR="19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fr-FR" dirty="0"/>
                    </a:p>
                  </a:txBody>
                  <a:tcPr marL="19182" marR="191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3850">
                <a:tc>
                  <a:txBody>
                    <a:bodyPr/>
                    <a:lstStyle/>
                    <a:p>
                      <a:pPr marL="0" algn="l" rtl="0" eaLnBrk="1" latinLnBrk="0" hangingPunct="1">
                        <a:lnSpc>
                          <a:spcPct val="115000"/>
                        </a:lnSpc>
                        <a:spcAft>
                          <a:spcPts val="0"/>
                        </a:spcAft>
                      </a:pPr>
                      <a:r>
                        <a:rPr kumimoji="0" lang="fr-FR" sz="1200" b="1" kern="1200" dirty="0" smtClean="0">
                          <a:solidFill>
                            <a:schemeClr val="tx1"/>
                          </a:solidFill>
                          <a:latin typeface="Calibri"/>
                          <a:ea typeface="Calibri"/>
                          <a:cs typeface="Times New Roman"/>
                        </a:rPr>
                        <a:t>Situations pratique :</a:t>
                      </a:r>
                      <a:endParaRPr kumimoji="0" lang="fr-FR" sz="1200" b="1" kern="1200" dirty="0">
                        <a:solidFill>
                          <a:schemeClr val="tx1"/>
                        </a:solidFill>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endParaRPr lang="fr-FR" dirty="0"/>
                    </a:p>
                  </a:txBody>
                  <a:tcPr marL="19182" marR="191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fr-FR" dirty="0"/>
                    </a:p>
                  </a:txBody>
                  <a:tcPr marL="19182" marR="19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fr-FR" dirty="0"/>
                    </a:p>
                  </a:txBody>
                  <a:tcPr marL="19182" marR="191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4325">
                <a:tc>
                  <a:txBody>
                    <a:bodyPr/>
                    <a:lstStyle/>
                    <a:p>
                      <a:pPr marL="0" algn="l" rtl="0" eaLnBrk="1" latinLnBrk="0" hangingPunct="1">
                        <a:lnSpc>
                          <a:spcPct val="115000"/>
                        </a:lnSpc>
                        <a:spcAft>
                          <a:spcPts val="0"/>
                        </a:spcAft>
                      </a:pPr>
                      <a:r>
                        <a:rPr kumimoji="0" lang="fr-FR" sz="1200" b="1" kern="1200" dirty="0" smtClean="0">
                          <a:solidFill>
                            <a:schemeClr val="tx1"/>
                          </a:solidFill>
                          <a:latin typeface="Calibri"/>
                          <a:ea typeface="Calibri"/>
                          <a:cs typeface="Times New Roman"/>
                        </a:rPr>
                        <a:t>Objectif(s)</a:t>
                      </a:r>
                      <a:endParaRPr kumimoji="0" lang="fr-FR" sz="1200" b="1" kern="1200" dirty="0">
                        <a:solidFill>
                          <a:schemeClr val="tx1"/>
                        </a:solidFill>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endParaRPr lang="fr-FR" dirty="0"/>
                    </a:p>
                  </a:txBody>
                  <a:tcPr marL="19182" marR="191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fr-FR" dirty="0"/>
                    </a:p>
                  </a:txBody>
                  <a:tcPr marL="19182" marR="19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fr-FR" dirty="0"/>
                    </a:p>
                  </a:txBody>
                  <a:tcPr marL="19182" marR="191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9312">
                <a:tc>
                  <a:txBody>
                    <a:bodyPr/>
                    <a:lstStyle/>
                    <a:p>
                      <a:pPr algn="l">
                        <a:lnSpc>
                          <a:spcPct val="115000"/>
                        </a:lnSpc>
                        <a:spcAft>
                          <a:spcPts val="0"/>
                        </a:spcAft>
                      </a:pPr>
                      <a:r>
                        <a:rPr kumimoji="0" lang="fr-FR" sz="1200" b="1" kern="1200" dirty="0" smtClean="0">
                          <a:solidFill>
                            <a:schemeClr val="tx1"/>
                          </a:solidFill>
                          <a:latin typeface="Calibri"/>
                          <a:ea typeface="Calibri"/>
                          <a:cs typeface="Times New Roman"/>
                        </a:rPr>
                        <a:t>Compétences</a:t>
                      </a:r>
                      <a:r>
                        <a:rPr kumimoji="0" lang="fr-FR" sz="1200" b="1" kern="1200" baseline="0" dirty="0" smtClean="0">
                          <a:solidFill>
                            <a:schemeClr val="tx1"/>
                          </a:solidFill>
                          <a:latin typeface="Calibri"/>
                          <a:ea typeface="Calibri"/>
                          <a:cs typeface="Times New Roman"/>
                        </a:rPr>
                        <a:t> visées</a:t>
                      </a:r>
                      <a:endParaRPr lang="fr-FR" sz="12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rtl="0" eaLnBrk="1" latinLnBrk="0" hangingPunct="1">
                        <a:lnSpc>
                          <a:spcPct val="115000"/>
                        </a:lnSpc>
                        <a:spcAft>
                          <a:spcPts val="0"/>
                        </a:spcAft>
                      </a:pPr>
                      <a:r>
                        <a:rPr kumimoji="0" lang="fr-FR" sz="1200" b="0" kern="1200" dirty="0" smtClean="0">
                          <a:solidFill>
                            <a:schemeClr val="tx1"/>
                          </a:solidFill>
                          <a:latin typeface="Calibri"/>
                          <a:ea typeface="Calibri"/>
                          <a:cs typeface="Times New Roman"/>
                        </a:rPr>
                        <a:t>Plasticiennes :</a:t>
                      </a:r>
                    </a:p>
                    <a:p>
                      <a:pPr marL="0" algn="l" rtl="0" eaLnBrk="1" latinLnBrk="0" hangingPunct="1">
                        <a:lnSpc>
                          <a:spcPct val="115000"/>
                        </a:lnSpc>
                        <a:spcAft>
                          <a:spcPts val="0"/>
                        </a:spcAft>
                      </a:pPr>
                      <a:r>
                        <a:rPr kumimoji="0" lang="fr-FR" sz="1200" b="0" kern="1200" dirty="0" smtClean="0">
                          <a:solidFill>
                            <a:schemeClr val="tx1"/>
                          </a:solidFill>
                          <a:latin typeface="Calibri"/>
                          <a:ea typeface="Calibri"/>
                          <a:cs typeface="Times New Roman"/>
                        </a:rPr>
                        <a:t>Théoriques :</a:t>
                      </a:r>
                    </a:p>
                    <a:p>
                      <a:pPr marL="0" algn="l" rtl="0" eaLnBrk="1" latinLnBrk="0" hangingPunct="1">
                        <a:lnSpc>
                          <a:spcPct val="115000"/>
                        </a:lnSpc>
                        <a:spcAft>
                          <a:spcPts val="0"/>
                        </a:spcAft>
                      </a:pPr>
                      <a:r>
                        <a:rPr kumimoji="0" lang="fr-FR" sz="1200" b="0" kern="1200" dirty="0" smtClean="0">
                          <a:solidFill>
                            <a:schemeClr val="tx1"/>
                          </a:solidFill>
                          <a:latin typeface="Calibri"/>
                          <a:ea typeface="Calibri"/>
                          <a:cs typeface="Times New Roman"/>
                        </a:rPr>
                        <a:t>Culturelles :</a:t>
                      </a:r>
                      <a:endParaRPr kumimoji="0" lang="fr-FR" sz="1200" b="0" kern="1200" dirty="0">
                        <a:solidFill>
                          <a:schemeClr val="tx1"/>
                        </a:solidFill>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rtl="0" eaLnBrk="1" latinLnBrk="0" hangingPunct="1">
                        <a:lnSpc>
                          <a:spcPct val="115000"/>
                        </a:lnSpc>
                        <a:spcAft>
                          <a:spcPts val="0"/>
                        </a:spcAft>
                      </a:pPr>
                      <a:r>
                        <a:rPr kumimoji="0" lang="fr-FR" sz="1200" b="0" kern="1200" dirty="0" smtClean="0">
                          <a:solidFill>
                            <a:schemeClr val="tx1"/>
                          </a:solidFill>
                          <a:latin typeface="Calibri"/>
                          <a:ea typeface="Calibri"/>
                          <a:cs typeface="Times New Roman"/>
                        </a:rPr>
                        <a:t>Plasticiennes :</a:t>
                      </a:r>
                    </a:p>
                    <a:p>
                      <a:pPr marL="0" algn="l" rtl="0" eaLnBrk="1" latinLnBrk="0" hangingPunct="1">
                        <a:lnSpc>
                          <a:spcPct val="115000"/>
                        </a:lnSpc>
                        <a:spcAft>
                          <a:spcPts val="0"/>
                        </a:spcAft>
                      </a:pPr>
                      <a:r>
                        <a:rPr kumimoji="0" lang="fr-FR" sz="1200" b="0" kern="1200" dirty="0" smtClean="0">
                          <a:solidFill>
                            <a:schemeClr val="tx1"/>
                          </a:solidFill>
                          <a:latin typeface="Calibri"/>
                          <a:ea typeface="Calibri"/>
                          <a:cs typeface="Times New Roman"/>
                        </a:rPr>
                        <a:t>Théoriques :</a:t>
                      </a:r>
                    </a:p>
                    <a:p>
                      <a:pPr marL="0" algn="l" rtl="0" eaLnBrk="1" latinLnBrk="0" hangingPunct="1">
                        <a:lnSpc>
                          <a:spcPct val="115000"/>
                        </a:lnSpc>
                        <a:spcAft>
                          <a:spcPts val="0"/>
                        </a:spcAft>
                      </a:pPr>
                      <a:r>
                        <a:rPr kumimoji="0" lang="fr-FR" sz="1200" b="0" kern="1200" dirty="0" smtClean="0">
                          <a:solidFill>
                            <a:schemeClr val="tx1"/>
                          </a:solidFill>
                          <a:latin typeface="Calibri"/>
                          <a:ea typeface="Calibri"/>
                          <a:cs typeface="Times New Roman"/>
                        </a:rPr>
                        <a:t>Culturelles :</a:t>
                      </a:r>
                      <a:endParaRPr lang="fr-FR" dirty="0"/>
                    </a:p>
                  </a:txBody>
                  <a:tcPr marL="19182" marR="19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rtl="0" eaLnBrk="1" latinLnBrk="0" hangingPunct="1">
                        <a:lnSpc>
                          <a:spcPct val="115000"/>
                        </a:lnSpc>
                        <a:spcAft>
                          <a:spcPts val="0"/>
                        </a:spcAft>
                      </a:pPr>
                      <a:r>
                        <a:rPr kumimoji="0" lang="fr-FR" sz="1200" b="0" kern="1200" dirty="0" smtClean="0">
                          <a:solidFill>
                            <a:schemeClr val="tx1"/>
                          </a:solidFill>
                          <a:latin typeface="Calibri"/>
                          <a:ea typeface="Calibri"/>
                          <a:cs typeface="Times New Roman"/>
                        </a:rPr>
                        <a:t>Plasticiennes :</a:t>
                      </a:r>
                    </a:p>
                    <a:p>
                      <a:pPr marL="0" algn="l" rtl="0" eaLnBrk="1" latinLnBrk="0" hangingPunct="1">
                        <a:lnSpc>
                          <a:spcPct val="115000"/>
                        </a:lnSpc>
                        <a:spcAft>
                          <a:spcPts val="0"/>
                        </a:spcAft>
                      </a:pPr>
                      <a:r>
                        <a:rPr kumimoji="0" lang="fr-FR" sz="1200" b="0" kern="1200" dirty="0" smtClean="0">
                          <a:solidFill>
                            <a:schemeClr val="tx1"/>
                          </a:solidFill>
                          <a:latin typeface="Calibri"/>
                          <a:ea typeface="Calibri"/>
                          <a:cs typeface="Times New Roman"/>
                        </a:rPr>
                        <a:t>Théoriques :</a:t>
                      </a:r>
                    </a:p>
                    <a:p>
                      <a:pPr marL="0" algn="l" rtl="0" eaLnBrk="1" latinLnBrk="0" hangingPunct="1">
                        <a:lnSpc>
                          <a:spcPct val="115000"/>
                        </a:lnSpc>
                        <a:spcAft>
                          <a:spcPts val="0"/>
                        </a:spcAft>
                      </a:pPr>
                      <a:r>
                        <a:rPr kumimoji="0" lang="fr-FR" sz="1200" b="0" kern="1200" dirty="0" smtClean="0">
                          <a:solidFill>
                            <a:schemeClr val="tx1"/>
                          </a:solidFill>
                          <a:latin typeface="Calibri"/>
                          <a:ea typeface="Calibri"/>
                          <a:cs typeface="Times New Roman"/>
                        </a:rPr>
                        <a:t>Culturelles :</a:t>
                      </a:r>
                      <a:endParaRPr lang="fr-FR" dirty="0"/>
                    </a:p>
                  </a:txBody>
                  <a:tcPr marL="19182" marR="191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8185">
                <a:tc>
                  <a:txBody>
                    <a:bodyPr/>
                    <a:lstStyle/>
                    <a:p>
                      <a:pPr algn="l">
                        <a:lnSpc>
                          <a:spcPct val="115000"/>
                        </a:lnSpc>
                        <a:spcAft>
                          <a:spcPts val="0"/>
                        </a:spcAft>
                      </a:pPr>
                      <a:r>
                        <a:rPr kumimoji="0" lang="fr-FR" sz="1200" b="1" kern="1200" dirty="0" smtClean="0">
                          <a:solidFill>
                            <a:schemeClr val="tx1"/>
                          </a:solidFill>
                          <a:latin typeface="Calibri"/>
                          <a:ea typeface="Calibri"/>
                          <a:cs typeface="Times New Roman"/>
                        </a:rPr>
                        <a:t>Notions :</a:t>
                      </a:r>
                      <a:endParaRPr kumimoji="0" lang="fr-FR" sz="1200" b="1" kern="1200" dirty="0">
                        <a:solidFill>
                          <a:schemeClr val="tx1"/>
                        </a:solidFill>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fr-FR" sz="1400" dirty="0">
                        <a:latin typeface="Calibri"/>
                        <a:ea typeface="Calibri"/>
                        <a:cs typeface="Times New Roman"/>
                      </a:endParaRPr>
                    </a:p>
                  </a:txBody>
                  <a:tcPr marL="19182" marR="19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fr-FR" sz="1400" dirty="0">
                        <a:latin typeface="Calibri"/>
                        <a:ea typeface="Calibri"/>
                        <a:cs typeface="Times New Roman"/>
                      </a:endParaRPr>
                    </a:p>
                  </a:txBody>
                  <a:tcPr marL="19182" marR="191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8185">
                <a:tc>
                  <a:txBody>
                    <a:bodyPr/>
                    <a:lstStyle/>
                    <a:p>
                      <a:pPr marL="0" algn="l" rtl="0" eaLnBrk="1" latinLnBrk="0" hangingPunct="1">
                        <a:lnSpc>
                          <a:spcPct val="115000"/>
                        </a:lnSpc>
                        <a:spcAft>
                          <a:spcPts val="0"/>
                        </a:spcAft>
                      </a:pPr>
                      <a:r>
                        <a:rPr kumimoji="0" lang="fr-FR" sz="1200" b="1" kern="1200" dirty="0" smtClean="0">
                          <a:solidFill>
                            <a:schemeClr val="tx1"/>
                          </a:solidFill>
                          <a:latin typeface="Calibri"/>
                          <a:ea typeface="Calibri"/>
                          <a:cs typeface="Times New Roman"/>
                        </a:rPr>
                        <a:t>Culture – théorique :</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fr-FR" sz="1000" dirty="0">
                        <a:latin typeface="Calibri"/>
                        <a:ea typeface="Calibri"/>
                        <a:cs typeface="Times New Roman"/>
                      </a:endParaRPr>
                    </a:p>
                  </a:txBody>
                  <a:tcPr marL="19182" marR="19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fr-FR" sz="1000" dirty="0">
                        <a:latin typeface="Calibri"/>
                        <a:ea typeface="Calibri"/>
                        <a:cs typeface="Times New Roman"/>
                      </a:endParaRPr>
                    </a:p>
                  </a:txBody>
                  <a:tcPr marL="19182" marR="191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81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fr-FR" sz="1200" b="1" kern="1200" dirty="0" smtClean="0">
                          <a:solidFill>
                            <a:schemeClr val="tx1"/>
                          </a:solidFill>
                          <a:latin typeface="Calibri"/>
                          <a:ea typeface="Calibri"/>
                          <a:cs typeface="Times New Roman"/>
                        </a:rPr>
                        <a:t>Champ référentiel :</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endParaRPr lang="fr-FR" sz="14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fr-FR" sz="1400" dirty="0">
                        <a:latin typeface="Calibri"/>
                        <a:ea typeface="Calibri"/>
                        <a:cs typeface="Times New Roman"/>
                      </a:endParaRPr>
                    </a:p>
                  </a:txBody>
                  <a:tcPr marL="19182" marR="19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fr-FR" sz="1400" dirty="0">
                        <a:latin typeface="Calibri"/>
                        <a:ea typeface="Calibri"/>
                        <a:cs typeface="Times New Roman"/>
                      </a:endParaRPr>
                    </a:p>
                  </a:txBody>
                  <a:tcPr marL="19182" marR="191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500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fr-FR" sz="1200" b="0" kern="1200" dirty="0" smtClean="0">
                          <a:solidFill>
                            <a:schemeClr val="tx1"/>
                          </a:solidFill>
                          <a:latin typeface="Calibri"/>
                          <a:ea typeface="Calibri"/>
                          <a:cs typeface="Times New Roman"/>
                        </a:rPr>
                        <a:t>I</a:t>
                      </a:r>
                      <a:r>
                        <a:rPr kumimoji="0" lang="fr-FR" sz="1200" b="1" kern="1200" dirty="0" smtClean="0">
                          <a:solidFill>
                            <a:schemeClr val="tx1"/>
                          </a:solidFill>
                          <a:latin typeface="Calibri"/>
                          <a:ea typeface="Calibri"/>
                          <a:cs typeface="Times New Roman"/>
                        </a:rPr>
                        <a:t>ncitation :</a:t>
                      </a:r>
                      <a:endParaRPr lang="fr-FR" sz="1200" dirty="0" smtClean="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endParaRPr lang="fr-FR" sz="10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fr-FR" sz="1000" dirty="0">
                        <a:latin typeface="Calibri"/>
                        <a:ea typeface="Calibri"/>
                        <a:cs typeface="Times New Roman"/>
                      </a:endParaRPr>
                    </a:p>
                  </a:txBody>
                  <a:tcPr marL="19182" marR="19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fr-FR" sz="1000" dirty="0">
                        <a:latin typeface="Calibri"/>
                        <a:ea typeface="Calibri"/>
                        <a:cs typeface="Times New Roman"/>
                      </a:endParaRPr>
                    </a:p>
                  </a:txBody>
                  <a:tcPr marL="19182" marR="191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graphicFrame>
        <p:nvGraphicFramePr>
          <p:cNvPr id="10" name="Tableau 9"/>
          <p:cNvGraphicFramePr>
            <a:graphicFrameLocks noGrp="1"/>
          </p:cNvGraphicFramePr>
          <p:nvPr>
            <p:extLst>
              <p:ext uri="{D42A27DB-BD31-4B8C-83A1-F6EECF244321}">
                <p14:modId xmlns:p14="http://schemas.microsoft.com/office/powerpoint/2010/main" val="3706153610"/>
              </p:ext>
            </p:extLst>
          </p:nvPr>
        </p:nvGraphicFramePr>
        <p:xfrm>
          <a:off x="3085920" y="812243"/>
          <a:ext cx="4606158" cy="579120"/>
        </p:xfrm>
        <a:graphic>
          <a:graphicData uri="http://schemas.openxmlformats.org/drawingml/2006/table">
            <a:tbl>
              <a:tblPr firstRow="1" bandRow="1"/>
              <a:tblGrid>
                <a:gridCol w="1535386"/>
                <a:gridCol w="1535386"/>
                <a:gridCol w="1535386"/>
              </a:tblGrid>
              <a:tr h="314177">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0" dirty="0" smtClean="0">
                          <a:solidFill>
                            <a:schemeClr val="bg1"/>
                          </a:solidFill>
                          <a:latin typeface="Gill Sans MT" panose="020B0502020104020203" pitchFamily="34" charset="0"/>
                        </a:rPr>
                        <a:t>5ème</a:t>
                      </a:r>
                    </a:p>
                    <a:p>
                      <a:pPr algn="ctr"/>
                      <a:r>
                        <a:rPr lang="fr-FR" sz="1600" b="0" dirty="0" smtClean="0">
                          <a:solidFill>
                            <a:schemeClr val="bg1"/>
                          </a:solidFill>
                          <a:latin typeface="Gill Sans MT" panose="020B0502020104020203" pitchFamily="34" charset="0"/>
                        </a:rPr>
                        <a:t>Le numérique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bg1"/>
                          </a:solidFill>
                          <a:latin typeface="Gill Sans MT" panose="020B0502020104020203" pitchFamily="34" charset="0"/>
                        </a:rPr>
                        <a:t>4ème</a:t>
                      </a:r>
                    </a:p>
                    <a:p>
                      <a:pPr algn="ctr"/>
                      <a:r>
                        <a:rPr lang="fr-FR" sz="1600" b="0" dirty="0" smtClean="0">
                          <a:solidFill>
                            <a:schemeClr val="bg1"/>
                          </a:solidFill>
                          <a:latin typeface="Gill Sans MT" panose="020B0502020104020203" pitchFamily="34" charset="0"/>
                        </a:rPr>
                        <a:t>Le numérique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bg1"/>
                          </a:solidFill>
                          <a:latin typeface="Gill Sans MT" panose="020B0502020104020203" pitchFamily="34" charset="0"/>
                        </a:rPr>
                        <a:t>3ème</a:t>
                      </a:r>
                    </a:p>
                    <a:p>
                      <a:pPr algn="ctr"/>
                      <a:r>
                        <a:rPr lang="fr-FR" sz="1600" b="0" dirty="0" smtClean="0">
                          <a:solidFill>
                            <a:schemeClr val="bg1"/>
                          </a:solidFill>
                          <a:latin typeface="Gill Sans MT" panose="020B0502020104020203" pitchFamily="34" charset="0"/>
                        </a:rPr>
                        <a:t>Le numérique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591175173"/>
              </p:ext>
            </p:extLst>
          </p:nvPr>
        </p:nvGraphicFramePr>
        <p:xfrm>
          <a:off x="3098042" y="1789648"/>
          <a:ext cx="4606158" cy="518160"/>
        </p:xfrm>
        <a:graphic>
          <a:graphicData uri="http://schemas.openxmlformats.org/drawingml/2006/table">
            <a:tbl>
              <a:tblPr firstRow="1" bandRow="1"/>
              <a:tblGrid>
                <a:gridCol w="1535386"/>
                <a:gridCol w="1535386"/>
                <a:gridCol w="1535386"/>
              </a:tblGrid>
              <a:tr h="314177">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bg1"/>
                          </a:solidFill>
                          <a:latin typeface="Gill Sans MT" panose="020B0502020104020203" pitchFamily="34" charset="0"/>
                        </a:rPr>
                        <a:t>5</a:t>
                      </a:r>
                      <a:r>
                        <a:rPr lang="fr-FR" sz="1400" b="0" baseline="30000" dirty="0" smtClean="0">
                          <a:solidFill>
                            <a:schemeClr val="bg1"/>
                          </a:solidFill>
                          <a:latin typeface="Gill Sans MT" panose="020B0502020104020203" pitchFamily="34" charset="0"/>
                        </a:rPr>
                        <a:t>ème</a:t>
                      </a:r>
                      <a:endParaRPr lang="fr-FR" sz="1400" b="0" dirty="0" smtClean="0">
                        <a:solidFill>
                          <a:schemeClr val="bg1"/>
                        </a:solidFill>
                        <a:latin typeface="Gill Sans MT" panose="020B05020201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bg1"/>
                          </a:solidFill>
                          <a:latin typeface="Gill Sans MT" panose="020B0502020104020203" pitchFamily="34" charset="0"/>
                        </a:rPr>
                        <a:t>Le numérique</a:t>
                      </a:r>
                      <a:endParaRPr lang="fr-FR" sz="1400" b="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bg1"/>
                          </a:solidFill>
                          <a:latin typeface="Gill Sans MT" panose="020B0502020104020203" pitchFamily="34" charset="0"/>
                        </a:rPr>
                        <a:t>5</a:t>
                      </a:r>
                      <a:r>
                        <a:rPr lang="fr-FR" sz="1400" baseline="30000" dirty="0" smtClean="0">
                          <a:solidFill>
                            <a:schemeClr val="bg1"/>
                          </a:solidFill>
                          <a:latin typeface="Gill Sans MT" panose="020B0502020104020203" pitchFamily="34" charset="0"/>
                        </a:rPr>
                        <a:t>ème</a:t>
                      </a:r>
                      <a:endParaRPr lang="fr-FR" sz="1400" dirty="0" smtClean="0">
                        <a:solidFill>
                          <a:schemeClr val="bg1"/>
                        </a:solidFill>
                        <a:latin typeface="Gill Sans MT" panose="020B05020201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bg1"/>
                          </a:solidFill>
                          <a:latin typeface="Gill Sans MT" panose="020B0502020104020203" pitchFamily="34" charset="0"/>
                        </a:rPr>
                        <a:t>Le numérique</a:t>
                      </a:r>
                      <a:endParaRPr lang="fr-FR" sz="14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bg1"/>
                          </a:solidFill>
                          <a:latin typeface="Gill Sans MT" panose="020B0502020104020203" pitchFamily="34" charset="0"/>
                        </a:rPr>
                        <a:t>5</a:t>
                      </a:r>
                      <a:r>
                        <a:rPr lang="fr-FR" sz="1400" baseline="30000" dirty="0" smtClean="0">
                          <a:solidFill>
                            <a:schemeClr val="bg1"/>
                          </a:solidFill>
                          <a:latin typeface="Gill Sans MT" panose="020B0502020104020203" pitchFamily="34" charset="0"/>
                        </a:rPr>
                        <a:t>ème</a:t>
                      </a:r>
                      <a:endParaRPr lang="fr-FR" sz="1400" dirty="0" smtClean="0">
                        <a:solidFill>
                          <a:schemeClr val="bg1"/>
                        </a:solidFill>
                        <a:latin typeface="Gill Sans MT" panose="020B05020201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bg1"/>
                          </a:solidFill>
                          <a:latin typeface="Gill Sans MT" panose="020B0502020104020203" pitchFamily="34" charset="0"/>
                        </a:rPr>
                        <a:t>Le numérique</a:t>
                      </a:r>
                      <a:endParaRPr lang="fr-FR" sz="14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sp>
        <p:nvSpPr>
          <p:cNvPr id="11" name="Rectangle 10"/>
          <p:cNvSpPr/>
          <p:nvPr/>
        </p:nvSpPr>
        <p:spPr>
          <a:xfrm>
            <a:off x="2873081" y="2276969"/>
            <a:ext cx="5031839" cy="466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873080" y="1373085"/>
            <a:ext cx="5031839" cy="455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8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2850" y="0"/>
            <a:ext cx="8462051" cy="461665"/>
          </a:xfrm>
          <a:prstGeom prst="rect">
            <a:avLst/>
          </a:prstGeom>
        </p:spPr>
        <p:txBody>
          <a:bodyPr wrap="square">
            <a:spAutoFit/>
          </a:bodyPr>
          <a:lstStyle/>
          <a:p>
            <a:r>
              <a:rPr lang="fr-FR" sz="2400" dirty="0" smtClean="0">
                <a:solidFill>
                  <a:schemeClr val="tx2">
                    <a:satMod val="130000"/>
                  </a:schemeClr>
                </a:solidFill>
                <a:latin typeface="Haettenschweiler" pitchFamily="34" charset="0"/>
              </a:rPr>
              <a:t>Progression et réitération dans les programmes :</a:t>
            </a:r>
            <a:r>
              <a:rPr lang="fr-FR" sz="2400" dirty="0" smtClean="0">
                <a:solidFill>
                  <a:schemeClr val="tx2">
                    <a:lumMod val="60000"/>
                    <a:lumOff val="40000"/>
                  </a:schemeClr>
                </a:solidFill>
                <a:latin typeface="Haettenschweiler" pitchFamily="34" charset="0"/>
              </a:rPr>
              <a:t> logique graduelle des questions</a:t>
            </a:r>
            <a:endParaRPr lang="fr-FR" sz="2400" dirty="0">
              <a:solidFill>
                <a:schemeClr val="tx2">
                  <a:lumMod val="60000"/>
                  <a:lumOff val="40000"/>
                </a:schemeClr>
              </a:solidFill>
            </a:endParaRPr>
          </a:p>
        </p:txBody>
      </p:sp>
      <p:sp>
        <p:nvSpPr>
          <p:cNvPr id="12" name="Rectangle 11"/>
          <p:cNvSpPr/>
          <p:nvPr/>
        </p:nvSpPr>
        <p:spPr>
          <a:xfrm>
            <a:off x="192850" y="353753"/>
            <a:ext cx="8544295" cy="400110"/>
          </a:xfrm>
          <a:prstGeom prst="rect">
            <a:avLst/>
          </a:prstGeom>
        </p:spPr>
        <p:txBody>
          <a:bodyPr wrap="square">
            <a:spAutoFit/>
          </a:bodyPr>
          <a:lstStyle/>
          <a:p>
            <a:pPr algn="ctr"/>
            <a:r>
              <a:rPr lang="fr-FR" sz="2000" dirty="0" smtClean="0">
                <a:solidFill>
                  <a:srgbClr val="FF0000"/>
                </a:solidFill>
                <a:latin typeface="Haettenschweiler" pitchFamily="34" charset="0"/>
              </a:rPr>
              <a:t>Points de convergences et liens </a:t>
            </a:r>
            <a:r>
              <a:rPr lang="fr-FR" sz="2000" u="sng" dirty="0" smtClean="0">
                <a:solidFill>
                  <a:srgbClr val="FF0000"/>
                </a:solidFill>
                <a:latin typeface="Haettenschweiler" pitchFamily="34" charset="0"/>
              </a:rPr>
              <a:t>à l’intérieur d’un cycle</a:t>
            </a:r>
            <a:endParaRPr lang="fr-FR" sz="2000" u="sng" dirty="0">
              <a:solidFill>
                <a:srgbClr val="FF0000"/>
              </a:solidFill>
            </a:endParaRPr>
          </a:p>
        </p:txBody>
      </p:sp>
      <p:graphicFrame>
        <p:nvGraphicFramePr>
          <p:cNvPr id="15" name="Tableau 14"/>
          <p:cNvGraphicFramePr>
            <a:graphicFrameLocks noGrp="1"/>
          </p:cNvGraphicFramePr>
          <p:nvPr>
            <p:extLst>
              <p:ext uri="{D42A27DB-BD31-4B8C-83A1-F6EECF244321}">
                <p14:modId xmlns:p14="http://schemas.microsoft.com/office/powerpoint/2010/main" val="1512560559"/>
              </p:ext>
            </p:extLst>
          </p:nvPr>
        </p:nvGraphicFramePr>
        <p:xfrm>
          <a:off x="4753354" y="798433"/>
          <a:ext cx="3901547" cy="5980176"/>
        </p:xfrm>
        <a:graphic>
          <a:graphicData uri="http://schemas.openxmlformats.org/drawingml/2006/table">
            <a:tbl>
              <a:tblPr/>
              <a:tblGrid>
                <a:gridCol w="1907872"/>
                <a:gridCol w="1993675"/>
              </a:tblGrid>
              <a:tr h="108514">
                <a:tc>
                  <a:txBody>
                    <a:bodyPr/>
                    <a:lstStyle/>
                    <a:p>
                      <a:pPr algn="l">
                        <a:lnSpc>
                          <a:spcPct val="75000"/>
                        </a:lnSpc>
                        <a:spcAft>
                          <a:spcPts val="0"/>
                        </a:spcAft>
                      </a:pPr>
                      <a:r>
                        <a:rPr lang="fr-FR" sz="1100" b="1" dirty="0" smtClean="0">
                          <a:latin typeface="Calibri"/>
                          <a:ea typeface="Calibri"/>
                          <a:cs typeface="Times New Roman"/>
                        </a:rPr>
                        <a:t>    </a:t>
                      </a:r>
                    </a:p>
                    <a:p>
                      <a:pPr algn="l">
                        <a:lnSpc>
                          <a:spcPct val="75000"/>
                        </a:lnSpc>
                        <a:spcAft>
                          <a:spcPts val="0"/>
                        </a:spcAft>
                      </a:pPr>
                      <a:r>
                        <a:rPr lang="fr-FR" sz="1100" b="1" dirty="0" smtClean="0">
                          <a:latin typeface="Calibri"/>
                          <a:ea typeface="Calibri"/>
                          <a:cs typeface="Times New Roman"/>
                        </a:rPr>
                        <a:t>    La </a:t>
                      </a:r>
                      <a:r>
                        <a:rPr lang="fr-FR" sz="1100" b="1" dirty="0">
                          <a:latin typeface="Calibri"/>
                          <a:ea typeface="Calibri"/>
                          <a:cs typeface="Times New Roman"/>
                        </a:rPr>
                        <a:t>ressemblance</a:t>
                      </a:r>
                      <a:endParaRPr lang="fr-FR" sz="11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Rapport au réel et valeur expressive de l’écart en art.</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Images artistiques et rapport à la fiction.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Différence ressemblance et vraisemblance.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38108">
                <a:tc>
                  <a:txBody>
                    <a:bodyPr/>
                    <a:lstStyle/>
                    <a:p>
                      <a:pPr algn="ctr">
                        <a:lnSpc>
                          <a:spcPct val="75000"/>
                        </a:lnSpc>
                        <a:spcAft>
                          <a:spcPts val="0"/>
                        </a:spcAft>
                      </a:pPr>
                      <a:endParaRPr lang="fr-FR" sz="800" dirty="0">
                        <a:latin typeface="Calibri"/>
                        <a:ea typeface="Calibri"/>
                        <a:cs typeface="Times New Roman"/>
                      </a:endParaRPr>
                    </a:p>
                    <a:p>
                      <a:pPr algn="l">
                        <a:lnSpc>
                          <a:spcPct val="75000"/>
                        </a:lnSpc>
                        <a:spcAft>
                          <a:spcPts val="0"/>
                        </a:spcAft>
                      </a:pPr>
                      <a:r>
                        <a:rPr lang="fr-FR" sz="1100" b="1" dirty="0" smtClean="0">
                          <a:latin typeface="Calibri"/>
                          <a:ea typeface="Calibri"/>
                          <a:cs typeface="Times New Roman"/>
                        </a:rPr>
                        <a:t>           Le </a:t>
                      </a:r>
                      <a:r>
                        <a:rPr lang="fr-FR" sz="1100" b="1" dirty="0">
                          <a:latin typeface="Calibri"/>
                          <a:ea typeface="Calibri"/>
                          <a:cs typeface="Times New Roman"/>
                        </a:rPr>
                        <a:t>dispositif</a:t>
                      </a:r>
                      <a:endParaRPr lang="fr-FR" sz="11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Organisation et composition.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- 2D (littéral/suggéré)</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- 3D (structure, construction, installation)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Intervention sur le lieu / installation.</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La narration visuelle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Mouvement et temporalité (suggéré/réel)</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Dispositif séquentiel, dimension temporelle : durée, vitesse,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rythme, montage, découpage, ellipse…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Autonomie de l’œuvre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Modalités de son </a:t>
                      </a:r>
                      <a:r>
                        <a:rPr lang="fr-FR" sz="700" dirty="0" err="1">
                          <a:latin typeface="Calibri"/>
                          <a:ea typeface="Calibri"/>
                          <a:cs typeface="Times New Roman"/>
                        </a:rPr>
                        <a:t>autoréférenciation</a:t>
                      </a:r>
                      <a:r>
                        <a:rPr lang="fr-FR" sz="700" dirty="0">
                          <a:latin typeface="Calibri"/>
                          <a:ea typeface="Calibri"/>
                          <a:cs typeface="Times New Roman"/>
                        </a:rPr>
                        <a:t>, face au monde visible.</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Inclusion, mise en abyme de ses propres constituants : abstrait,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informel, concret,…</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9581">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Création, matérialité, statut, signification des images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Appréhension, compréhension diversité des images.</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Propriétés plastiques, iconiques, sémantiques, symboliques.</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Différences d’intentions entre :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a:t>
                      </a:r>
                      <a:r>
                        <a:rPr lang="fr-FR" sz="700" i="1" dirty="0">
                          <a:latin typeface="Calibri"/>
                          <a:ea typeface="Calibri"/>
                          <a:cs typeface="Times New Roman"/>
                        </a:rPr>
                        <a:t>expression artistique/communication visuelle</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œuvre/image d’œuvre.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Conception</a:t>
                      </a:r>
                      <a:r>
                        <a:rPr kumimoji="0" lang="fr-FR" sz="1100" b="1" kern="1200" dirty="0">
                          <a:solidFill>
                            <a:schemeClr val="tx1"/>
                          </a:solidFill>
                          <a:latin typeface="Calibri"/>
                          <a:ea typeface="Calibri"/>
                          <a:cs typeface="Times New Roman"/>
                        </a:rPr>
                        <a:t>, production, diffusion à l’ère du 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Incidences du numérique sur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a:t>
                      </a:r>
                      <a:r>
                        <a:rPr lang="fr-FR" sz="700" i="1" dirty="0">
                          <a:latin typeface="Calibri"/>
                          <a:ea typeface="Calibri"/>
                          <a:cs typeface="Times New Roman"/>
                        </a:rPr>
                        <a:t>la création d’images fixes/animées.</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les pratiques plastiques 2D/3D.</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Relations entre intentions, médiums, codes et outils numériques.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38108">
                <a:tc>
                  <a:txBody>
                    <a:bodyPr/>
                    <a:lstStyle/>
                    <a:p>
                      <a:pPr algn="ctr">
                        <a:lnSpc>
                          <a:spcPct val="7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Transformation - matière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Relations entre matières, outils, gestes.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Réalité concrète d’une œuvre/d’une production.</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Le pouvoir de la représentation, la signification de la réalité physique de l’œuvre.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Qualités physiques - matériaux</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Potentialité de signification des matériaux dans une intention artistique.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Fini/non fini.</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Agencement de matériaux, de matières diverses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(plastiques, techniques, sémantiques, symboliques).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Couleur - matérialité/qualité</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700" dirty="0">
                          <a:latin typeface="Calibri"/>
                          <a:ea typeface="Calibri"/>
                          <a:cs typeface="Times New Roman"/>
                        </a:rPr>
                        <a:t>- Relations entre :</a:t>
                      </a:r>
                      <a:endParaRPr lang="fr-FR" sz="900" dirty="0">
                        <a:latin typeface="Calibri"/>
                        <a:ea typeface="Calibri"/>
                        <a:cs typeface="Times New Roman"/>
                      </a:endParaRPr>
                    </a:p>
                    <a:p>
                      <a:pPr algn="l">
                        <a:lnSpc>
                          <a:spcPct val="115000"/>
                        </a:lnSpc>
                        <a:spcAft>
                          <a:spcPts val="0"/>
                        </a:spcAft>
                      </a:pPr>
                      <a:r>
                        <a:rPr lang="fr-FR" sz="700" dirty="0">
                          <a:latin typeface="Calibri"/>
                          <a:ea typeface="Calibri"/>
                          <a:cs typeface="Times New Roman"/>
                        </a:rPr>
                        <a:t>           </a:t>
                      </a:r>
                      <a:r>
                        <a:rPr lang="fr-FR" sz="700" i="1" dirty="0">
                          <a:latin typeface="Calibri"/>
                          <a:ea typeface="Calibri"/>
                          <a:cs typeface="Times New Roman"/>
                        </a:rPr>
                        <a:t>sensation colorée et qualités physiques.</a:t>
                      </a:r>
                      <a:endParaRPr lang="fr-FR" sz="900" dirty="0">
                        <a:latin typeface="Calibri"/>
                        <a:ea typeface="Calibri"/>
                        <a:cs typeface="Times New Roman"/>
                      </a:endParaRPr>
                    </a:p>
                    <a:p>
                      <a:pPr algn="l">
                        <a:lnSpc>
                          <a:spcPct val="115000"/>
                        </a:lnSpc>
                        <a:spcAft>
                          <a:spcPts val="0"/>
                        </a:spcAft>
                      </a:pPr>
                      <a:r>
                        <a:rPr lang="fr-FR" sz="700" i="1" dirty="0">
                          <a:latin typeface="Calibri"/>
                          <a:ea typeface="Calibri"/>
                          <a:cs typeface="Times New Roman"/>
                        </a:rPr>
                        <a:t>           quantité et qualité.</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03581">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Objet </a:t>
                      </a:r>
                      <a:r>
                        <a:rPr kumimoji="0" lang="fr-FR" sz="1100" b="1" kern="1200" dirty="0">
                          <a:solidFill>
                            <a:schemeClr val="tx1"/>
                          </a:solidFill>
                          <a:latin typeface="Calibri"/>
                          <a:ea typeface="Calibri"/>
                          <a:cs typeface="Times New Roman"/>
                        </a:rPr>
                        <a:t>- matériau</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Transformation, détournement dans une intention artistique.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Sublimation, citation, effets de dé/</a:t>
                      </a:r>
                      <a:r>
                        <a:rPr lang="fr-FR" sz="700" dirty="0" err="1">
                          <a:latin typeface="Calibri"/>
                          <a:ea typeface="Calibri"/>
                          <a:cs typeface="Times New Roman"/>
                        </a:rPr>
                        <a:t>re</a:t>
                      </a:r>
                      <a:r>
                        <a:rPr lang="fr-FR" sz="700" dirty="0">
                          <a:latin typeface="Calibri"/>
                          <a:ea typeface="Calibri"/>
                          <a:cs typeface="Times New Roman"/>
                        </a:rPr>
                        <a:t>-</a:t>
                      </a:r>
                      <a:r>
                        <a:rPr lang="fr-FR" sz="700" dirty="0" err="1">
                          <a:latin typeface="Calibri"/>
                          <a:ea typeface="Calibri"/>
                          <a:cs typeface="Times New Roman"/>
                        </a:rPr>
                        <a:t>contextualisation</a:t>
                      </a:r>
                      <a:r>
                        <a:rPr lang="fr-FR" sz="700" dirty="0">
                          <a:latin typeface="Calibri"/>
                          <a:ea typeface="Calibri"/>
                          <a:cs typeface="Times New Roman"/>
                        </a:rPr>
                        <a:t> dans une démarche.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83194">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Objet </a:t>
                      </a:r>
                      <a:r>
                        <a:rPr kumimoji="0" lang="fr-FR" sz="1100" b="1" kern="1200" dirty="0">
                          <a:solidFill>
                            <a:schemeClr val="tx1"/>
                          </a:solidFill>
                          <a:latin typeface="Calibri"/>
                          <a:ea typeface="Calibri"/>
                          <a:cs typeface="Times New Roman"/>
                        </a:rPr>
                        <a:t>- représentations/statuts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a:latin typeface="Calibri"/>
                          <a:ea typeface="Calibri"/>
                          <a:cs typeface="Times New Roman"/>
                        </a:rPr>
                        <a:t>- Place de l’objet non artistique dans l’art.</a:t>
                      </a:r>
                      <a:endParaRPr lang="fr-FR" sz="900">
                        <a:latin typeface="Calibri"/>
                        <a:ea typeface="Calibri"/>
                        <a:cs typeface="Times New Roman"/>
                      </a:endParaRPr>
                    </a:p>
                    <a:p>
                      <a:pPr marL="228600" indent="-228600" algn="l">
                        <a:lnSpc>
                          <a:spcPct val="75000"/>
                        </a:lnSpc>
                        <a:spcAft>
                          <a:spcPts val="0"/>
                        </a:spcAft>
                      </a:pPr>
                      <a:r>
                        <a:rPr lang="fr-FR" sz="700">
                          <a:latin typeface="Calibri"/>
                          <a:ea typeface="Calibri"/>
                          <a:cs typeface="Times New Roman"/>
                        </a:rPr>
                        <a:t>- L’œuvre comme : objet matériel/objet d’art/objet d’étude.</a:t>
                      </a:r>
                      <a:endParaRPr lang="fr-FR" sz="90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Appropriation, dans la pratique, des outils et langages numériques.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Dialogues entre pratiques traditionnelles et numériques.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Interrogation de la manipulation du numérique par et dans la pratique.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1689">
                <a:tc>
                  <a:txBody>
                    <a:bodyPr/>
                    <a:lstStyle/>
                    <a:p>
                      <a:pPr marL="228600" indent="-228600" algn="ctr">
                        <a:lnSpc>
                          <a:spcPct val="75000"/>
                        </a:lnSpc>
                        <a:spcAft>
                          <a:spcPts val="0"/>
                        </a:spcAft>
                      </a:pPr>
                      <a:endParaRPr lang="fr-FR" sz="800" dirty="0">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Relation au corps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Implication du corps de l’auteur.</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Effets du geste et de l’instrument : qualités plastiques, effets visuels obtenus.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Lisibilité du processus de production et déploiement dans le temps et l’espace :</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traces, performances, théâtralisation, événements, éphémère, captations,…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1689">
                <a:tc>
                  <a:txBody>
                    <a:bodyPr/>
                    <a:lstStyle/>
                    <a:p>
                      <a:pPr marL="0" indent="-228600" algn="ctr" rtl="0" eaLnBrk="1" latinLnBrk="0" hangingPunct="1">
                        <a:lnSpc>
                          <a:spcPct val="75000"/>
                        </a:lnSpc>
                        <a:spcAft>
                          <a:spcPts val="0"/>
                        </a:spcAft>
                      </a:pPr>
                      <a:endParaRPr kumimoji="0" lang="fr-FR" sz="1100" b="1" kern="1200" dirty="0">
                        <a:solidFill>
                          <a:schemeClr val="tx1"/>
                        </a:solidFill>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Présentation et présence</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matérielle de l’œuvre</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dans l’espace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Rapport d’échelle.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L’in situ.</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Dispositifs de présentation.</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L’éphémère.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L’espace public.</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Exploration des présentations des productions.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Architecture.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algn="ctr">
                        <a:lnSpc>
                          <a:spcPct val="75000"/>
                        </a:lnSpc>
                        <a:spcAft>
                          <a:spcPts val="0"/>
                        </a:spcAft>
                      </a:pPr>
                      <a:endParaRPr lang="fr-FR" sz="800" dirty="0">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Métissage arts plastiques </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et technologie 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Les évolutions repérables sur la notion d’œuvre et d’artiste, de créateur,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de récepteur ou de public.</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Croisements arts plastiques et sciences, technologies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et environnements numériques.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bl>
          </a:graphicData>
        </a:graphic>
      </p:graphicFrame>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       Alain MURSCHEL, IA-IPR d'arts plastiques de l’Académie d’Orléans-Tours.</a:t>
            </a:r>
          </a:p>
        </p:txBody>
      </p:sp>
      <p:sp>
        <p:nvSpPr>
          <p:cNvPr id="28" name="Rectangle 27"/>
          <p:cNvSpPr/>
          <p:nvPr/>
        </p:nvSpPr>
        <p:spPr>
          <a:xfrm>
            <a:off x="4753355" y="2620530"/>
            <a:ext cx="3901546" cy="4058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4753355" y="4674413"/>
            <a:ext cx="3901545" cy="4955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4753353" y="3765019"/>
            <a:ext cx="3901547" cy="3388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4753355" y="1438933"/>
            <a:ext cx="3901546" cy="3240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4753353" y="6373199"/>
            <a:ext cx="3901548" cy="4054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4753355" y="2154165"/>
            <a:ext cx="3901545" cy="3915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1" name="Rectangle 40"/>
          <p:cNvSpPr/>
          <p:nvPr/>
        </p:nvSpPr>
        <p:spPr>
          <a:xfrm>
            <a:off x="4753353" y="3105141"/>
            <a:ext cx="3901548" cy="567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9" name="Forme libre 48"/>
          <p:cNvSpPr/>
          <p:nvPr/>
        </p:nvSpPr>
        <p:spPr>
          <a:xfrm>
            <a:off x="4097353" y="5029200"/>
            <a:ext cx="591605" cy="1520456"/>
          </a:xfrm>
          <a:custGeom>
            <a:avLst/>
            <a:gdLst>
              <a:gd name="connsiteX0" fmla="*/ 591605 w 591605"/>
              <a:gd name="connsiteY0" fmla="*/ 0 h 1520456"/>
              <a:gd name="connsiteX1" fmla="*/ 70610 w 591605"/>
              <a:gd name="connsiteY1" fmla="*/ 776177 h 1520456"/>
              <a:gd name="connsiteX2" fmla="*/ 59977 w 591605"/>
              <a:gd name="connsiteY2" fmla="*/ 1265274 h 1520456"/>
              <a:gd name="connsiteX3" fmla="*/ 580973 w 591605"/>
              <a:gd name="connsiteY3" fmla="*/ 1520456 h 1520456"/>
            </a:gdLst>
            <a:ahLst/>
            <a:cxnLst>
              <a:cxn ang="0">
                <a:pos x="connsiteX0" y="connsiteY0"/>
              </a:cxn>
              <a:cxn ang="0">
                <a:pos x="connsiteX1" y="connsiteY1"/>
              </a:cxn>
              <a:cxn ang="0">
                <a:pos x="connsiteX2" y="connsiteY2"/>
              </a:cxn>
              <a:cxn ang="0">
                <a:pos x="connsiteX3" y="connsiteY3"/>
              </a:cxn>
            </a:cxnLst>
            <a:rect l="l" t="t" r="r" b="b"/>
            <a:pathLst>
              <a:path w="591605" h="1520456">
                <a:moveTo>
                  <a:pt x="591605" y="0"/>
                </a:moveTo>
                <a:cubicBezTo>
                  <a:pt x="375410" y="282649"/>
                  <a:pt x="159215" y="565298"/>
                  <a:pt x="70610" y="776177"/>
                </a:cubicBezTo>
                <a:cubicBezTo>
                  <a:pt x="-17995" y="987056"/>
                  <a:pt x="-25084" y="1141228"/>
                  <a:pt x="59977" y="1265274"/>
                </a:cubicBezTo>
                <a:cubicBezTo>
                  <a:pt x="145037" y="1389321"/>
                  <a:pt x="363005" y="1454888"/>
                  <a:pt x="580973" y="1520456"/>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50"/>
          <p:cNvSpPr/>
          <p:nvPr/>
        </p:nvSpPr>
        <p:spPr>
          <a:xfrm>
            <a:off x="2863120" y="2734419"/>
            <a:ext cx="1887640" cy="2286529"/>
          </a:xfrm>
          <a:custGeom>
            <a:avLst/>
            <a:gdLst>
              <a:gd name="connsiteX0" fmla="*/ 1793940 w 1887640"/>
              <a:gd name="connsiteY0" fmla="*/ 2252251 h 2286529"/>
              <a:gd name="connsiteX1" fmla="*/ 1698247 w 1887640"/>
              <a:gd name="connsiteY1" fmla="*/ 2188455 h 2286529"/>
              <a:gd name="connsiteX2" fmla="*/ 92731 w 1887640"/>
              <a:gd name="connsiteY2" fmla="*/ 1422911 h 2286529"/>
              <a:gd name="connsiteX3" fmla="*/ 284117 w 1887640"/>
              <a:gd name="connsiteY3" fmla="*/ 370288 h 2286529"/>
              <a:gd name="connsiteX4" fmla="*/ 1039029 w 1887640"/>
              <a:gd name="connsiteY4" fmla="*/ 8781 h 2286529"/>
              <a:gd name="connsiteX5" fmla="*/ 1815206 w 1887640"/>
              <a:gd name="connsiteY5" fmla="*/ 147004 h 228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640" h="2286529">
                <a:moveTo>
                  <a:pt x="1793940" y="2252251"/>
                </a:moveTo>
                <a:cubicBezTo>
                  <a:pt x="1887861" y="2289464"/>
                  <a:pt x="1981782" y="2326678"/>
                  <a:pt x="1698247" y="2188455"/>
                </a:cubicBezTo>
                <a:cubicBezTo>
                  <a:pt x="1414712" y="2050232"/>
                  <a:pt x="328419" y="1725939"/>
                  <a:pt x="92731" y="1422911"/>
                </a:cubicBezTo>
                <a:cubicBezTo>
                  <a:pt x="-142957" y="1119883"/>
                  <a:pt x="126401" y="605976"/>
                  <a:pt x="284117" y="370288"/>
                </a:cubicBezTo>
                <a:cubicBezTo>
                  <a:pt x="441833" y="134600"/>
                  <a:pt x="783847" y="45995"/>
                  <a:pt x="1039029" y="8781"/>
                </a:cubicBezTo>
                <a:cubicBezTo>
                  <a:pt x="1294210" y="-28433"/>
                  <a:pt x="1554708" y="59285"/>
                  <a:pt x="1815206" y="147004"/>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51"/>
          <p:cNvSpPr/>
          <p:nvPr/>
        </p:nvSpPr>
        <p:spPr>
          <a:xfrm>
            <a:off x="2141383" y="2069882"/>
            <a:ext cx="2547575" cy="2927420"/>
          </a:xfrm>
          <a:custGeom>
            <a:avLst/>
            <a:gdLst>
              <a:gd name="connsiteX0" fmla="*/ 2515677 w 2547575"/>
              <a:gd name="connsiteY0" fmla="*/ 2927420 h 2927420"/>
              <a:gd name="connsiteX1" fmla="*/ 346636 w 2547575"/>
              <a:gd name="connsiteY1" fmla="*/ 2534016 h 2927420"/>
              <a:gd name="connsiteX2" fmla="*/ 48924 w 2547575"/>
              <a:gd name="connsiteY2" fmla="*/ 875337 h 2927420"/>
              <a:gd name="connsiteX3" fmla="*/ 814468 w 2547575"/>
              <a:gd name="connsiteY3" fmla="*/ 24732 h 2927420"/>
              <a:gd name="connsiteX4" fmla="*/ 2547575 w 2547575"/>
              <a:gd name="connsiteY4" fmla="*/ 311811 h 292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575" h="2927420">
                <a:moveTo>
                  <a:pt x="2515677" y="2927420"/>
                </a:moveTo>
                <a:cubicBezTo>
                  <a:pt x="1636719" y="2901725"/>
                  <a:pt x="757762" y="2876030"/>
                  <a:pt x="346636" y="2534016"/>
                </a:cubicBezTo>
                <a:cubicBezTo>
                  <a:pt x="-64490" y="2192002"/>
                  <a:pt x="-29048" y="1293551"/>
                  <a:pt x="48924" y="875337"/>
                </a:cubicBezTo>
                <a:cubicBezTo>
                  <a:pt x="126896" y="457123"/>
                  <a:pt x="398026" y="118653"/>
                  <a:pt x="814468" y="24732"/>
                </a:cubicBezTo>
                <a:cubicBezTo>
                  <a:pt x="1230910" y="-69189"/>
                  <a:pt x="1889242" y="121311"/>
                  <a:pt x="2547575" y="311811"/>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orme libre 52"/>
          <p:cNvSpPr/>
          <p:nvPr/>
        </p:nvSpPr>
        <p:spPr>
          <a:xfrm>
            <a:off x="1019859" y="1593551"/>
            <a:ext cx="3700997" cy="3779836"/>
          </a:xfrm>
          <a:custGeom>
            <a:avLst/>
            <a:gdLst>
              <a:gd name="connsiteX0" fmla="*/ 3626569 w 3700997"/>
              <a:gd name="connsiteY0" fmla="*/ 3414384 h 3779836"/>
              <a:gd name="connsiteX1" fmla="*/ 2010420 w 3700997"/>
              <a:gd name="connsiteY1" fmla="*/ 3765258 h 3779836"/>
              <a:gd name="connsiteX2" fmla="*/ 170988 w 3700997"/>
              <a:gd name="connsiteY2" fmla="*/ 2978449 h 3779836"/>
              <a:gd name="connsiteX3" fmla="*/ 192253 w 3700997"/>
              <a:gd name="connsiteY3" fmla="*/ 1053956 h 3779836"/>
              <a:gd name="connsiteX4" fmla="*/ 1159815 w 3700997"/>
              <a:gd name="connsiteY4" fmla="*/ 118291 h 3779836"/>
              <a:gd name="connsiteX5" fmla="*/ 3700997 w 3700997"/>
              <a:gd name="connsiteY5" fmla="*/ 43863 h 377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997" h="3779836">
                <a:moveTo>
                  <a:pt x="3626569" y="3414384"/>
                </a:moveTo>
                <a:cubicBezTo>
                  <a:pt x="3106459" y="3626149"/>
                  <a:pt x="2586350" y="3837914"/>
                  <a:pt x="2010420" y="3765258"/>
                </a:cubicBezTo>
                <a:cubicBezTo>
                  <a:pt x="1434490" y="3692602"/>
                  <a:pt x="474016" y="3430333"/>
                  <a:pt x="170988" y="2978449"/>
                </a:cubicBezTo>
                <a:cubicBezTo>
                  <a:pt x="-132040" y="2526565"/>
                  <a:pt x="27449" y="1530649"/>
                  <a:pt x="192253" y="1053956"/>
                </a:cubicBezTo>
                <a:cubicBezTo>
                  <a:pt x="357057" y="577263"/>
                  <a:pt x="575024" y="286640"/>
                  <a:pt x="1159815" y="118291"/>
                </a:cubicBezTo>
                <a:cubicBezTo>
                  <a:pt x="1744606" y="-50058"/>
                  <a:pt x="2722801" y="-3098"/>
                  <a:pt x="3700997" y="43863"/>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orme libre 53"/>
          <p:cNvSpPr/>
          <p:nvPr/>
        </p:nvSpPr>
        <p:spPr>
          <a:xfrm>
            <a:off x="3249162" y="3164759"/>
            <a:ext cx="1439796" cy="1768748"/>
          </a:xfrm>
          <a:custGeom>
            <a:avLst/>
            <a:gdLst>
              <a:gd name="connsiteX0" fmla="*/ 1439796 w 1439796"/>
              <a:gd name="connsiteY0" fmla="*/ 1768748 h 1768748"/>
              <a:gd name="connsiteX1" fmla="*/ 68196 w 1439796"/>
              <a:gd name="connsiteY1" fmla="*/ 769288 h 1768748"/>
              <a:gd name="connsiteX2" fmla="*/ 334010 w 1439796"/>
              <a:gd name="connsiteY2" fmla="*/ 25008 h 1768748"/>
              <a:gd name="connsiteX3" fmla="*/ 1429164 w 1439796"/>
              <a:gd name="connsiteY3" fmla="*/ 248292 h 1768748"/>
            </a:gdLst>
            <a:ahLst/>
            <a:cxnLst>
              <a:cxn ang="0">
                <a:pos x="connsiteX0" y="connsiteY0"/>
              </a:cxn>
              <a:cxn ang="0">
                <a:pos x="connsiteX1" y="connsiteY1"/>
              </a:cxn>
              <a:cxn ang="0">
                <a:pos x="connsiteX2" y="connsiteY2"/>
              </a:cxn>
              <a:cxn ang="0">
                <a:pos x="connsiteX3" y="connsiteY3"/>
              </a:cxn>
            </a:cxnLst>
            <a:rect l="l" t="t" r="r" b="b"/>
            <a:pathLst>
              <a:path w="1439796" h="1768748">
                <a:moveTo>
                  <a:pt x="1439796" y="1768748"/>
                </a:moveTo>
                <a:cubicBezTo>
                  <a:pt x="846145" y="1414329"/>
                  <a:pt x="252494" y="1059911"/>
                  <a:pt x="68196" y="769288"/>
                </a:cubicBezTo>
                <a:cubicBezTo>
                  <a:pt x="-116102" y="478665"/>
                  <a:pt x="107182" y="111841"/>
                  <a:pt x="334010" y="25008"/>
                </a:cubicBezTo>
                <a:cubicBezTo>
                  <a:pt x="560838" y="-61825"/>
                  <a:pt x="995001" y="93233"/>
                  <a:pt x="1429164" y="248292"/>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54"/>
          <p:cNvSpPr/>
          <p:nvPr/>
        </p:nvSpPr>
        <p:spPr>
          <a:xfrm>
            <a:off x="3915670" y="3593869"/>
            <a:ext cx="773288" cy="1307740"/>
          </a:xfrm>
          <a:custGeom>
            <a:avLst/>
            <a:gdLst>
              <a:gd name="connsiteX0" fmla="*/ 773288 w 773288"/>
              <a:gd name="connsiteY0" fmla="*/ 1307740 h 1307740"/>
              <a:gd name="connsiteX1" fmla="*/ 39642 w 773288"/>
              <a:gd name="connsiteY1" fmla="*/ 542196 h 1307740"/>
              <a:gd name="connsiteX2" fmla="*/ 145967 w 773288"/>
              <a:gd name="connsiteY2" fmla="*/ 31833 h 1307740"/>
              <a:gd name="connsiteX3" fmla="*/ 550004 w 773288"/>
              <a:gd name="connsiteY3" fmla="*/ 84996 h 1307740"/>
              <a:gd name="connsiteX4" fmla="*/ 773288 w 773288"/>
              <a:gd name="connsiteY4" fmla="*/ 340178 h 130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288" h="1307740">
                <a:moveTo>
                  <a:pt x="773288" y="1307740"/>
                </a:moveTo>
                <a:cubicBezTo>
                  <a:pt x="458741" y="1031293"/>
                  <a:pt x="144195" y="754847"/>
                  <a:pt x="39642" y="542196"/>
                </a:cubicBezTo>
                <a:cubicBezTo>
                  <a:pt x="-64912" y="329545"/>
                  <a:pt x="60907" y="108033"/>
                  <a:pt x="145967" y="31833"/>
                </a:cubicBezTo>
                <a:cubicBezTo>
                  <a:pt x="231027" y="-44367"/>
                  <a:pt x="445451" y="33605"/>
                  <a:pt x="550004" y="84996"/>
                </a:cubicBezTo>
                <a:cubicBezTo>
                  <a:pt x="654557" y="136387"/>
                  <a:pt x="713922" y="238282"/>
                  <a:pt x="773288" y="340178"/>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orme libre 55"/>
          <p:cNvSpPr/>
          <p:nvPr/>
        </p:nvSpPr>
        <p:spPr>
          <a:xfrm>
            <a:off x="188729" y="1018415"/>
            <a:ext cx="4542759" cy="4979958"/>
          </a:xfrm>
          <a:custGeom>
            <a:avLst/>
            <a:gdLst>
              <a:gd name="connsiteX0" fmla="*/ 4468331 w 4542759"/>
              <a:gd name="connsiteY0" fmla="*/ 4032050 h 4979958"/>
              <a:gd name="connsiteX1" fmla="*/ 3160527 w 4542759"/>
              <a:gd name="connsiteY1" fmla="*/ 4797594 h 4979958"/>
              <a:gd name="connsiteX2" fmla="*/ 1012750 w 4542759"/>
              <a:gd name="connsiteY2" fmla="*/ 4914552 h 4979958"/>
              <a:gd name="connsiteX3" fmla="*/ 108983 w 4542759"/>
              <a:gd name="connsiteY3" fmla="*/ 3946990 h 4979958"/>
              <a:gd name="connsiteX4" fmla="*/ 77085 w 4542759"/>
              <a:gd name="connsiteY4" fmla="*/ 2277678 h 4979958"/>
              <a:gd name="connsiteX5" fmla="*/ 661876 w 4542759"/>
              <a:gd name="connsiteY5" fmla="*/ 704059 h 4979958"/>
              <a:gd name="connsiteX6" fmla="*/ 2086638 w 4542759"/>
              <a:gd name="connsiteY6" fmla="*/ 66106 h 4979958"/>
              <a:gd name="connsiteX7" fmla="*/ 3777215 w 4542759"/>
              <a:gd name="connsiteY7" fmla="*/ 12943 h 4979958"/>
              <a:gd name="connsiteX8" fmla="*/ 4542759 w 4542759"/>
              <a:gd name="connsiteY8" fmla="*/ 2311 h 4979958"/>
              <a:gd name="connsiteX9" fmla="*/ 4542759 w 4542759"/>
              <a:gd name="connsiteY9" fmla="*/ 2311 h 497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2759" h="4979958">
                <a:moveTo>
                  <a:pt x="4468331" y="4032050"/>
                </a:moveTo>
                <a:cubicBezTo>
                  <a:pt x="4102394" y="4341280"/>
                  <a:pt x="3736457" y="4650510"/>
                  <a:pt x="3160527" y="4797594"/>
                </a:cubicBezTo>
                <a:cubicBezTo>
                  <a:pt x="2584597" y="4944678"/>
                  <a:pt x="1521341" y="5056319"/>
                  <a:pt x="1012750" y="4914552"/>
                </a:cubicBezTo>
                <a:cubicBezTo>
                  <a:pt x="504159" y="4772785"/>
                  <a:pt x="264927" y="4386469"/>
                  <a:pt x="108983" y="3946990"/>
                </a:cubicBezTo>
                <a:cubicBezTo>
                  <a:pt x="-46961" y="3507511"/>
                  <a:pt x="-15064" y="2818166"/>
                  <a:pt x="77085" y="2277678"/>
                </a:cubicBezTo>
                <a:cubicBezTo>
                  <a:pt x="169234" y="1737190"/>
                  <a:pt x="326950" y="1072654"/>
                  <a:pt x="661876" y="704059"/>
                </a:cubicBezTo>
                <a:cubicBezTo>
                  <a:pt x="996802" y="335464"/>
                  <a:pt x="1567415" y="181292"/>
                  <a:pt x="2086638" y="66106"/>
                </a:cubicBezTo>
                <a:cubicBezTo>
                  <a:pt x="2605861" y="-49080"/>
                  <a:pt x="3367862" y="23575"/>
                  <a:pt x="3777215" y="12943"/>
                </a:cubicBezTo>
                <a:cubicBezTo>
                  <a:pt x="4186568" y="2311"/>
                  <a:pt x="4542759" y="2311"/>
                  <a:pt x="4542759" y="2311"/>
                </a:cubicBezTo>
                <a:lnTo>
                  <a:pt x="4542759" y="2311"/>
                </a:lnTo>
              </a:path>
            </a:pathLst>
          </a:custGeom>
          <a:noFill/>
          <a:ln>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57" name="Rectangle 56"/>
          <p:cNvSpPr/>
          <p:nvPr/>
        </p:nvSpPr>
        <p:spPr>
          <a:xfrm>
            <a:off x="4753355" y="810568"/>
            <a:ext cx="3901546" cy="324030"/>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2"/>
          <p:cNvSpPr/>
          <p:nvPr/>
        </p:nvSpPr>
        <p:spPr>
          <a:xfrm>
            <a:off x="5901800" y="742876"/>
            <a:ext cx="702645" cy="64262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sz="1400" kern="0" dirty="0" smtClean="0">
                <a:solidFill>
                  <a:srgbClr val="1F497D">
                    <a:lumMod val="75000"/>
                  </a:srgbClr>
                </a:solidFill>
                <a:latin typeface="Haettenschweiler" pitchFamily="34" charset="0"/>
                <a:ea typeface="ＭＳ 明朝"/>
                <a:cs typeface="Helvetica"/>
              </a:rPr>
              <a:t>Cycle 4</a:t>
            </a:r>
            <a:endParaRPr lang="en-GB" sz="1400" kern="0" dirty="0">
              <a:solidFill>
                <a:prstClr val="black"/>
              </a:solidFill>
              <a:latin typeface="Helvetica"/>
              <a:ea typeface="ＭＳ 明朝"/>
              <a:cs typeface="Helvetica"/>
            </a:endParaRPr>
          </a:p>
        </p:txBody>
      </p:sp>
    </p:spTree>
    <p:extLst>
      <p:ext uri="{BB962C8B-B14F-4D97-AF65-F5344CB8AC3E}">
        <p14:creationId xmlns:p14="http://schemas.microsoft.com/office/powerpoint/2010/main" val="50835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7" grpId="0" animBg="1"/>
      <p:bldP spid="39" grpId="0" animBg="1"/>
      <p:bldP spid="40" grpId="0" animBg="1"/>
      <p:bldP spid="41" grpId="0" animBg="1"/>
      <p:bldP spid="49" grpId="0" animBg="1"/>
      <p:bldP spid="51" grpId="0" animBg="1"/>
      <p:bldP spid="52" grpId="0" animBg="1"/>
      <p:bldP spid="53" grpId="0" animBg="1"/>
      <p:bldP spid="54" grpId="0" animBg="1"/>
      <p:bldP spid="55" grpId="0" animBg="1"/>
      <p:bldP spid="56" grpId="0" animBg="1"/>
      <p:bldP spid="57"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914972" y="966375"/>
            <a:ext cx="1268000"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2000" b="1" dirty="0" smtClean="0">
                <a:latin typeface="Gill Sans MT" panose="020B0502020104020203" pitchFamily="34" charset="0"/>
              </a:rPr>
              <a:t>Projet</a:t>
            </a:r>
            <a:endParaRPr lang="fr-FR" sz="2000" b="1" dirty="0">
              <a:latin typeface="Gill Sans MT" panose="020B0502020104020203" pitchFamily="34" charset="0"/>
            </a:endParaRPr>
          </a:p>
        </p:txBody>
      </p:sp>
      <p:sp>
        <p:nvSpPr>
          <p:cNvPr id="8" name="Rectangle à coins arrondis 7"/>
          <p:cNvSpPr/>
          <p:nvPr/>
        </p:nvSpPr>
        <p:spPr>
          <a:xfrm>
            <a:off x="3951111" y="500415"/>
            <a:ext cx="3194756" cy="1384829"/>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b="1" dirty="0" smtClean="0">
                <a:solidFill>
                  <a:schemeClr val="tx2">
                    <a:lumMod val="75000"/>
                  </a:schemeClr>
                </a:solidFill>
                <a:latin typeface="Arial Narrow" pitchFamily="34" charset="0"/>
              </a:rPr>
              <a:t>Créer un projet de </a:t>
            </a:r>
          </a:p>
          <a:p>
            <a:pPr algn="ctr"/>
            <a:r>
              <a:rPr lang="fr-FR" b="1" dirty="0" smtClean="0">
                <a:solidFill>
                  <a:schemeClr val="tx2">
                    <a:lumMod val="75000"/>
                  </a:schemeClr>
                </a:solidFill>
                <a:latin typeface="Arial Narrow" pitchFamily="34" charset="0"/>
              </a:rPr>
              <a:t>PARCOURS DE FORMATION </a:t>
            </a:r>
          </a:p>
          <a:p>
            <a:pPr algn="ctr"/>
            <a:r>
              <a:rPr lang="fr-FR" b="1" dirty="0" smtClean="0">
                <a:solidFill>
                  <a:schemeClr val="tx2">
                    <a:lumMod val="75000"/>
                  </a:schemeClr>
                </a:solidFill>
                <a:latin typeface="Arial Narrow" pitchFamily="34" charset="0"/>
              </a:rPr>
              <a:t>pour les élèves </a:t>
            </a:r>
          </a:p>
          <a:p>
            <a:pPr algn="ctr"/>
            <a:r>
              <a:rPr lang="fr-FR" b="1" dirty="0" smtClean="0">
                <a:solidFill>
                  <a:schemeClr val="tx2">
                    <a:lumMod val="75000"/>
                  </a:schemeClr>
                </a:solidFill>
                <a:latin typeface="Arial Narrow" pitchFamily="34" charset="0"/>
              </a:rPr>
              <a:t> (au sein du cycle)</a:t>
            </a:r>
            <a:endParaRPr lang="fr-FR" b="1" dirty="0">
              <a:solidFill>
                <a:schemeClr val="tx2">
                  <a:lumMod val="75000"/>
                </a:schemeClr>
              </a:solidFill>
              <a:latin typeface="Arial Narrow" pitchFamily="34" charset="0"/>
            </a:endParaRPr>
          </a:p>
        </p:txBody>
      </p:sp>
      <p:sp>
        <p:nvSpPr>
          <p:cNvPr id="9" name="Rectangle à coins arrondis 8"/>
          <p:cNvSpPr/>
          <p:nvPr/>
        </p:nvSpPr>
        <p:spPr>
          <a:xfrm>
            <a:off x="3951111" y="2061988"/>
            <a:ext cx="3194756" cy="1132768"/>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b="1" dirty="0" smtClean="0">
                <a:solidFill>
                  <a:schemeClr val="tx2">
                    <a:lumMod val="75000"/>
                  </a:schemeClr>
                </a:solidFill>
                <a:latin typeface="Arial Narrow" pitchFamily="34" charset="0"/>
              </a:rPr>
              <a:t>Encourager LA DEMARCHE DE PROJET chez les élèves</a:t>
            </a:r>
            <a:endParaRPr lang="fr-FR" b="1" dirty="0">
              <a:solidFill>
                <a:schemeClr val="tx2">
                  <a:lumMod val="75000"/>
                </a:schemeClr>
              </a:solidFill>
              <a:latin typeface="Arial Narrow" pitchFamily="34" charset="0"/>
            </a:endParaRPr>
          </a:p>
        </p:txBody>
      </p:sp>
      <p:sp>
        <p:nvSpPr>
          <p:cNvPr id="10" name="Rectangle à coins arrondis 9"/>
          <p:cNvSpPr/>
          <p:nvPr/>
        </p:nvSpPr>
        <p:spPr>
          <a:xfrm>
            <a:off x="3951111" y="3333927"/>
            <a:ext cx="3194756" cy="137354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b="1" dirty="0" smtClean="0">
                <a:solidFill>
                  <a:schemeClr val="tx2">
                    <a:lumMod val="75000"/>
                  </a:schemeClr>
                </a:solidFill>
                <a:latin typeface="Arial Narrow" pitchFamily="34" charset="0"/>
              </a:rPr>
              <a:t>Les PROJETS de REALISATIONS PLASTIQUES </a:t>
            </a:r>
          </a:p>
          <a:p>
            <a:pPr algn="ctr"/>
            <a:r>
              <a:rPr lang="fr-FR" b="1" dirty="0" smtClean="0">
                <a:solidFill>
                  <a:schemeClr val="tx2">
                    <a:lumMod val="75000"/>
                  </a:schemeClr>
                </a:solidFill>
                <a:latin typeface="Arial Narrow" pitchFamily="34" charset="0"/>
              </a:rPr>
              <a:t>et leurs PRESENTATIONS</a:t>
            </a:r>
            <a:endParaRPr lang="fr-FR" b="1" dirty="0">
              <a:solidFill>
                <a:schemeClr val="tx2">
                  <a:lumMod val="75000"/>
                </a:schemeClr>
              </a:solidFill>
              <a:latin typeface="Arial Narrow" pitchFamily="34" charset="0"/>
            </a:endParaRPr>
          </a:p>
        </p:txBody>
      </p:sp>
      <p:sp>
        <p:nvSpPr>
          <p:cNvPr id="11" name="Rectangle à coins arrondis 10"/>
          <p:cNvSpPr/>
          <p:nvPr/>
        </p:nvSpPr>
        <p:spPr>
          <a:xfrm>
            <a:off x="3951111" y="4858015"/>
            <a:ext cx="3194756" cy="1136385"/>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b="1" dirty="0" smtClean="0">
                <a:solidFill>
                  <a:schemeClr val="tx2">
                    <a:lumMod val="75000"/>
                  </a:schemeClr>
                </a:solidFill>
                <a:latin typeface="Arial Narrow" pitchFamily="34" charset="0"/>
              </a:rPr>
              <a:t>PROJETS d’EDUCATION ARTISTIQUE et CULTURELLE (PEAC) et de PARCOURS </a:t>
            </a:r>
            <a:endParaRPr lang="fr-FR" b="1" dirty="0">
              <a:solidFill>
                <a:schemeClr val="tx2">
                  <a:lumMod val="75000"/>
                </a:schemeClr>
              </a:solidFill>
              <a:latin typeface="Arial Narrow" pitchFamily="34" charset="0"/>
            </a:endParaRPr>
          </a:p>
        </p:txBody>
      </p:sp>
      <p:cxnSp>
        <p:nvCxnSpPr>
          <p:cNvPr id="23" name="Connecteur droit avec flèche 22"/>
          <p:cNvCxnSpPr/>
          <p:nvPr/>
        </p:nvCxnSpPr>
        <p:spPr>
          <a:xfrm>
            <a:off x="2325511" y="1426519"/>
            <a:ext cx="1625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endCxn id="9" idx="1"/>
          </p:cNvCxnSpPr>
          <p:nvPr/>
        </p:nvCxnSpPr>
        <p:spPr>
          <a:xfrm>
            <a:off x="2325511" y="1578919"/>
            <a:ext cx="1625600" cy="10494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2182972" y="1738489"/>
            <a:ext cx="1768139" cy="203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1906156" y="1738489"/>
            <a:ext cx="2044955" cy="3668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15" name="Rectangle 14"/>
          <p:cNvSpPr/>
          <p:nvPr/>
        </p:nvSpPr>
        <p:spPr>
          <a:xfrm>
            <a:off x="360288" y="259675"/>
            <a:ext cx="2568345"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Une notion phare</a:t>
            </a:r>
            <a:endParaRPr lang="fr-FR" sz="3200" dirty="0"/>
          </a:p>
        </p:txBody>
      </p:sp>
    </p:spTree>
    <p:extLst>
      <p:ext uri="{BB962C8B-B14F-4D97-AF65-F5344CB8AC3E}">
        <p14:creationId xmlns:p14="http://schemas.microsoft.com/office/powerpoint/2010/main" val="161784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heckerboard(across)">
                                      <p:cBhvr>
                                        <p:cTn id="11" dur="500"/>
                                        <p:tgtEl>
                                          <p:spTgt spid="23"/>
                                        </p:tgtEl>
                                      </p:cBhvr>
                                    </p:animEffect>
                                  </p:childTnLst>
                                </p:cTn>
                              </p:par>
                              <p:par>
                                <p:cTn id="12" presetID="5" presetClass="entr" presetSubtype="1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heckerboard(across)">
                                      <p:cBhvr>
                                        <p:cTn id="14" dur="500"/>
                                        <p:tgtEl>
                                          <p:spTgt spid="25"/>
                                        </p:tgtEl>
                                      </p:cBhvr>
                                    </p:animEffect>
                                  </p:childTnLst>
                                </p:cTn>
                              </p:par>
                              <p:par>
                                <p:cTn id="15" presetID="5" presetClass="entr" presetSubtype="1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heckerboard(across)">
                                      <p:cBhvr>
                                        <p:cTn id="17" dur="500"/>
                                        <p:tgtEl>
                                          <p:spTgt spid="27"/>
                                        </p:tgtEl>
                                      </p:cBhvr>
                                    </p:animEffect>
                                  </p:childTnLst>
                                </p:cTn>
                              </p:par>
                              <p:par>
                                <p:cTn id="18" presetID="5" presetClass="entr" presetSubtype="1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checkerboard(across)">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21382" y="117869"/>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Nouveaux programmes et ressources d’accompagnement</a:t>
            </a:r>
            <a:endParaRPr lang="fr-FR" sz="3200" dirty="0"/>
          </a:p>
        </p:txBody>
      </p:sp>
      <p:sp>
        <p:nvSpPr>
          <p:cNvPr id="4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63489" name="Rectangle 1"/>
          <p:cNvSpPr>
            <a:spLocks noChangeArrowheads="1"/>
          </p:cNvSpPr>
          <p:nvPr/>
        </p:nvSpPr>
        <p:spPr bwMode="auto">
          <a:xfrm>
            <a:off x="221382" y="2514600"/>
            <a:ext cx="8373978"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nouveaux programmes</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3"/>
              </a:rPr>
              <a:t>http://eduscol.education.fr/arts-plastiques/actualites/actualites/article/nouveaux-programmes-du-college.html</a:t>
            </a: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Ressources</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accompagnement des nouveaux programmes :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4"/>
              </a:rPr>
              <a:t>http://eduscol.education.fr/arts-plastiques/actualites/actualites/article/ressources-daccompagnement-des-nouveaux-programmes-pour-les-cycles-3-et-4.html</a:t>
            </a: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Ressources par comp</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tences du socle</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5"/>
              </a:rPr>
              <a:t>http://eduscol.education.fr/arts-plastiques/enseigner/ressources-par-competence-du-socle.html</a:t>
            </a: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Ressources par dispositifs et enseignements</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6"/>
              </a:rPr>
              <a:t>http://eduscol.education.fr/arts-plastiques/enseigner/ressources-par-dispositif-et-enseignement.html</a:t>
            </a: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pic>
        <p:nvPicPr>
          <p:cNvPr id="63490" name="Picture 2"/>
          <p:cNvPicPr>
            <a:picLocks noChangeAspect="1" noChangeArrowheads="1"/>
          </p:cNvPicPr>
          <p:nvPr/>
        </p:nvPicPr>
        <p:blipFill>
          <a:blip r:embed="rId7" cstate="print"/>
          <a:srcRect l="18272" t="12291" r="53734" b="70834"/>
          <a:stretch>
            <a:fillRect/>
          </a:stretch>
        </p:blipFill>
        <p:spPr bwMode="auto">
          <a:xfrm>
            <a:off x="221382" y="702644"/>
            <a:ext cx="4492008" cy="1522396"/>
          </a:xfrm>
          <a:prstGeom prst="rect">
            <a:avLst/>
          </a:prstGeom>
          <a:noFill/>
          <a:ln w="9525">
            <a:noFill/>
            <a:miter lim="800000"/>
            <a:headEnd/>
            <a:tailEnd/>
          </a:ln>
        </p:spPr>
      </p:pic>
    </p:spTree>
    <p:extLst>
      <p:ext uri="{BB962C8B-B14F-4D97-AF65-F5344CB8AC3E}">
        <p14:creationId xmlns:p14="http://schemas.microsoft.com/office/powerpoint/2010/main" val="3407328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officeArt object"/>
          <p:cNvGrpSpPr/>
          <p:nvPr/>
        </p:nvGrpSpPr>
        <p:grpSpPr>
          <a:xfrm>
            <a:off x="884848" y="872282"/>
            <a:ext cx="7215012" cy="5211473"/>
            <a:chOff x="31498" y="79971"/>
            <a:chExt cx="5749285" cy="3892052"/>
          </a:xfrm>
        </p:grpSpPr>
        <p:grpSp>
          <p:nvGrpSpPr>
            <p:cNvPr id="48" name="Group 1073741858"/>
            <p:cNvGrpSpPr/>
            <p:nvPr/>
          </p:nvGrpSpPr>
          <p:grpSpPr>
            <a:xfrm>
              <a:off x="31498" y="79971"/>
              <a:ext cx="5749285" cy="3892052"/>
              <a:chOff x="31842" y="0"/>
              <a:chExt cx="5749285" cy="3892050"/>
            </a:xfrm>
          </p:grpSpPr>
          <p:sp>
            <p:nvSpPr>
              <p:cNvPr id="50" name="Shape 1073741825"/>
              <p:cNvSpPr/>
              <p:nvPr/>
            </p:nvSpPr>
            <p:spPr>
              <a:xfrm>
                <a:off x="4766639" y="322115"/>
                <a:ext cx="867658" cy="1812522"/>
              </a:xfrm>
              <a:custGeom>
                <a:avLst/>
                <a:gdLst/>
                <a:ahLst/>
                <a:cxnLst>
                  <a:cxn ang="0">
                    <a:pos x="wd2" y="hd2"/>
                  </a:cxn>
                  <a:cxn ang="5400000">
                    <a:pos x="wd2" y="hd2"/>
                  </a:cxn>
                  <a:cxn ang="10800000">
                    <a:pos x="wd2" y="hd2"/>
                  </a:cxn>
                  <a:cxn ang="16200000">
                    <a:pos x="wd2" y="hd2"/>
                  </a:cxn>
                </a:cxnLst>
                <a:rect l="0" t="0" r="r" b="b"/>
                <a:pathLst>
                  <a:path w="16424" h="19606" extrusionOk="0">
                    <a:moveTo>
                      <a:pt x="6776" y="19606"/>
                    </a:moveTo>
                    <a:cubicBezTo>
                      <a:pt x="21600" y="4360"/>
                      <a:pt x="19341" y="-1994"/>
                      <a:pt x="0" y="543"/>
                    </a:cubicBezTo>
                  </a:path>
                </a:pathLst>
              </a:custGeom>
              <a:noFill/>
              <a:ln w="25400" cap="flat">
                <a:solidFill>
                  <a:srgbClr val="7F7F7F"/>
                </a:solidFill>
                <a:prstDash val="solid"/>
                <a:miter lim="400000"/>
                <a:headEnd type="triangle" w="med" len="med"/>
              </a:ln>
              <a:effectLst/>
            </p:spPr>
            <p:txBody>
              <a:bodyPr/>
              <a:lstStyle/>
              <a:p>
                <a:endParaRPr lang="fr-FR"/>
              </a:p>
            </p:txBody>
          </p:sp>
          <p:sp>
            <p:nvSpPr>
              <p:cNvPr id="51" name="Shape 1073741826"/>
              <p:cNvSpPr/>
              <p:nvPr/>
            </p:nvSpPr>
            <p:spPr>
              <a:xfrm>
                <a:off x="2887767" y="1005466"/>
                <a:ext cx="1076620" cy="839633"/>
              </a:xfrm>
              <a:custGeom>
                <a:avLst/>
                <a:gdLst/>
                <a:ahLst/>
                <a:cxnLst>
                  <a:cxn ang="0">
                    <a:pos x="wd2" y="hd2"/>
                  </a:cxn>
                  <a:cxn ang="5400000">
                    <a:pos x="wd2" y="hd2"/>
                  </a:cxn>
                  <a:cxn ang="10800000">
                    <a:pos x="wd2" y="hd2"/>
                  </a:cxn>
                  <a:cxn ang="16200000">
                    <a:pos x="wd2" y="hd2"/>
                  </a:cxn>
                </a:cxnLst>
                <a:rect l="0" t="0" r="r" b="b"/>
                <a:pathLst>
                  <a:path w="16743" h="20271" extrusionOk="0">
                    <a:moveTo>
                      <a:pt x="9885" y="0"/>
                    </a:moveTo>
                    <a:cubicBezTo>
                      <a:pt x="21600" y="14916"/>
                      <a:pt x="18305" y="21600"/>
                      <a:pt x="0" y="20053"/>
                    </a:cubicBezTo>
                  </a:path>
                </a:pathLst>
              </a:custGeom>
              <a:noFill/>
              <a:ln w="25400" cap="flat">
                <a:solidFill>
                  <a:srgbClr val="7F7F7F"/>
                </a:solidFill>
                <a:prstDash val="solid"/>
                <a:miter lim="400000"/>
                <a:tailEnd type="triangle" w="med" len="med"/>
              </a:ln>
              <a:effectLst/>
            </p:spPr>
            <p:txBody>
              <a:bodyPr/>
              <a:lstStyle/>
              <a:p>
                <a:endParaRPr lang="fr-FR"/>
              </a:p>
            </p:txBody>
          </p:sp>
          <p:sp>
            <p:nvSpPr>
              <p:cNvPr id="52" name="Shape 1073741827"/>
              <p:cNvSpPr/>
              <p:nvPr/>
            </p:nvSpPr>
            <p:spPr>
              <a:xfrm>
                <a:off x="4589163" y="161264"/>
                <a:ext cx="177480" cy="17986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11929" y="0"/>
                      <a:pt x="21600" y="796"/>
                      <a:pt x="21600" y="1777"/>
                    </a:cubicBezTo>
                    <a:lnTo>
                      <a:pt x="21600" y="19823"/>
                    </a:lnTo>
                    <a:cubicBezTo>
                      <a:pt x="21600" y="20804"/>
                      <a:pt x="11929" y="21600"/>
                      <a:pt x="0" y="21600"/>
                    </a:cubicBezTo>
                  </a:path>
                </a:pathLst>
              </a:custGeom>
              <a:noFill/>
              <a:ln w="19050" cap="flat">
                <a:solidFill>
                  <a:srgbClr val="7F7F7F"/>
                </a:solidFill>
                <a:prstDash val="solid"/>
                <a:round/>
              </a:ln>
              <a:effectLst/>
            </p:spPr>
            <p:txBody>
              <a:bodyPr/>
              <a:lstStyle/>
              <a:p>
                <a:endParaRPr lang="fr-FR"/>
              </a:p>
            </p:txBody>
          </p:sp>
          <p:grpSp>
            <p:nvGrpSpPr>
              <p:cNvPr id="53" name="Group 1073741830"/>
              <p:cNvGrpSpPr/>
              <p:nvPr/>
            </p:nvGrpSpPr>
            <p:grpSpPr>
              <a:xfrm>
                <a:off x="1504515" y="122567"/>
                <a:ext cx="3084650" cy="900077"/>
                <a:chOff x="0" y="-57255"/>
                <a:chExt cx="3084649" cy="900075"/>
              </a:xfrm>
            </p:grpSpPr>
            <p:sp>
              <p:nvSpPr>
                <p:cNvPr id="81" name="Shape 1073741828"/>
                <p:cNvSpPr/>
                <p:nvPr/>
              </p:nvSpPr>
              <p:spPr>
                <a:xfrm>
                  <a:off x="0" y="-57255"/>
                  <a:ext cx="3084649" cy="900075"/>
                </a:xfrm>
                <a:prstGeom prst="roundRect">
                  <a:avLst>
                    <a:gd name="adj" fmla="val 16743"/>
                  </a:avLst>
                </a:prstGeom>
                <a:solidFill>
                  <a:schemeClr val="accent1">
                    <a:lumMod val="60000"/>
                    <a:lumOff val="40000"/>
                  </a:schemeClr>
                </a:solidFill>
                <a:ln w="25400" cap="flat">
                  <a:solidFill>
                    <a:srgbClr val="7F7F7F"/>
                  </a:solidFill>
                  <a:prstDash val="solid"/>
                  <a:miter lim="400000"/>
                </a:ln>
                <a:effectLst/>
              </p:spPr>
              <p:txBody>
                <a:bodyPr/>
                <a:lstStyle/>
                <a:p>
                  <a:endParaRPr lang="fr-FR"/>
                </a:p>
              </p:txBody>
            </p:sp>
            <p:sp>
              <p:nvSpPr>
                <p:cNvPr id="82" name="Shape 1073741829"/>
                <p:cNvSpPr/>
                <p:nvPr/>
              </p:nvSpPr>
              <p:spPr>
                <a:xfrm>
                  <a:off x="154293" y="-18558"/>
                  <a:ext cx="2807842" cy="844315"/>
                </a:xfrm>
                <a:prstGeom prst="rect">
                  <a:avLst/>
                </a:prstGeom>
                <a:solidFill>
                  <a:schemeClr val="accent1">
                    <a:lumMod val="60000"/>
                    <a:lumOff val="40000"/>
                  </a:schemeClr>
                </a:solidFill>
                <a:ln w="12700" cap="flat">
                  <a:noFill/>
                  <a:miter lim="400000"/>
                </a:ln>
                <a:effectLst/>
              </p:spPr>
              <p:txBody>
                <a:bodyPr wrap="square" lIns="0" tIns="0" rIns="0" bIns="0" numCol="1" anchor="ctr">
                  <a:noAutofit/>
                </a:bodyPr>
                <a:lstStyle/>
                <a:p>
                  <a:pPr marL="742950" lvl="1" indent="-285750" algn="l" fontAlgn="base">
                    <a:spcAft>
                      <a:spcPts val="0"/>
                    </a:spcAft>
                    <a:buFont typeface="Arial"/>
                    <a:buChar char="•"/>
                    <a:tabLst>
                      <a:tab pos="457200" algn="l"/>
                      <a:tab pos="914400" algn="l"/>
                      <a:tab pos="1371600" algn="l"/>
                      <a:tab pos="1828800" algn="l"/>
                      <a:tab pos="2286000" algn="l"/>
                      <a:tab pos="2697480" algn="l"/>
                    </a:tabLst>
                  </a:pPr>
                  <a:endParaRPr lang="fr-FR" sz="800" b="1" u="none" strike="noStrike" kern="0" spc="0" dirty="0" smtClean="0">
                    <a:solidFill>
                      <a:srgbClr val="000000"/>
                    </a:solidFill>
                    <a:effectLst/>
                    <a:latin typeface="Trebuchet MS"/>
                    <a:ea typeface="Trebuchet MS"/>
                    <a:cs typeface="Trebuchet MS"/>
                  </a:endParaRPr>
                </a:p>
                <a:p>
                  <a:pPr marL="742950" lvl="1" indent="-285750" algn="l" fontAlgn="base">
                    <a:spcAft>
                      <a:spcPts val="0"/>
                    </a:spcAft>
                    <a:buFont typeface="Arial"/>
                    <a:buChar char="•"/>
                    <a:tabLst>
                      <a:tab pos="457200" algn="l"/>
                      <a:tab pos="914400" algn="l"/>
                      <a:tab pos="1371600" algn="l"/>
                      <a:tab pos="1828800" algn="l"/>
                      <a:tab pos="2286000" algn="l"/>
                      <a:tab pos="2697480" algn="l"/>
                    </a:tabLst>
                  </a:pPr>
                  <a:endParaRPr lang="fr-FR" sz="800" b="1" kern="0" dirty="0">
                    <a:solidFill>
                      <a:srgbClr val="000000"/>
                    </a:solidFill>
                    <a:latin typeface="Trebuchet MS"/>
                    <a:ea typeface="Trebuchet MS"/>
                    <a:cs typeface="Trebuchet MS"/>
                  </a:endParaRPr>
                </a:p>
                <a:p>
                  <a:pPr marL="742950" lvl="1" indent="-285750" algn="l" fontAlgn="base">
                    <a:spcAft>
                      <a:spcPts val="0"/>
                    </a:spcAft>
                    <a:buFont typeface="Arial"/>
                    <a:buChar char="•"/>
                    <a:tabLst>
                      <a:tab pos="457200" algn="l"/>
                      <a:tab pos="914400" algn="l"/>
                      <a:tab pos="1371600" algn="l"/>
                      <a:tab pos="1828800" algn="l"/>
                      <a:tab pos="2286000" algn="l"/>
                      <a:tab pos="2697480" algn="l"/>
                    </a:tabLst>
                  </a:pPr>
                  <a:r>
                    <a:rPr lang="fr-FR" sz="1050" b="1" u="none" strike="noStrike" kern="0" spc="0" dirty="0" smtClean="0">
                      <a:solidFill>
                        <a:srgbClr val="000000"/>
                      </a:solidFill>
                      <a:effectLst/>
                      <a:latin typeface="Trebuchet MS"/>
                      <a:ea typeface="Trebuchet MS"/>
                      <a:cs typeface="Trebuchet MS"/>
                    </a:rPr>
                    <a:t>La </a:t>
                  </a:r>
                  <a:r>
                    <a:rPr lang="fr-FR" sz="1050" b="1" u="none" strike="noStrike" kern="0" spc="0" dirty="0">
                      <a:solidFill>
                        <a:srgbClr val="000000"/>
                      </a:solidFill>
                      <a:effectLst/>
                      <a:latin typeface="Trebuchet MS"/>
                      <a:ea typeface="Trebuchet MS"/>
                      <a:cs typeface="Trebuchet MS"/>
                    </a:rPr>
                    <a:t>représentation plastique et les dispositifs de </a:t>
                  </a:r>
                  <a:r>
                    <a:rPr lang="fr-FR" sz="1050" b="1" u="none" strike="noStrike" kern="0" spc="0" dirty="0" smtClean="0">
                      <a:solidFill>
                        <a:srgbClr val="000000"/>
                      </a:solidFill>
                      <a:effectLst/>
                      <a:latin typeface="Trebuchet MS"/>
                      <a:ea typeface="Trebuchet MS"/>
                      <a:cs typeface="Trebuchet MS"/>
                    </a:rPr>
                    <a:t>présentation</a:t>
                  </a:r>
                  <a:endParaRPr lang="fr-FR" sz="1050" u="none" strike="noStrike" kern="0" spc="0" dirty="0">
                    <a:solidFill>
                      <a:srgbClr val="000000"/>
                    </a:solidFill>
                    <a:effectLst/>
                    <a:latin typeface="Trebuchet MS"/>
                    <a:ea typeface="Trebuchet MS"/>
                    <a:cs typeface="Trebuchet MS"/>
                  </a:endParaRPr>
                </a:p>
                <a:p>
                  <a:pPr marL="742950" lvl="1" indent="-285750" algn="l" fontAlgn="base">
                    <a:spcAft>
                      <a:spcPts val="0"/>
                    </a:spcAft>
                    <a:buFont typeface="Arial"/>
                    <a:buChar char="•"/>
                    <a:tabLst>
                      <a:tab pos="457200" algn="l"/>
                      <a:tab pos="914400" algn="l"/>
                      <a:tab pos="1371600" algn="l"/>
                      <a:tab pos="1828800" algn="l"/>
                      <a:tab pos="2286000" algn="l"/>
                      <a:tab pos="2697480" algn="l"/>
                    </a:tabLst>
                  </a:pPr>
                  <a:r>
                    <a:rPr lang="fr-FR" sz="1050" b="1" u="none" strike="noStrike" kern="0" spc="0" dirty="0" smtClean="0">
                      <a:solidFill>
                        <a:srgbClr val="000000"/>
                      </a:solidFill>
                      <a:effectLst/>
                      <a:latin typeface="Trebuchet MS"/>
                      <a:ea typeface="Trebuchet MS"/>
                      <a:cs typeface="Trebuchet MS"/>
                    </a:rPr>
                    <a:t>Les fabrications </a:t>
                  </a:r>
                  <a:r>
                    <a:rPr lang="fr-FR" sz="1050" b="1" u="none" strike="noStrike" kern="0" spc="0" dirty="0">
                      <a:solidFill>
                        <a:srgbClr val="000000"/>
                      </a:solidFill>
                      <a:effectLst/>
                      <a:latin typeface="Trebuchet MS"/>
                      <a:ea typeface="Trebuchet MS"/>
                      <a:cs typeface="Trebuchet MS"/>
                    </a:rPr>
                    <a:t>et </a:t>
                  </a:r>
                  <a:r>
                    <a:rPr lang="fr-FR" sz="1050" b="1" u="none" strike="noStrike" kern="0" spc="0" dirty="0" smtClean="0">
                      <a:solidFill>
                        <a:srgbClr val="000000"/>
                      </a:solidFill>
                      <a:effectLst/>
                      <a:latin typeface="Trebuchet MS"/>
                      <a:ea typeface="Trebuchet MS"/>
                      <a:cs typeface="Trebuchet MS"/>
                    </a:rPr>
                    <a:t>la relation entre </a:t>
                  </a:r>
                  <a:r>
                    <a:rPr lang="fr-FR" sz="1050" b="1" u="none" strike="noStrike" kern="0" spc="0" dirty="0">
                      <a:solidFill>
                        <a:srgbClr val="000000"/>
                      </a:solidFill>
                      <a:effectLst/>
                      <a:latin typeface="Trebuchet MS"/>
                      <a:ea typeface="Trebuchet MS"/>
                      <a:cs typeface="Trebuchet MS"/>
                    </a:rPr>
                    <a:t>l’objet et l’espace</a:t>
                  </a:r>
                  <a:endParaRPr lang="fr-FR" sz="1050" u="none" strike="noStrike" kern="0" spc="0" dirty="0">
                    <a:solidFill>
                      <a:srgbClr val="000000"/>
                    </a:solidFill>
                    <a:effectLst/>
                    <a:latin typeface="Trebuchet MS"/>
                    <a:ea typeface="Trebuchet MS"/>
                    <a:cs typeface="Trebuchet MS"/>
                  </a:endParaRPr>
                </a:p>
                <a:p>
                  <a:pPr marL="742950" lvl="1" indent="-285750" algn="l" fontAlgn="base">
                    <a:spcAft>
                      <a:spcPts val="0"/>
                    </a:spcAft>
                    <a:buFont typeface="Arial"/>
                    <a:buChar char="•"/>
                    <a:tabLst>
                      <a:tab pos="457200" algn="l"/>
                      <a:tab pos="914400" algn="l"/>
                      <a:tab pos="1371600" algn="l"/>
                      <a:tab pos="1828800" algn="l"/>
                      <a:tab pos="2286000" algn="l"/>
                      <a:tab pos="2697480" algn="l"/>
                    </a:tabLst>
                  </a:pPr>
                  <a:r>
                    <a:rPr lang="fr-FR" sz="1050" b="1" u="none" strike="noStrike" kern="0" spc="0" dirty="0">
                      <a:solidFill>
                        <a:srgbClr val="000000"/>
                      </a:solidFill>
                      <a:effectLst/>
                      <a:latin typeface="Trebuchet MS"/>
                      <a:ea typeface="Trebuchet MS"/>
                      <a:cs typeface="Trebuchet MS"/>
                    </a:rPr>
                    <a:t>La matérialité de la production plastique et la sensibilité aux constituants de </a:t>
                  </a:r>
                  <a:r>
                    <a:rPr lang="fr-FR" sz="1050" b="1" u="none" strike="noStrike" kern="0" spc="0" dirty="0" smtClean="0">
                      <a:solidFill>
                        <a:srgbClr val="000000"/>
                      </a:solidFill>
                      <a:effectLst/>
                      <a:latin typeface="Trebuchet MS"/>
                      <a:ea typeface="Trebuchet MS"/>
                      <a:cs typeface="Trebuchet MS"/>
                    </a:rPr>
                    <a:t>l’œuvre</a:t>
                  </a:r>
                  <a:endParaRPr lang="fr-FR" sz="1050" dirty="0">
                    <a:solidFill>
                      <a:srgbClr val="000000"/>
                    </a:solidFill>
                    <a:effectLst/>
                    <a:latin typeface="Helvetica Light"/>
                    <a:ea typeface="Arial Unicode MS"/>
                    <a:cs typeface="Arial Unicode MS"/>
                  </a:endParaRPr>
                </a:p>
                <a:p>
                  <a:pPr algn="l">
                    <a:spcAft>
                      <a:spcPts val="0"/>
                    </a:spcAft>
                    <a:tabLst>
                      <a:tab pos="238760" algn="l"/>
                      <a:tab pos="457200" algn="l"/>
                      <a:tab pos="914400" algn="l"/>
                      <a:tab pos="1371600" algn="l"/>
                      <a:tab pos="1828800" algn="l"/>
                      <a:tab pos="2286000" algn="l"/>
                      <a:tab pos="2697480" algn="l"/>
                    </a:tabLst>
                  </a:pPr>
                  <a:r>
                    <a:rPr lang="fr-FR" sz="1200" dirty="0">
                      <a:solidFill>
                        <a:srgbClr val="000000"/>
                      </a:solidFill>
                      <a:effectLst/>
                      <a:latin typeface="Helvetica Light"/>
                      <a:ea typeface="Arial Unicode MS"/>
                      <a:cs typeface="Arial Unicode MS"/>
                    </a:rPr>
                    <a:t> </a:t>
                  </a:r>
                </a:p>
              </p:txBody>
            </p:sp>
          </p:grpSp>
          <p:sp>
            <p:nvSpPr>
              <p:cNvPr id="54" name="Shape 1073741831"/>
              <p:cNvSpPr/>
              <p:nvPr/>
            </p:nvSpPr>
            <p:spPr>
              <a:xfrm>
                <a:off x="4833411" y="536982"/>
                <a:ext cx="813072" cy="1308534"/>
              </a:xfrm>
              <a:prstGeom prst="rect">
                <a:avLst/>
              </a:prstGeom>
              <a:solidFill>
                <a:srgbClr val="FFFFFF"/>
              </a:solidFill>
              <a:ln w="12700" cap="flat">
                <a:noFill/>
                <a:miter lim="400000"/>
              </a:ln>
              <a:effectLst/>
            </p:spPr>
            <p:txBody>
              <a:bodyPr wrap="square" lIns="0" tIns="0" rIns="0" bIns="0" numCol="1" anchor="ctr">
                <a:noAutofit/>
              </a:bodyPr>
              <a:lstStyle/>
              <a:p>
                <a:pPr algn="ctr">
                  <a:spcAft>
                    <a:spcPts val="0"/>
                  </a:spcAft>
                  <a:tabLst>
                    <a:tab pos="457200" algn="l"/>
                    <a:tab pos="914400" algn="l"/>
                  </a:tabLst>
                </a:pPr>
                <a:r>
                  <a:rPr lang="fr-FR" sz="1100" dirty="0">
                    <a:solidFill>
                      <a:srgbClr val="000000"/>
                    </a:solidFill>
                    <a:effectLst/>
                    <a:latin typeface="Helvetica Light"/>
                    <a:ea typeface="Arial Unicode MS"/>
                    <a:cs typeface="Arial Unicode MS"/>
                  </a:rPr>
                  <a:t>E</a:t>
                </a:r>
                <a:r>
                  <a:rPr lang="fr-FR" sz="1100" dirty="0">
                    <a:solidFill>
                      <a:srgbClr val="000000"/>
                    </a:solidFill>
                    <a:effectLst/>
                    <a:latin typeface="Calibri"/>
                    <a:ea typeface="Calibri"/>
                    <a:cs typeface="Calibri"/>
                  </a:rPr>
                  <a:t>n s’appuyant sur la </a:t>
                </a:r>
                <a:r>
                  <a:rPr lang="fr-FR" sz="1100" b="1" dirty="0">
                    <a:solidFill>
                      <a:srgbClr val="000000"/>
                    </a:solidFill>
                    <a:effectLst/>
                    <a:latin typeface="Calibri"/>
                    <a:ea typeface="Calibri"/>
                    <a:cs typeface="Calibri"/>
                  </a:rPr>
                  <a:t>diversité des pratiques artistiques </a:t>
                </a:r>
                <a:r>
                  <a:rPr lang="fr-FR" sz="1100" dirty="0">
                    <a:solidFill>
                      <a:srgbClr val="000000"/>
                    </a:solidFill>
                    <a:effectLst/>
                    <a:latin typeface="Calibri"/>
                    <a:ea typeface="Calibri"/>
                    <a:cs typeface="Calibri"/>
                  </a:rPr>
                  <a:t>en arts plastiques pour </a:t>
                </a:r>
                <a:r>
                  <a:rPr lang="fr-FR" sz="1100" b="1" dirty="0">
                    <a:solidFill>
                      <a:srgbClr val="000000"/>
                    </a:solidFill>
                    <a:effectLst/>
                    <a:latin typeface="Calibri"/>
                    <a:ea typeface="Calibri"/>
                    <a:cs typeface="Calibri"/>
                  </a:rPr>
                  <a:t>découvrir</a:t>
                </a:r>
                <a:r>
                  <a:rPr lang="fr-FR" sz="1100" dirty="0">
                    <a:solidFill>
                      <a:srgbClr val="000000"/>
                    </a:solidFill>
                    <a:effectLst/>
                    <a:latin typeface="Calibri"/>
                    <a:ea typeface="Calibri"/>
                    <a:cs typeface="Calibri"/>
                  </a:rPr>
                  <a:t>, </a:t>
                </a:r>
                <a:r>
                  <a:rPr lang="fr-FR" sz="1100" b="1" dirty="0">
                    <a:solidFill>
                      <a:srgbClr val="000000"/>
                    </a:solidFill>
                    <a:effectLst/>
                    <a:latin typeface="Calibri"/>
                    <a:ea typeface="Calibri"/>
                    <a:cs typeface="Calibri"/>
                  </a:rPr>
                  <a:t>approfondir</a:t>
                </a:r>
                <a:r>
                  <a:rPr lang="fr-FR" sz="1100" dirty="0">
                    <a:solidFill>
                      <a:srgbClr val="000000"/>
                    </a:solidFill>
                    <a:effectLst/>
                    <a:latin typeface="Calibri"/>
                    <a:ea typeface="Calibri"/>
                    <a:cs typeface="Calibri"/>
                  </a:rPr>
                  <a:t> et </a:t>
                </a:r>
                <a:r>
                  <a:rPr lang="fr-FR" sz="1100" b="1" dirty="0">
                    <a:solidFill>
                      <a:srgbClr val="000000"/>
                    </a:solidFill>
                    <a:effectLst/>
                    <a:latin typeface="Calibri"/>
                    <a:ea typeface="Calibri"/>
                    <a:cs typeface="Calibri"/>
                  </a:rPr>
                  <a:t>croiser</a:t>
                </a:r>
                <a:r>
                  <a:rPr lang="fr-FR" sz="1100" dirty="0">
                    <a:solidFill>
                      <a:srgbClr val="000000"/>
                    </a:solidFill>
                    <a:effectLst/>
                    <a:latin typeface="Calibri"/>
                    <a:ea typeface="Calibri"/>
                    <a:cs typeface="Calibri"/>
                  </a:rPr>
                  <a:t> une pluralité de domaines </a:t>
                </a:r>
                <a:endParaRPr lang="fr-FR" sz="1100" dirty="0">
                  <a:solidFill>
                    <a:srgbClr val="000000"/>
                  </a:solidFill>
                  <a:effectLst/>
                  <a:latin typeface="Helvetica Light"/>
                  <a:ea typeface="Arial Unicode MS"/>
                  <a:cs typeface="Arial Unicode MS"/>
                </a:endParaRPr>
              </a:p>
            </p:txBody>
          </p:sp>
          <p:grpSp>
            <p:nvGrpSpPr>
              <p:cNvPr id="55" name="Group 1073741834"/>
              <p:cNvGrpSpPr/>
              <p:nvPr/>
            </p:nvGrpSpPr>
            <p:grpSpPr>
              <a:xfrm>
                <a:off x="1504515" y="1193912"/>
                <a:ext cx="1383256" cy="772407"/>
                <a:chOff x="16486" y="-1"/>
                <a:chExt cx="1383254" cy="772406"/>
              </a:xfrm>
            </p:grpSpPr>
            <p:sp>
              <p:nvSpPr>
                <p:cNvPr id="79" name="Shape 1073741832"/>
                <p:cNvSpPr/>
                <p:nvPr/>
              </p:nvSpPr>
              <p:spPr>
                <a:xfrm>
                  <a:off x="16486" y="-1"/>
                  <a:ext cx="1383254" cy="772406"/>
                </a:xfrm>
                <a:prstGeom prst="roundRect">
                  <a:avLst>
                    <a:gd name="adj" fmla="val 27012"/>
                  </a:avLst>
                </a:prstGeom>
                <a:solidFill>
                  <a:srgbClr val="E5F4FF"/>
                </a:solidFill>
                <a:ln w="25400" cap="flat">
                  <a:solidFill>
                    <a:srgbClr val="7F7F7F"/>
                  </a:solidFill>
                  <a:prstDash val="solid"/>
                  <a:miter lim="400000"/>
                </a:ln>
                <a:effectLst/>
              </p:spPr>
              <p:txBody>
                <a:bodyPr/>
                <a:lstStyle/>
                <a:p>
                  <a:endParaRPr lang="fr-FR"/>
                </a:p>
              </p:txBody>
            </p:sp>
            <p:sp>
              <p:nvSpPr>
                <p:cNvPr id="80" name="Shape 1073741833"/>
                <p:cNvSpPr/>
                <p:nvPr/>
              </p:nvSpPr>
              <p:spPr>
                <a:xfrm>
                  <a:off x="170779" y="89732"/>
                  <a:ext cx="1152675" cy="605925"/>
                </a:xfrm>
                <a:prstGeom prst="rect">
                  <a:avLst/>
                </a:prstGeom>
                <a:solidFill>
                  <a:srgbClr val="E5F4FF"/>
                </a:solidFill>
                <a:ln w="12700" cap="flat">
                  <a:noFill/>
                  <a:miter lim="400000"/>
                </a:ln>
                <a:effectLst/>
              </p:spPr>
              <p:txBody>
                <a:bodyPr wrap="square" lIns="0" tIns="0" rIns="0" bIns="0" numCol="1" anchor="ctr">
                  <a:noAutofit/>
                </a:bodyPr>
                <a:lstStyle/>
                <a:p>
                  <a:pPr algn="ctr">
                    <a:spcAft>
                      <a:spcPts val="0"/>
                    </a:spcAft>
                    <a:tabLst>
                      <a:tab pos="457200" algn="l"/>
                      <a:tab pos="914400" algn="l"/>
                    </a:tabLst>
                  </a:pPr>
                  <a:r>
                    <a:rPr lang="fr-FR" sz="1200" b="1" dirty="0">
                      <a:solidFill>
                        <a:srgbClr val="000000"/>
                      </a:solidFill>
                      <a:effectLst/>
                      <a:latin typeface="Calibri"/>
                      <a:ea typeface="Calibri"/>
                      <a:cs typeface="Calibri"/>
                    </a:rPr>
                    <a:t>forme, espace,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Calibri"/>
                      <a:ea typeface="Calibri"/>
                      <a:cs typeface="Calibri"/>
                    </a:rPr>
                    <a:t>lumière, couleur,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Calibri"/>
                      <a:ea typeface="Calibri"/>
                      <a:cs typeface="Calibri"/>
                    </a:rPr>
                    <a:t>matière, geste,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Calibri"/>
                      <a:ea typeface="Calibri"/>
                      <a:cs typeface="Calibri"/>
                    </a:rPr>
                    <a:t>support, outil, temps</a:t>
                  </a:r>
                  <a:endParaRPr lang="fr-FR" sz="1200" dirty="0">
                    <a:solidFill>
                      <a:srgbClr val="000000"/>
                    </a:solidFill>
                    <a:effectLst/>
                    <a:latin typeface="Helvetica Light"/>
                    <a:ea typeface="Arial Unicode MS"/>
                    <a:cs typeface="Arial Unicode MS"/>
                  </a:endParaRPr>
                </a:p>
              </p:txBody>
            </p:sp>
          </p:grpSp>
          <p:sp>
            <p:nvSpPr>
              <p:cNvPr id="56" name="Shape 1073741835"/>
              <p:cNvSpPr/>
              <p:nvPr/>
            </p:nvSpPr>
            <p:spPr>
              <a:xfrm>
                <a:off x="646717" y="0"/>
                <a:ext cx="5110107" cy="3296015"/>
              </a:xfrm>
              <a:prstGeom prst="roundRect">
                <a:avLst>
                  <a:gd name="adj" fmla="val 18385"/>
                </a:avLst>
              </a:prstGeom>
              <a:noFill/>
              <a:ln w="38100" cap="flat">
                <a:solidFill>
                  <a:srgbClr val="7F7F7F"/>
                </a:solidFill>
                <a:prstDash val="solid"/>
                <a:miter lim="400000"/>
              </a:ln>
              <a:effectLst/>
            </p:spPr>
            <p:txBody>
              <a:bodyPr/>
              <a:lstStyle/>
              <a:p>
                <a:endParaRPr lang="fr-FR"/>
              </a:p>
            </p:txBody>
          </p:sp>
          <p:grpSp>
            <p:nvGrpSpPr>
              <p:cNvPr id="57" name="Group 1073741838"/>
              <p:cNvGrpSpPr/>
              <p:nvPr/>
            </p:nvGrpSpPr>
            <p:grpSpPr>
              <a:xfrm>
                <a:off x="31842" y="1283645"/>
                <a:ext cx="1194253" cy="1161994"/>
                <a:chOff x="0" y="0"/>
                <a:chExt cx="1194251" cy="1161992"/>
              </a:xfrm>
            </p:grpSpPr>
            <p:sp>
              <p:nvSpPr>
                <p:cNvPr id="77" name="Shape 1073741836"/>
                <p:cNvSpPr/>
                <p:nvPr/>
              </p:nvSpPr>
              <p:spPr>
                <a:xfrm>
                  <a:off x="0" y="0"/>
                  <a:ext cx="1194251" cy="1161992"/>
                </a:xfrm>
                <a:prstGeom prst="ellipse">
                  <a:avLst/>
                </a:prstGeom>
                <a:solidFill>
                  <a:srgbClr val="FFFFFF"/>
                </a:solidFill>
                <a:ln w="38100" cap="flat">
                  <a:solidFill>
                    <a:srgbClr val="7F7F7F"/>
                  </a:solidFill>
                  <a:prstDash val="solid"/>
                  <a:miter lim="400000"/>
                </a:ln>
                <a:effectLst/>
              </p:spPr>
              <p:txBody>
                <a:bodyPr/>
                <a:lstStyle/>
                <a:p>
                  <a:endParaRPr lang="fr-FR"/>
                </a:p>
              </p:txBody>
            </p:sp>
            <p:sp>
              <p:nvSpPr>
                <p:cNvPr id="78" name="Shape 1073741837"/>
                <p:cNvSpPr/>
                <p:nvPr/>
              </p:nvSpPr>
              <p:spPr>
                <a:xfrm>
                  <a:off x="42779" y="37413"/>
                  <a:ext cx="1132992" cy="1062206"/>
                </a:xfrm>
                <a:prstGeom prst="rect">
                  <a:avLst/>
                </a:prstGeom>
                <a:noFill/>
                <a:ln w="12700" cap="flat">
                  <a:noFill/>
                  <a:miter lim="400000"/>
                </a:ln>
                <a:effectLst/>
              </p:spPr>
              <p:txBody>
                <a:bodyPr wrap="square" lIns="0" tIns="0" rIns="0" bIns="0" numCol="1" anchor="ctr">
                  <a:noAutofit/>
                </a:bodyPr>
                <a:lstStyle/>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Compétences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à créer et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questionner,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percevoir et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analyser, pour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comprendre</a:t>
                  </a:r>
                  <a:endParaRPr lang="fr-FR" sz="1200" dirty="0">
                    <a:solidFill>
                      <a:srgbClr val="000000"/>
                    </a:solidFill>
                    <a:effectLst/>
                    <a:latin typeface="Helvetica Light"/>
                    <a:ea typeface="Arial Unicode MS"/>
                    <a:cs typeface="Arial Unicode MS"/>
                  </a:endParaRPr>
                </a:p>
              </p:txBody>
            </p:sp>
          </p:grpSp>
          <p:sp>
            <p:nvSpPr>
              <p:cNvPr id="58" name="Shape 1073741839"/>
              <p:cNvSpPr/>
              <p:nvPr/>
            </p:nvSpPr>
            <p:spPr>
              <a:xfrm>
                <a:off x="646717" y="3568022"/>
                <a:ext cx="5134410" cy="324028"/>
              </a:xfrm>
              <a:prstGeom prst="roundRect">
                <a:avLst>
                  <a:gd name="adj" fmla="val 50000"/>
                </a:avLst>
              </a:prstGeom>
              <a:solidFill>
                <a:srgbClr val="FFFFFF"/>
              </a:solidFill>
              <a:ln w="38100" cap="flat">
                <a:solidFill>
                  <a:srgbClr val="7F7F7F"/>
                </a:solidFill>
                <a:prstDash val="solid"/>
                <a:miter lim="400000"/>
              </a:ln>
              <a:effectLst/>
            </p:spPr>
            <p:txBody>
              <a:bodyPr wrap="square" lIns="50800" tIns="50800" rIns="50800" bIns="50800" numCol="1" anchor="ctr">
                <a:noAutofit/>
              </a:bodyPr>
              <a:lstStyle/>
              <a:p>
                <a:pPr algn="ctr">
                  <a:spcAft>
                    <a:spcPts val="0"/>
                  </a:spcAft>
                  <a:tabLst>
                    <a:tab pos="457200" algn="l"/>
                    <a:tab pos="914400" algn="l"/>
                    <a:tab pos="1348740" algn="l"/>
                    <a:tab pos="1798320" algn="l"/>
                    <a:tab pos="2247900" algn="l"/>
                    <a:tab pos="2697480" algn="l"/>
                    <a:tab pos="3147060" algn="l"/>
                    <a:tab pos="3596640" algn="l"/>
                    <a:tab pos="4046220" algn="l"/>
                    <a:tab pos="4495800" algn="l"/>
                    <a:tab pos="4945380" algn="l"/>
                  </a:tabLst>
                </a:pPr>
                <a:r>
                  <a:rPr lang="fr-FR" sz="1200" dirty="0">
                    <a:solidFill>
                      <a:srgbClr val="000000"/>
                    </a:solidFill>
                    <a:effectLst/>
                    <a:latin typeface="Trebuchet MS"/>
                    <a:ea typeface="Arial Unicode MS"/>
                    <a:cs typeface="Arial Unicode MS"/>
                  </a:rPr>
                  <a:t>Acquérir des savoirs </a:t>
                </a:r>
                <a:r>
                  <a:rPr lang="fr-FR" sz="1200" b="1" dirty="0">
                    <a:solidFill>
                      <a:srgbClr val="000000"/>
                    </a:solidFill>
                    <a:effectLst/>
                    <a:latin typeface="Calibri"/>
                    <a:ea typeface="Calibri"/>
                    <a:cs typeface="Calibri"/>
                  </a:rPr>
                  <a:t>en liant </a:t>
                </a:r>
                <a:r>
                  <a:rPr lang="fr-FR" sz="1200" b="1" cap="all" dirty="0">
                    <a:solidFill>
                      <a:srgbClr val="000000"/>
                    </a:solidFill>
                    <a:effectLst/>
                    <a:latin typeface="Calibri"/>
                    <a:ea typeface="Calibri"/>
                    <a:cs typeface="Calibri"/>
                  </a:rPr>
                  <a:t>pratique et culture artistiques</a:t>
                </a:r>
                <a:endParaRPr lang="fr-FR" sz="1200" dirty="0">
                  <a:solidFill>
                    <a:srgbClr val="000000"/>
                  </a:solidFill>
                  <a:effectLst/>
                  <a:latin typeface="Helvetica Light"/>
                  <a:ea typeface="Arial Unicode MS"/>
                  <a:cs typeface="Arial Unicode MS"/>
                </a:endParaRPr>
              </a:p>
            </p:txBody>
          </p:sp>
          <p:grpSp>
            <p:nvGrpSpPr>
              <p:cNvPr id="59" name="Group 1073741842"/>
              <p:cNvGrpSpPr/>
              <p:nvPr/>
            </p:nvGrpSpPr>
            <p:grpSpPr>
              <a:xfrm>
                <a:off x="1550761" y="2134879"/>
                <a:ext cx="3847596" cy="257664"/>
                <a:chOff x="46246" y="0"/>
                <a:chExt cx="3847595" cy="257663"/>
              </a:xfrm>
            </p:grpSpPr>
            <p:sp>
              <p:nvSpPr>
                <p:cNvPr id="75" name="Shape 1073741840"/>
                <p:cNvSpPr/>
                <p:nvPr/>
              </p:nvSpPr>
              <p:spPr>
                <a:xfrm>
                  <a:off x="46246" y="0"/>
                  <a:ext cx="3847595" cy="257663"/>
                </a:xfrm>
                <a:prstGeom prst="roundRect">
                  <a:avLst>
                    <a:gd name="adj" fmla="val 45075"/>
                  </a:avLst>
                </a:prstGeom>
                <a:solidFill>
                  <a:schemeClr val="accent1">
                    <a:lumMod val="20000"/>
                    <a:lumOff val="80000"/>
                  </a:schemeClr>
                </a:solidFill>
                <a:ln w="25400" cap="flat">
                  <a:solidFill>
                    <a:srgbClr val="7F7F7F"/>
                  </a:solidFill>
                  <a:prstDash val="solid"/>
                  <a:miter lim="0"/>
                </a:ln>
                <a:effectLst/>
              </p:spPr>
              <p:txBody>
                <a:bodyPr/>
                <a:lstStyle/>
                <a:p>
                  <a:endParaRPr lang="fr-FR"/>
                </a:p>
              </p:txBody>
            </p:sp>
            <p:sp>
              <p:nvSpPr>
                <p:cNvPr id="76" name="Shape 1073741841"/>
                <p:cNvSpPr/>
                <p:nvPr/>
              </p:nvSpPr>
              <p:spPr>
                <a:xfrm>
                  <a:off x="154293" y="33205"/>
                  <a:ext cx="3517199" cy="191252"/>
                </a:xfrm>
                <a:prstGeom prst="rect">
                  <a:avLst/>
                </a:prstGeom>
                <a:solidFill>
                  <a:schemeClr val="accent1">
                    <a:lumMod val="20000"/>
                    <a:lumOff val="80000"/>
                  </a:schemeClr>
                </a:solidFill>
                <a:ln w="12700" cap="flat">
                  <a:noFill/>
                  <a:miter lim="400000"/>
                </a:ln>
                <a:effectLst/>
              </p:spPr>
              <p:txBody>
                <a:bodyPr wrap="square" lIns="0" tIns="0" rIns="0" bIns="0" numCol="1" anchor="ctr">
                  <a:noAutofit/>
                </a:bodyPr>
                <a:lstStyle/>
                <a:p>
                  <a:pPr algn="ctr">
                    <a:spcAft>
                      <a:spcPts val="0"/>
                    </a:spcAft>
                    <a:tabLst>
                      <a:tab pos="449580" algn="l"/>
                      <a:tab pos="899160" algn="l"/>
                      <a:tab pos="1348740" algn="l"/>
                      <a:tab pos="1798320" algn="l"/>
                      <a:tab pos="2247900" algn="l"/>
                      <a:tab pos="2697480" algn="l"/>
                      <a:tab pos="3147060" algn="l"/>
                      <a:tab pos="3596640" algn="l"/>
                    </a:tabLst>
                  </a:pPr>
                  <a:r>
                    <a:rPr lang="fr-FR" sz="1200" b="1" dirty="0">
                      <a:solidFill>
                        <a:srgbClr val="000000"/>
                      </a:solidFill>
                      <a:effectLst/>
                      <a:uFill>
                        <a:solidFill>
                          <a:srgbClr val="000000"/>
                        </a:solidFill>
                      </a:uFill>
                      <a:latin typeface="Calibri"/>
                      <a:ea typeface="Calibri"/>
                      <a:cs typeface="Calibri"/>
                    </a:rPr>
                    <a:t>Champ des pratiques bidimensionnelles (graphiques et picturales)</a:t>
                  </a:r>
                  <a:endParaRPr lang="fr-FR" sz="1200" dirty="0">
                    <a:solidFill>
                      <a:srgbClr val="000000"/>
                    </a:solidFill>
                    <a:effectLst/>
                    <a:uFill>
                      <a:solidFill>
                        <a:srgbClr val="000000"/>
                      </a:solidFill>
                    </a:uFill>
                    <a:latin typeface="Helvetica Light"/>
                    <a:ea typeface="Arial Unicode MS"/>
                    <a:cs typeface="Arial Unicode MS"/>
                  </a:endParaRPr>
                </a:p>
              </p:txBody>
            </p:sp>
          </p:grpSp>
          <p:grpSp>
            <p:nvGrpSpPr>
              <p:cNvPr id="60" name="Group 1073741845"/>
              <p:cNvGrpSpPr/>
              <p:nvPr/>
            </p:nvGrpSpPr>
            <p:grpSpPr>
              <a:xfrm>
                <a:off x="1518306" y="2511188"/>
                <a:ext cx="3895545" cy="273850"/>
                <a:chOff x="-1" y="0"/>
                <a:chExt cx="3895543" cy="273849"/>
              </a:xfrm>
            </p:grpSpPr>
            <p:sp>
              <p:nvSpPr>
                <p:cNvPr id="73" name="Shape 1073741843"/>
                <p:cNvSpPr/>
                <p:nvPr/>
              </p:nvSpPr>
              <p:spPr>
                <a:xfrm>
                  <a:off x="-1" y="0"/>
                  <a:ext cx="3895543" cy="273849"/>
                </a:xfrm>
                <a:prstGeom prst="roundRect">
                  <a:avLst>
                    <a:gd name="adj" fmla="val 41452"/>
                  </a:avLst>
                </a:prstGeom>
                <a:solidFill>
                  <a:schemeClr val="accent1">
                    <a:lumMod val="40000"/>
                    <a:lumOff val="60000"/>
                  </a:schemeClr>
                </a:solidFill>
                <a:ln w="25400" cap="flat">
                  <a:solidFill>
                    <a:srgbClr val="7F7F7F"/>
                  </a:solidFill>
                  <a:prstDash val="solid"/>
                  <a:miter lim="0"/>
                </a:ln>
                <a:effectLst/>
              </p:spPr>
              <p:txBody>
                <a:bodyPr/>
                <a:lstStyle/>
                <a:p>
                  <a:endParaRPr lang="fr-FR"/>
                </a:p>
              </p:txBody>
            </p:sp>
            <p:sp>
              <p:nvSpPr>
                <p:cNvPr id="74" name="Shape 1073741844"/>
                <p:cNvSpPr/>
                <p:nvPr/>
              </p:nvSpPr>
              <p:spPr>
                <a:xfrm>
                  <a:off x="84448" y="32454"/>
                  <a:ext cx="3722588" cy="208940"/>
                </a:xfrm>
                <a:prstGeom prst="rect">
                  <a:avLst/>
                </a:prstGeom>
                <a:solidFill>
                  <a:schemeClr val="accent1">
                    <a:lumMod val="40000"/>
                    <a:lumOff val="60000"/>
                  </a:schemeClr>
                </a:solidFill>
                <a:ln w="12700" cap="flat">
                  <a:noFill/>
                  <a:miter lim="400000"/>
                </a:ln>
                <a:effectLst/>
              </p:spPr>
              <p:txBody>
                <a:bodyPr wrap="square" lIns="0" tIns="0" rIns="0" bIns="0" numCol="1" anchor="ctr">
                  <a:noAutofit/>
                </a:bodyPr>
                <a:lstStyle/>
                <a:p>
                  <a:pPr algn="ctr">
                    <a:spcAft>
                      <a:spcPts val="0"/>
                    </a:spcAft>
                    <a:tabLst>
                      <a:tab pos="449580" algn="l"/>
                      <a:tab pos="899160" algn="l"/>
                      <a:tab pos="1348740" algn="l"/>
                      <a:tab pos="1798320" algn="l"/>
                      <a:tab pos="2247900" algn="l"/>
                      <a:tab pos="2697480" algn="l"/>
                      <a:tab pos="3147060" algn="l"/>
                      <a:tab pos="3596640" algn="l"/>
                    </a:tabLst>
                  </a:pPr>
                  <a:r>
                    <a:rPr lang="fr-FR" sz="1200" b="1" dirty="0">
                      <a:solidFill>
                        <a:srgbClr val="000000"/>
                      </a:solidFill>
                      <a:effectLst/>
                      <a:uFill>
                        <a:solidFill>
                          <a:srgbClr val="000000"/>
                        </a:solidFill>
                      </a:uFill>
                      <a:latin typeface="Calibri"/>
                      <a:ea typeface="Calibri"/>
                      <a:cs typeface="Calibri"/>
                    </a:rPr>
                    <a:t>Champ des pratiques tridimensionnelles (sculpturales et architecturales)</a:t>
                  </a:r>
                  <a:endParaRPr lang="fr-FR" sz="1200" dirty="0">
                    <a:solidFill>
                      <a:srgbClr val="000000"/>
                    </a:solidFill>
                    <a:effectLst/>
                    <a:uFill>
                      <a:solidFill>
                        <a:srgbClr val="000000"/>
                      </a:solidFill>
                    </a:uFill>
                    <a:latin typeface="Helvetica Light"/>
                    <a:ea typeface="Arial Unicode MS"/>
                    <a:cs typeface="Arial Unicode MS"/>
                  </a:endParaRPr>
                </a:p>
              </p:txBody>
            </p:sp>
          </p:grpSp>
          <p:grpSp>
            <p:nvGrpSpPr>
              <p:cNvPr id="61" name="Group 1073741848"/>
              <p:cNvGrpSpPr/>
              <p:nvPr/>
            </p:nvGrpSpPr>
            <p:grpSpPr>
              <a:xfrm>
                <a:off x="1504514" y="2870798"/>
                <a:ext cx="3909337" cy="290548"/>
                <a:chOff x="-10786" y="-154148"/>
                <a:chExt cx="3909335" cy="290546"/>
              </a:xfrm>
            </p:grpSpPr>
            <p:sp>
              <p:nvSpPr>
                <p:cNvPr id="71" name="Shape 1073741846"/>
                <p:cNvSpPr/>
                <p:nvPr/>
              </p:nvSpPr>
              <p:spPr>
                <a:xfrm>
                  <a:off x="-10786" y="-154148"/>
                  <a:ext cx="3909335" cy="290546"/>
                </a:xfrm>
                <a:prstGeom prst="roundRect">
                  <a:avLst>
                    <a:gd name="adj" fmla="val 44686"/>
                  </a:avLst>
                </a:prstGeom>
                <a:solidFill>
                  <a:schemeClr val="tx2">
                    <a:lumMod val="40000"/>
                    <a:lumOff val="60000"/>
                  </a:schemeClr>
                </a:solidFill>
                <a:ln w="25400" cap="flat">
                  <a:solidFill>
                    <a:srgbClr val="7F7F7F"/>
                  </a:solidFill>
                  <a:prstDash val="solid"/>
                  <a:miter lim="0"/>
                </a:ln>
                <a:effectLst/>
              </p:spPr>
              <p:txBody>
                <a:bodyPr/>
                <a:lstStyle/>
                <a:p>
                  <a:endParaRPr lang="fr-FR"/>
                </a:p>
              </p:txBody>
            </p:sp>
            <p:sp>
              <p:nvSpPr>
                <p:cNvPr id="72" name="Shape 1073741847"/>
                <p:cNvSpPr/>
                <p:nvPr/>
              </p:nvSpPr>
              <p:spPr>
                <a:xfrm>
                  <a:off x="87454" y="-117028"/>
                  <a:ext cx="3722588" cy="216306"/>
                </a:xfrm>
                <a:prstGeom prst="rect">
                  <a:avLst/>
                </a:prstGeom>
                <a:solidFill>
                  <a:schemeClr val="tx2">
                    <a:lumMod val="40000"/>
                    <a:lumOff val="60000"/>
                  </a:schemeClr>
                </a:solidFill>
                <a:ln w="12700" cap="flat">
                  <a:noFill/>
                  <a:miter lim="400000"/>
                </a:ln>
                <a:effectLst/>
              </p:spPr>
              <p:txBody>
                <a:bodyPr wrap="square" lIns="0" tIns="0" rIns="0" bIns="0" numCol="1" anchor="ctr">
                  <a:noAutofit/>
                </a:bodyPr>
                <a:lstStyle/>
                <a:p>
                  <a:pPr algn="ctr">
                    <a:spcAft>
                      <a:spcPts val="0"/>
                    </a:spcAft>
                    <a:tabLst>
                      <a:tab pos="449580" algn="l"/>
                      <a:tab pos="899160" algn="l"/>
                      <a:tab pos="1348740" algn="l"/>
                      <a:tab pos="1798320" algn="l"/>
                      <a:tab pos="2247900" algn="l"/>
                      <a:tab pos="2697480" algn="l"/>
                      <a:tab pos="3147060" algn="l"/>
                      <a:tab pos="3596640" algn="l"/>
                    </a:tabLst>
                  </a:pPr>
                  <a:r>
                    <a:rPr lang="fr-FR" sz="1200" b="1" dirty="0">
                      <a:solidFill>
                        <a:srgbClr val="000000"/>
                      </a:solidFill>
                      <a:effectLst/>
                      <a:uFill>
                        <a:solidFill>
                          <a:srgbClr val="000000"/>
                        </a:solidFill>
                      </a:uFill>
                      <a:latin typeface="Calibri"/>
                      <a:ea typeface="Calibri"/>
                      <a:cs typeface="Calibri"/>
                    </a:rPr>
                    <a:t>Champ des pratiques de la photographie, de la vidéo et de la création numérique</a:t>
                  </a:r>
                  <a:endParaRPr lang="fr-FR" sz="1200" dirty="0">
                    <a:solidFill>
                      <a:srgbClr val="000000"/>
                    </a:solidFill>
                    <a:effectLst/>
                    <a:uFill>
                      <a:solidFill>
                        <a:srgbClr val="000000"/>
                      </a:solidFill>
                    </a:uFill>
                    <a:latin typeface="Helvetica Light"/>
                    <a:ea typeface="Arial Unicode MS"/>
                    <a:cs typeface="Arial Unicode MS"/>
                  </a:endParaRPr>
                </a:p>
              </p:txBody>
            </p:sp>
          </p:grpSp>
          <p:grpSp>
            <p:nvGrpSpPr>
              <p:cNvPr id="62" name="Group 1073741852"/>
              <p:cNvGrpSpPr/>
              <p:nvPr/>
            </p:nvGrpSpPr>
            <p:grpSpPr>
              <a:xfrm>
                <a:off x="1269008" y="123084"/>
                <a:ext cx="268446" cy="1865535"/>
                <a:chOff x="-58373" y="0"/>
                <a:chExt cx="268445" cy="1865534"/>
              </a:xfrm>
            </p:grpSpPr>
            <p:sp>
              <p:nvSpPr>
                <p:cNvPr id="68" name="Shape 1073741849"/>
                <p:cNvSpPr/>
                <p:nvPr/>
              </p:nvSpPr>
              <p:spPr>
                <a:xfrm>
                  <a:off x="11855" y="0"/>
                  <a:ext cx="198217" cy="18655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20804"/>
                        <a:pt x="0" y="19823"/>
                      </a:cubicBezTo>
                      <a:lnTo>
                        <a:pt x="0" y="1777"/>
                      </a:lnTo>
                      <a:cubicBezTo>
                        <a:pt x="0" y="796"/>
                        <a:pt x="9671" y="0"/>
                        <a:pt x="21600" y="0"/>
                      </a:cubicBezTo>
                    </a:path>
                  </a:pathLst>
                </a:custGeom>
                <a:noFill/>
                <a:ln w="19050" cap="flat">
                  <a:solidFill>
                    <a:srgbClr val="7F7F7F"/>
                  </a:solidFill>
                  <a:prstDash val="solid"/>
                  <a:round/>
                </a:ln>
                <a:effectLst/>
              </p:spPr>
              <p:txBody>
                <a:bodyPr/>
                <a:lstStyle/>
                <a:p>
                  <a:endParaRPr lang="fr-FR"/>
                </a:p>
              </p:txBody>
            </p:sp>
            <p:sp>
              <p:nvSpPr>
                <p:cNvPr id="69" name="Shape 1073741850"/>
                <p:cNvSpPr/>
                <p:nvPr/>
              </p:nvSpPr>
              <p:spPr>
                <a:xfrm rot="10800000" flipH="1">
                  <a:off x="-56827" y="1379814"/>
                  <a:ext cx="143373" cy="123902"/>
                </a:xfrm>
                <a:prstGeom prst="triangle">
                  <a:avLst/>
                </a:prstGeom>
                <a:solidFill>
                  <a:srgbClr val="FFFFFF"/>
                </a:solidFill>
                <a:ln w="19050" cap="flat">
                  <a:solidFill>
                    <a:srgbClr val="7F7F7F"/>
                  </a:solidFill>
                  <a:prstDash val="solid"/>
                  <a:miter lim="800000"/>
                </a:ln>
                <a:effectLst/>
              </p:spPr>
              <p:txBody>
                <a:bodyPr/>
                <a:lstStyle/>
                <a:p>
                  <a:endParaRPr lang="fr-FR"/>
                </a:p>
              </p:txBody>
            </p:sp>
            <p:sp>
              <p:nvSpPr>
                <p:cNvPr id="70" name="Shape 1073741851"/>
                <p:cNvSpPr/>
                <p:nvPr/>
              </p:nvSpPr>
              <p:spPr>
                <a:xfrm>
                  <a:off x="-58373" y="360525"/>
                  <a:ext cx="129004" cy="133071"/>
                </a:xfrm>
                <a:prstGeom prst="triangle">
                  <a:avLst/>
                </a:prstGeom>
                <a:solidFill>
                  <a:srgbClr val="FFFFFF"/>
                </a:solidFill>
                <a:ln w="19050" cap="flat">
                  <a:solidFill>
                    <a:srgbClr val="7F7F7F"/>
                  </a:solidFill>
                  <a:prstDash val="solid"/>
                  <a:miter lim="800000"/>
                </a:ln>
                <a:effectLst/>
              </p:spPr>
              <p:txBody>
                <a:bodyPr/>
                <a:lstStyle/>
                <a:p>
                  <a:endParaRPr lang="fr-FR"/>
                </a:p>
              </p:txBody>
            </p:sp>
          </p:grpSp>
          <p:grpSp>
            <p:nvGrpSpPr>
              <p:cNvPr id="63" name="Group 1073741856"/>
              <p:cNvGrpSpPr/>
              <p:nvPr/>
            </p:nvGrpSpPr>
            <p:grpSpPr>
              <a:xfrm>
                <a:off x="1269432" y="2134879"/>
                <a:ext cx="231208" cy="1026468"/>
                <a:chOff x="-24786" y="0"/>
                <a:chExt cx="231207" cy="1026467"/>
              </a:xfrm>
            </p:grpSpPr>
            <p:sp>
              <p:nvSpPr>
                <p:cNvPr id="65" name="Shape 1073741853"/>
                <p:cNvSpPr/>
                <p:nvPr/>
              </p:nvSpPr>
              <p:spPr>
                <a:xfrm>
                  <a:off x="45599" y="0"/>
                  <a:ext cx="160822" cy="10264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20804"/>
                        <a:pt x="0" y="19823"/>
                      </a:cubicBezTo>
                      <a:lnTo>
                        <a:pt x="0" y="1777"/>
                      </a:lnTo>
                      <a:cubicBezTo>
                        <a:pt x="0" y="796"/>
                        <a:pt x="9671" y="0"/>
                        <a:pt x="21600" y="0"/>
                      </a:cubicBezTo>
                    </a:path>
                  </a:pathLst>
                </a:custGeom>
                <a:noFill/>
                <a:ln w="19050" cap="flat">
                  <a:solidFill>
                    <a:srgbClr val="7F7F7F"/>
                  </a:solidFill>
                  <a:prstDash val="solid"/>
                  <a:round/>
                </a:ln>
                <a:effectLst/>
              </p:spPr>
              <p:txBody>
                <a:bodyPr/>
                <a:lstStyle/>
                <a:p>
                  <a:endParaRPr lang="fr-FR"/>
                </a:p>
              </p:txBody>
            </p:sp>
            <p:sp>
              <p:nvSpPr>
                <p:cNvPr id="66" name="Shape 1073741854"/>
                <p:cNvSpPr/>
                <p:nvPr/>
              </p:nvSpPr>
              <p:spPr>
                <a:xfrm rot="10800000" flipH="1">
                  <a:off x="-24011" y="717934"/>
                  <a:ext cx="144502" cy="134582"/>
                </a:xfrm>
                <a:prstGeom prst="triangle">
                  <a:avLst/>
                </a:prstGeom>
                <a:solidFill>
                  <a:srgbClr val="FFFFFF"/>
                </a:solidFill>
                <a:ln w="19050" cap="flat">
                  <a:solidFill>
                    <a:srgbClr val="7F7F7F"/>
                  </a:solidFill>
                  <a:prstDash val="solid"/>
                  <a:miter lim="800000"/>
                </a:ln>
                <a:effectLst/>
              </p:spPr>
              <p:txBody>
                <a:bodyPr/>
                <a:lstStyle/>
                <a:p>
                  <a:endParaRPr lang="fr-FR"/>
                </a:p>
              </p:txBody>
            </p:sp>
            <p:sp>
              <p:nvSpPr>
                <p:cNvPr id="67" name="Shape 1073741855"/>
                <p:cNvSpPr/>
                <p:nvPr/>
              </p:nvSpPr>
              <p:spPr>
                <a:xfrm>
                  <a:off x="-24786" y="198370"/>
                  <a:ext cx="128071" cy="141592"/>
                </a:xfrm>
                <a:prstGeom prst="triangle">
                  <a:avLst/>
                </a:prstGeom>
                <a:solidFill>
                  <a:srgbClr val="FFFFFF"/>
                </a:solidFill>
                <a:ln w="19050" cap="flat">
                  <a:solidFill>
                    <a:srgbClr val="7F7F7F"/>
                  </a:solidFill>
                  <a:prstDash val="solid"/>
                  <a:miter lim="800000"/>
                </a:ln>
                <a:effectLst/>
              </p:spPr>
              <p:txBody>
                <a:bodyPr/>
                <a:lstStyle/>
                <a:p>
                  <a:endParaRPr lang="fr-FR"/>
                </a:p>
              </p:txBody>
            </p:sp>
          </p:grpSp>
          <p:sp>
            <p:nvSpPr>
              <p:cNvPr id="64" name="Shape 1073741857"/>
              <p:cNvSpPr/>
              <p:nvPr/>
            </p:nvSpPr>
            <p:spPr>
              <a:xfrm>
                <a:off x="3041629" y="1193913"/>
                <a:ext cx="1541701" cy="587236"/>
              </a:xfrm>
              <a:prstGeom prst="rect">
                <a:avLst/>
              </a:prstGeom>
              <a:solidFill>
                <a:srgbClr val="E5F4FF"/>
              </a:solidFill>
              <a:ln w="12700" cap="flat">
                <a:noFill/>
                <a:miter lim="400000"/>
              </a:ln>
              <a:effectLst/>
            </p:spPr>
            <p:txBody>
              <a:bodyPr wrap="square" lIns="0" tIns="0" rIns="0" bIns="0" numCol="1" anchor="ctr">
                <a:noAutofit/>
              </a:bodyPr>
              <a:lstStyle/>
              <a:p>
                <a:pPr algn="ctr">
                  <a:spcAft>
                    <a:spcPts val="0"/>
                  </a:spcAft>
                  <a:tabLst>
                    <a:tab pos="457200" algn="l"/>
                    <a:tab pos="914400" algn="l"/>
                    <a:tab pos="1348740" algn="l"/>
                  </a:tabLst>
                </a:pPr>
                <a:r>
                  <a:rPr lang="fr-FR" sz="1100" dirty="0">
                    <a:solidFill>
                      <a:srgbClr val="000000"/>
                    </a:solidFill>
                    <a:effectLst/>
                    <a:latin typeface="Calibri"/>
                    <a:ea typeface="Calibri"/>
                    <a:cs typeface="Calibri"/>
                  </a:rPr>
                  <a:t>Trois entrées ouvrant à des </a:t>
                </a:r>
                <a:r>
                  <a:rPr lang="fr-FR" sz="1100" b="1" dirty="0">
                    <a:solidFill>
                      <a:srgbClr val="000000"/>
                    </a:solidFill>
                    <a:effectLst/>
                    <a:latin typeface="Calibri"/>
                    <a:ea typeface="Calibri"/>
                    <a:cs typeface="Calibri"/>
                  </a:rPr>
                  <a:t>problématiques</a:t>
                </a:r>
                <a:r>
                  <a:rPr lang="fr-FR" sz="1100" dirty="0">
                    <a:solidFill>
                      <a:srgbClr val="000000"/>
                    </a:solidFill>
                    <a:effectLst/>
                    <a:latin typeface="Calibri"/>
                    <a:ea typeface="Calibri"/>
                    <a:cs typeface="Calibri"/>
                  </a:rPr>
                  <a:t> et des </a:t>
                </a:r>
                <a:r>
                  <a:rPr lang="fr-FR" sz="1100" b="1" dirty="0">
                    <a:solidFill>
                      <a:srgbClr val="000000"/>
                    </a:solidFill>
                    <a:effectLst/>
                    <a:latin typeface="Calibri"/>
                    <a:ea typeface="Calibri"/>
                    <a:cs typeface="Calibri"/>
                  </a:rPr>
                  <a:t>questions</a:t>
                </a:r>
                <a:r>
                  <a:rPr lang="fr-FR" sz="1100" dirty="0">
                    <a:solidFill>
                      <a:srgbClr val="000000"/>
                    </a:solidFill>
                    <a:effectLst/>
                    <a:latin typeface="Calibri"/>
                    <a:ea typeface="Calibri"/>
                    <a:cs typeface="Calibri"/>
                  </a:rPr>
                  <a:t> à travailler en </a:t>
                </a:r>
                <a:r>
                  <a:rPr lang="fr-FR" sz="1100" b="1" dirty="0">
                    <a:solidFill>
                      <a:srgbClr val="000000"/>
                    </a:solidFill>
                    <a:effectLst/>
                    <a:latin typeface="Calibri"/>
                    <a:ea typeface="Calibri"/>
                    <a:cs typeface="Calibri"/>
                  </a:rPr>
                  <a:t>interaction</a:t>
                </a:r>
                <a:r>
                  <a:rPr lang="fr-FR" sz="1100" dirty="0">
                    <a:solidFill>
                      <a:srgbClr val="000000"/>
                    </a:solidFill>
                    <a:effectLst/>
                    <a:latin typeface="Calibri"/>
                    <a:ea typeface="Calibri"/>
                    <a:cs typeface="Calibri"/>
                  </a:rPr>
                  <a:t> à partir d’un nombre réduit de notions</a:t>
                </a:r>
                <a:endParaRPr lang="fr-FR" sz="1100" dirty="0">
                  <a:solidFill>
                    <a:srgbClr val="000000"/>
                  </a:solidFill>
                  <a:effectLst/>
                  <a:latin typeface="Helvetica Light"/>
                  <a:ea typeface="Arial Unicode MS"/>
                  <a:cs typeface="Arial Unicode MS"/>
                </a:endParaRPr>
              </a:p>
            </p:txBody>
          </p:sp>
        </p:grpSp>
        <p:sp>
          <p:nvSpPr>
            <p:cNvPr id="49" name="Shape 1073741859"/>
            <p:cNvSpPr/>
            <p:nvPr/>
          </p:nvSpPr>
          <p:spPr>
            <a:xfrm rot="10800000" flipH="1">
              <a:off x="3107941" y="3430451"/>
              <a:ext cx="157057" cy="135727"/>
            </a:xfrm>
            <a:prstGeom prst="triangle">
              <a:avLst/>
            </a:prstGeom>
            <a:solidFill>
              <a:srgbClr val="FFFFFF"/>
            </a:solidFill>
            <a:ln w="25400" cap="flat">
              <a:solidFill>
                <a:srgbClr val="7F7F7F"/>
              </a:solidFill>
              <a:prstDash val="solid"/>
              <a:miter lim="800000"/>
            </a:ln>
            <a:effectLst/>
          </p:spPr>
          <p:txBody>
            <a:bodyPr/>
            <a:lstStyle/>
            <a:p>
              <a:endParaRPr lang="fr-FR"/>
            </a:p>
          </p:txBody>
        </p:sp>
      </p:grpSp>
      <p:sp>
        <p:nvSpPr>
          <p:cNvPr id="41" name="Ellipse 2"/>
          <p:cNvSpPr/>
          <p:nvPr/>
        </p:nvSpPr>
        <p:spPr>
          <a:xfrm>
            <a:off x="262186" y="1036400"/>
            <a:ext cx="1245323" cy="1182206"/>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Cycle</a:t>
            </a:r>
            <a:r>
              <a:rPr kumimoji="0" lang="fr-FR" sz="2800" i="0" u="none"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r>
              <a:rPr lang="fr-FR" sz="2800" kern="0" dirty="0" smtClean="0">
                <a:solidFill>
                  <a:schemeClr val="tx2">
                    <a:lumMod val="75000"/>
                  </a:schemeClr>
                </a:solidFill>
                <a:latin typeface="Haettenschweiler" pitchFamily="34" charset="0"/>
                <a:ea typeface="ＭＳ 明朝"/>
                <a:cs typeface="Helvetica"/>
              </a:rPr>
              <a:t>3</a:t>
            </a:r>
            <a:endParaRPr kumimoji="0" lang="en-GB" sz="2800"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44" name="Rectangle 43"/>
          <p:cNvSpPr/>
          <p:nvPr/>
        </p:nvSpPr>
        <p:spPr>
          <a:xfrm>
            <a:off x="221382" y="117869"/>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Questionnements, notions, pratiques et compétences</a:t>
            </a:r>
            <a:endParaRPr lang="fr-FR" sz="3200" dirty="0"/>
          </a:p>
        </p:txBody>
      </p:sp>
      <p:sp>
        <p:nvSpPr>
          <p:cNvPr id="4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42" name="Espace réservé du pied de page 3"/>
          <p:cNvSpPr>
            <a:spLocks noGrp="1"/>
          </p:cNvSpPr>
          <p:nvPr>
            <p:ph type="ftr" sz="quarter" idx="4294967295"/>
          </p:nvPr>
        </p:nvSpPr>
        <p:spPr bwMode="auto">
          <a:xfrm>
            <a:off x="5267666" y="6083755"/>
            <a:ext cx="2672703"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r"/>
            <a:r>
              <a:rPr lang="fr-FR" sz="800" i="1" dirty="0" smtClean="0">
                <a:solidFill>
                  <a:schemeClr val="tx2">
                    <a:lumMod val="75000"/>
                  </a:schemeClr>
                </a:solidFill>
                <a:latin typeface="Arial Narrow" pitchFamily="34" charset="0"/>
              </a:rPr>
              <a:t>Christian VIEAUX, IGEN arts plastiques</a:t>
            </a:r>
          </a:p>
        </p:txBody>
      </p:sp>
    </p:spTree>
    <p:extLst>
      <p:ext uri="{BB962C8B-B14F-4D97-AF65-F5344CB8AC3E}">
        <p14:creationId xmlns:p14="http://schemas.microsoft.com/office/powerpoint/2010/main" val="4184596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fficeArt object"/>
          <p:cNvGrpSpPr/>
          <p:nvPr/>
        </p:nvGrpSpPr>
        <p:grpSpPr>
          <a:xfrm>
            <a:off x="665889" y="895300"/>
            <a:ext cx="7994713" cy="5211530"/>
            <a:chOff x="-2" y="0"/>
            <a:chExt cx="5606638" cy="4163853"/>
          </a:xfrm>
        </p:grpSpPr>
        <p:grpSp>
          <p:nvGrpSpPr>
            <p:cNvPr id="8" name="Group 1073741897"/>
            <p:cNvGrpSpPr/>
            <p:nvPr/>
          </p:nvGrpSpPr>
          <p:grpSpPr>
            <a:xfrm>
              <a:off x="-2" y="0"/>
              <a:ext cx="5606638" cy="4163853"/>
              <a:chOff x="-5231" y="0"/>
              <a:chExt cx="5606638" cy="4163853"/>
            </a:xfrm>
          </p:grpSpPr>
          <p:sp>
            <p:nvSpPr>
              <p:cNvPr id="10" name="Shape 1073741861"/>
              <p:cNvSpPr/>
              <p:nvPr/>
            </p:nvSpPr>
            <p:spPr>
              <a:xfrm>
                <a:off x="4246271" y="404339"/>
                <a:ext cx="437904" cy="1500560"/>
              </a:xfrm>
              <a:custGeom>
                <a:avLst/>
                <a:gdLst/>
                <a:ahLst/>
                <a:cxnLst>
                  <a:cxn ang="0">
                    <a:pos x="wd2" y="hd2"/>
                  </a:cxn>
                  <a:cxn ang="5400000">
                    <a:pos x="wd2" y="hd2"/>
                  </a:cxn>
                  <a:cxn ang="10800000">
                    <a:pos x="wd2" y="hd2"/>
                  </a:cxn>
                  <a:cxn ang="16200000">
                    <a:pos x="wd2" y="hd2"/>
                  </a:cxn>
                </a:cxnLst>
                <a:rect l="0" t="0" r="r" b="b"/>
                <a:pathLst>
                  <a:path w="16424" h="19606" extrusionOk="0">
                    <a:moveTo>
                      <a:pt x="6776" y="19606"/>
                    </a:moveTo>
                    <a:cubicBezTo>
                      <a:pt x="21600" y="4360"/>
                      <a:pt x="19341" y="-1994"/>
                      <a:pt x="0" y="543"/>
                    </a:cubicBezTo>
                  </a:path>
                </a:pathLst>
              </a:custGeom>
              <a:noFill/>
              <a:ln w="25400" cap="flat">
                <a:solidFill>
                  <a:srgbClr val="7F7F7F"/>
                </a:solidFill>
                <a:prstDash val="solid"/>
                <a:miter lim="400000"/>
                <a:headEnd type="triangle" w="med" len="med"/>
              </a:ln>
              <a:effectLst/>
            </p:spPr>
            <p:txBody>
              <a:bodyPr/>
              <a:lstStyle/>
              <a:p>
                <a:endParaRPr lang="fr-FR"/>
              </a:p>
            </p:txBody>
          </p:sp>
          <p:sp>
            <p:nvSpPr>
              <p:cNvPr id="11" name="Shape 1073741862"/>
              <p:cNvSpPr/>
              <p:nvPr/>
            </p:nvSpPr>
            <p:spPr>
              <a:xfrm>
                <a:off x="3350406" y="763218"/>
                <a:ext cx="405384" cy="673046"/>
              </a:xfrm>
              <a:custGeom>
                <a:avLst/>
                <a:gdLst/>
                <a:ahLst/>
                <a:cxnLst>
                  <a:cxn ang="0">
                    <a:pos x="wd2" y="hd2"/>
                  </a:cxn>
                  <a:cxn ang="5400000">
                    <a:pos x="wd2" y="hd2"/>
                  </a:cxn>
                  <a:cxn ang="10800000">
                    <a:pos x="wd2" y="hd2"/>
                  </a:cxn>
                  <a:cxn ang="16200000">
                    <a:pos x="wd2" y="hd2"/>
                  </a:cxn>
                </a:cxnLst>
                <a:rect l="0" t="0" r="r" b="b"/>
                <a:pathLst>
                  <a:path w="16365" h="19676" extrusionOk="0">
                    <a:moveTo>
                      <a:pt x="5910" y="0"/>
                    </a:moveTo>
                    <a:cubicBezTo>
                      <a:pt x="21600" y="15208"/>
                      <a:pt x="19630" y="21600"/>
                      <a:pt x="0" y="19177"/>
                    </a:cubicBezTo>
                  </a:path>
                </a:pathLst>
              </a:custGeom>
              <a:noFill/>
              <a:ln w="25400" cap="flat">
                <a:solidFill>
                  <a:srgbClr val="7F7F7F"/>
                </a:solidFill>
                <a:prstDash val="solid"/>
                <a:miter lim="400000"/>
                <a:tailEnd type="triangle" w="med" len="med"/>
              </a:ln>
              <a:effectLst/>
            </p:spPr>
            <p:txBody>
              <a:bodyPr/>
              <a:lstStyle/>
              <a:p>
                <a:endParaRPr lang="fr-FR"/>
              </a:p>
            </p:txBody>
          </p:sp>
          <p:grpSp>
            <p:nvGrpSpPr>
              <p:cNvPr id="13" name="Group 1073741866"/>
              <p:cNvGrpSpPr/>
              <p:nvPr/>
            </p:nvGrpSpPr>
            <p:grpSpPr>
              <a:xfrm>
                <a:off x="1255851" y="168700"/>
                <a:ext cx="2990420" cy="594519"/>
                <a:chOff x="-218244" y="9525"/>
                <a:chExt cx="2990419" cy="594518"/>
              </a:xfrm>
            </p:grpSpPr>
            <p:sp>
              <p:nvSpPr>
                <p:cNvPr id="44" name="Shape 1073741864"/>
                <p:cNvSpPr/>
                <p:nvPr/>
              </p:nvSpPr>
              <p:spPr>
                <a:xfrm>
                  <a:off x="21952" y="9525"/>
                  <a:ext cx="2701819" cy="594518"/>
                </a:xfrm>
                <a:prstGeom prst="roundRect">
                  <a:avLst>
                    <a:gd name="adj" fmla="val 22709"/>
                  </a:avLst>
                </a:prstGeom>
                <a:solidFill>
                  <a:schemeClr val="accent1">
                    <a:lumMod val="60000"/>
                    <a:lumOff val="40000"/>
                  </a:schemeClr>
                </a:solidFill>
                <a:ln w="25400" cap="flat">
                  <a:solidFill>
                    <a:srgbClr val="7F7F7F"/>
                  </a:solidFill>
                  <a:prstDash val="solid"/>
                  <a:miter lim="400000"/>
                </a:ln>
                <a:effectLst/>
              </p:spPr>
              <p:txBody>
                <a:bodyPr/>
                <a:lstStyle/>
                <a:p>
                  <a:endParaRPr lang="fr-FR"/>
                </a:p>
              </p:txBody>
            </p:sp>
            <p:sp>
              <p:nvSpPr>
                <p:cNvPr id="45" name="Shape 1073741865"/>
                <p:cNvSpPr/>
                <p:nvPr/>
              </p:nvSpPr>
              <p:spPr>
                <a:xfrm>
                  <a:off x="-218244" y="9526"/>
                  <a:ext cx="2990419" cy="594516"/>
                </a:xfrm>
                <a:prstGeom prst="rect">
                  <a:avLst/>
                </a:prstGeom>
                <a:noFill/>
                <a:ln w="12700" cap="flat">
                  <a:noFill/>
                  <a:miter lim="400000"/>
                </a:ln>
                <a:effectLst/>
              </p:spPr>
              <p:txBody>
                <a:bodyPr wrap="square" lIns="0" tIns="0" rIns="0" bIns="0" numCol="1" anchor="ctr">
                  <a:noAutofit/>
                </a:bodyPr>
                <a:lstStyle/>
                <a:p>
                  <a:pPr lvl="1" algn="l" fontAlgn="base">
                    <a:spcAft>
                      <a:spcPts val="0"/>
                    </a:spcAft>
                    <a:tabLst>
                      <a:tab pos="457200" algn="l"/>
                      <a:tab pos="914400" algn="l"/>
                      <a:tab pos="1371600" algn="l"/>
                      <a:tab pos="1828800" algn="l"/>
                      <a:tab pos="2286000" algn="l"/>
                    </a:tabLst>
                  </a:pPr>
                  <a:endParaRPr lang="fr-FR" sz="900" b="1" kern="0" dirty="0">
                    <a:solidFill>
                      <a:srgbClr val="000000"/>
                    </a:solidFill>
                    <a:latin typeface="Arial" panose="020B0604020202020204" pitchFamily="34" charset="0"/>
                    <a:ea typeface="Trebuchet MS"/>
                    <a:cs typeface="Arial" panose="020B0604020202020204" pitchFamily="34" charset="0"/>
                  </a:endParaRPr>
                </a:p>
                <a:p>
                  <a:pPr lvl="1" algn="l" fontAlgn="base">
                    <a:spcAft>
                      <a:spcPts val="0"/>
                    </a:spcAft>
                    <a:tabLst>
                      <a:tab pos="457200" algn="l"/>
                      <a:tab pos="914400" algn="l"/>
                      <a:tab pos="1371600" algn="l"/>
                      <a:tab pos="1828800" algn="l"/>
                      <a:tab pos="2286000" algn="l"/>
                    </a:tabLst>
                  </a:pPr>
                  <a:r>
                    <a:rPr lang="fr-FR" sz="1200" b="1" u="none" strike="noStrike" kern="0" spc="0" dirty="0" smtClean="0">
                      <a:solidFill>
                        <a:srgbClr val="000000"/>
                      </a:solidFill>
                      <a:effectLst/>
                      <a:latin typeface="Arial" panose="020B0604020202020204" pitchFamily="34" charset="0"/>
                      <a:ea typeface="Trebuchet MS"/>
                      <a:cs typeface="Arial" panose="020B0604020202020204" pitchFamily="34" charset="0"/>
                    </a:rPr>
                    <a:t>- Représentation, images, réalité </a:t>
                  </a:r>
                  <a:r>
                    <a:rPr lang="fr-FR" sz="1200" b="1" u="none" strike="noStrike" kern="0" spc="0" dirty="0">
                      <a:solidFill>
                        <a:srgbClr val="000000"/>
                      </a:solidFill>
                      <a:effectLst/>
                      <a:latin typeface="Arial" panose="020B0604020202020204" pitchFamily="34" charset="0"/>
                      <a:ea typeface="Trebuchet MS"/>
                      <a:cs typeface="Arial" panose="020B0604020202020204" pitchFamily="34" charset="0"/>
                    </a:rPr>
                    <a:t>et </a:t>
                  </a:r>
                  <a:r>
                    <a:rPr lang="fr-FR" sz="1200" b="1" u="none" strike="noStrike" kern="0" spc="0" dirty="0" smtClean="0">
                      <a:solidFill>
                        <a:srgbClr val="000000"/>
                      </a:solidFill>
                      <a:effectLst/>
                      <a:latin typeface="Arial" panose="020B0604020202020204" pitchFamily="34" charset="0"/>
                      <a:ea typeface="Trebuchet MS"/>
                      <a:cs typeface="Arial" panose="020B0604020202020204" pitchFamily="34" charset="0"/>
                    </a:rPr>
                    <a:t>fiction</a:t>
                  </a:r>
                  <a:endParaRPr lang="fr-FR" sz="1200" u="none" strike="noStrike" kern="0" spc="0" dirty="0" smtClean="0">
                    <a:solidFill>
                      <a:srgbClr val="000000"/>
                    </a:solidFill>
                    <a:effectLst/>
                    <a:latin typeface="Arial" panose="020B0604020202020204" pitchFamily="34" charset="0"/>
                    <a:ea typeface="Trebuchet MS"/>
                    <a:cs typeface="Arial" panose="020B0604020202020204" pitchFamily="34" charset="0"/>
                  </a:endParaRPr>
                </a:p>
                <a:p>
                  <a:pPr lvl="1" algn="l" fontAlgn="base">
                    <a:spcAft>
                      <a:spcPts val="0"/>
                    </a:spcAft>
                    <a:tabLst>
                      <a:tab pos="457200" algn="l"/>
                      <a:tab pos="914400" algn="l"/>
                      <a:tab pos="1371600" algn="l"/>
                      <a:tab pos="1828800" algn="l"/>
                      <a:tab pos="2286000" algn="l"/>
                    </a:tabLst>
                  </a:pPr>
                  <a:r>
                    <a:rPr lang="fr-FR" sz="1200" b="1" kern="0" dirty="0" smtClean="0">
                      <a:solidFill>
                        <a:srgbClr val="000000"/>
                      </a:solidFill>
                      <a:latin typeface="Arial" panose="020B0604020202020204" pitchFamily="34" charset="0"/>
                      <a:ea typeface="Trebuchet MS"/>
                      <a:cs typeface="Arial" panose="020B0604020202020204" pitchFamily="34" charset="0"/>
                    </a:rPr>
                    <a:t>- M</a:t>
                  </a:r>
                  <a:r>
                    <a:rPr lang="fr-FR" sz="1200" b="1" u="none" strike="noStrike" kern="0" spc="0" dirty="0" smtClean="0">
                      <a:solidFill>
                        <a:srgbClr val="000000"/>
                      </a:solidFill>
                      <a:effectLst/>
                      <a:latin typeface="Arial" panose="020B0604020202020204" pitchFamily="34" charset="0"/>
                      <a:ea typeface="Trebuchet MS"/>
                      <a:cs typeface="Arial" panose="020B0604020202020204" pitchFamily="34" charset="0"/>
                    </a:rPr>
                    <a:t>atérialité de l’œuvre;  l’objet</a:t>
                  </a:r>
                  <a:r>
                    <a:rPr lang="fr-FR" sz="1200" b="1" u="none" strike="noStrike" kern="0" spc="0" dirty="0">
                      <a:solidFill>
                        <a:srgbClr val="000000"/>
                      </a:solidFill>
                      <a:effectLst/>
                      <a:latin typeface="Arial" panose="020B0604020202020204" pitchFamily="34" charset="0"/>
                      <a:ea typeface="Trebuchet MS"/>
                      <a:cs typeface="Arial" panose="020B0604020202020204" pitchFamily="34" charset="0"/>
                    </a:rPr>
                    <a:t> </a:t>
                  </a:r>
                  <a:r>
                    <a:rPr lang="fr-FR" sz="1200" b="1" u="none" strike="noStrike" kern="0" spc="0" dirty="0" smtClean="0">
                      <a:solidFill>
                        <a:srgbClr val="000000"/>
                      </a:solidFill>
                      <a:effectLst/>
                      <a:latin typeface="Arial" panose="020B0604020202020204" pitchFamily="34" charset="0"/>
                      <a:ea typeface="Trebuchet MS"/>
                      <a:cs typeface="Arial" panose="020B0604020202020204" pitchFamily="34" charset="0"/>
                    </a:rPr>
                    <a:t>et l’</a:t>
                  </a:r>
                  <a:r>
                    <a:rPr lang="fr-FR" sz="1200" b="1" kern="0" dirty="0" smtClean="0">
                      <a:solidFill>
                        <a:srgbClr val="000000"/>
                      </a:solidFill>
                      <a:latin typeface="Arial" panose="020B0604020202020204" pitchFamily="34" charset="0"/>
                      <a:ea typeface="Trebuchet MS"/>
                      <a:cs typeface="Arial" panose="020B0604020202020204" pitchFamily="34" charset="0"/>
                    </a:rPr>
                    <a:t>oe</a:t>
                  </a:r>
                  <a:r>
                    <a:rPr lang="fr-FR" sz="1200" b="1" u="none" strike="noStrike" kern="0" spc="0" dirty="0" smtClean="0">
                      <a:solidFill>
                        <a:srgbClr val="000000"/>
                      </a:solidFill>
                      <a:effectLst/>
                      <a:latin typeface="Arial" panose="020B0604020202020204" pitchFamily="34" charset="0"/>
                      <a:ea typeface="Trebuchet MS"/>
                      <a:cs typeface="Arial" panose="020B0604020202020204" pitchFamily="34" charset="0"/>
                    </a:rPr>
                    <a:t>uvre</a:t>
                  </a:r>
                  <a:endParaRPr lang="fr-FR" sz="1200" u="none" strike="noStrike" kern="0" spc="0" dirty="0" smtClean="0">
                    <a:solidFill>
                      <a:srgbClr val="000000"/>
                    </a:solidFill>
                    <a:effectLst/>
                    <a:latin typeface="Arial" panose="020B0604020202020204" pitchFamily="34" charset="0"/>
                    <a:ea typeface="Trebuchet MS"/>
                    <a:cs typeface="Arial" panose="020B0604020202020204" pitchFamily="34" charset="0"/>
                  </a:endParaRPr>
                </a:p>
                <a:p>
                  <a:pPr lvl="1" algn="l" fontAlgn="base">
                    <a:spcAft>
                      <a:spcPts val="0"/>
                    </a:spcAft>
                    <a:tabLst>
                      <a:tab pos="457200" algn="l"/>
                      <a:tab pos="914400" algn="l"/>
                      <a:tab pos="1371600" algn="l"/>
                      <a:tab pos="1828800" algn="l"/>
                      <a:tab pos="2286000" algn="l"/>
                    </a:tabLst>
                  </a:pPr>
                  <a:r>
                    <a:rPr lang="fr-FR" sz="1200" b="1" u="none" strike="noStrike" kern="0" spc="0" dirty="0" smtClean="0">
                      <a:solidFill>
                        <a:srgbClr val="000000"/>
                      </a:solidFill>
                      <a:effectLst/>
                      <a:latin typeface="Arial" panose="020B0604020202020204" pitchFamily="34" charset="0"/>
                      <a:ea typeface="Trebuchet MS"/>
                      <a:cs typeface="Arial" panose="020B0604020202020204" pitchFamily="34" charset="0"/>
                    </a:rPr>
                    <a:t>- Œuvre, espace, auteur, spectateur</a:t>
                  </a:r>
                  <a:endParaRPr lang="fr-FR" sz="1200" dirty="0" smtClean="0">
                    <a:solidFill>
                      <a:srgbClr val="000000"/>
                    </a:solidFill>
                    <a:effectLst/>
                    <a:latin typeface="Arial" panose="020B0604020202020204" pitchFamily="34" charset="0"/>
                    <a:ea typeface="Arial Unicode MS"/>
                    <a:cs typeface="Arial" panose="020B0604020202020204" pitchFamily="34" charset="0"/>
                  </a:endParaRPr>
                </a:p>
                <a:p>
                  <a:pPr algn="l">
                    <a:spcAft>
                      <a:spcPts val="0"/>
                    </a:spcAft>
                    <a:tabLst>
                      <a:tab pos="238760" algn="l"/>
                      <a:tab pos="457200" algn="l"/>
                      <a:tab pos="914400" algn="l"/>
                      <a:tab pos="1371600" algn="l"/>
                      <a:tab pos="1828800" algn="l"/>
                      <a:tab pos="2286000" algn="l"/>
                    </a:tabLst>
                  </a:pPr>
                  <a:r>
                    <a:rPr lang="fr-FR" sz="900" dirty="0" smtClean="0">
                      <a:solidFill>
                        <a:srgbClr val="000000"/>
                      </a:solidFill>
                      <a:effectLst/>
                      <a:latin typeface="Arial" panose="020B0604020202020204" pitchFamily="34" charset="0"/>
                      <a:ea typeface="Arial Unicode MS"/>
                      <a:cs typeface="Arial" panose="020B0604020202020204" pitchFamily="34" charset="0"/>
                    </a:rPr>
                    <a:t> </a:t>
                  </a:r>
                  <a:endParaRPr lang="fr-FR" sz="900" dirty="0">
                    <a:solidFill>
                      <a:srgbClr val="000000"/>
                    </a:solidFill>
                    <a:effectLst/>
                    <a:latin typeface="Arial" panose="020B0604020202020204" pitchFamily="34" charset="0"/>
                    <a:ea typeface="Arial Unicode MS"/>
                    <a:cs typeface="Arial" panose="020B0604020202020204" pitchFamily="34" charset="0"/>
                  </a:endParaRPr>
                </a:p>
              </p:txBody>
            </p:sp>
          </p:grpSp>
          <p:grpSp>
            <p:nvGrpSpPr>
              <p:cNvPr id="15" name="Group 1073741870"/>
              <p:cNvGrpSpPr/>
              <p:nvPr/>
            </p:nvGrpSpPr>
            <p:grpSpPr>
              <a:xfrm>
                <a:off x="2051104" y="992142"/>
                <a:ext cx="1272533" cy="730646"/>
                <a:chOff x="550161" y="-1"/>
                <a:chExt cx="1272531" cy="730645"/>
              </a:xfrm>
            </p:grpSpPr>
            <p:sp>
              <p:nvSpPr>
                <p:cNvPr id="42" name="Shape 1073741868"/>
                <p:cNvSpPr/>
                <p:nvPr/>
              </p:nvSpPr>
              <p:spPr>
                <a:xfrm>
                  <a:off x="550161" y="-1"/>
                  <a:ext cx="1272531" cy="730645"/>
                </a:xfrm>
                <a:prstGeom prst="roundRect">
                  <a:avLst>
                    <a:gd name="adj" fmla="val 26367"/>
                  </a:avLst>
                </a:prstGeom>
                <a:solidFill>
                  <a:srgbClr val="E5F4FF"/>
                </a:solidFill>
                <a:ln w="25400" cap="flat">
                  <a:solidFill>
                    <a:srgbClr val="7F7F7F"/>
                  </a:solidFill>
                  <a:prstDash val="solid"/>
                  <a:miter lim="400000"/>
                </a:ln>
                <a:effectLst/>
              </p:spPr>
              <p:txBody>
                <a:bodyPr/>
                <a:lstStyle/>
                <a:p>
                  <a:endParaRPr lang="fr-FR"/>
                </a:p>
              </p:txBody>
            </p:sp>
            <p:sp>
              <p:nvSpPr>
                <p:cNvPr id="43" name="Shape 1073741869"/>
                <p:cNvSpPr/>
                <p:nvPr/>
              </p:nvSpPr>
              <p:spPr>
                <a:xfrm>
                  <a:off x="692340" y="65138"/>
                  <a:ext cx="1005768" cy="599209"/>
                </a:xfrm>
                <a:prstGeom prst="rect">
                  <a:avLst/>
                </a:prstGeom>
                <a:solidFill>
                  <a:srgbClr val="E5F4FF"/>
                </a:solidFill>
                <a:ln w="12700" cap="flat">
                  <a:noFill/>
                  <a:miter lim="400000"/>
                </a:ln>
                <a:effectLst/>
              </p:spPr>
              <p:txBody>
                <a:bodyPr wrap="square" lIns="0" tIns="0" rIns="0" bIns="0" numCol="1" anchor="ctr">
                  <a:noAutofit/>
                </a:bodyPr>
                <a:lstStyle/>
                <a:p>
                  <a:pPr algn="ctr">
                    <a:spcAft>
                      <a:spcPts val="0"/>
                    </a:spcAft>
                    <a:tabLst>
                      <a:tab pos="457200" algn="l"/>
                      <a:tab pos="914400" algn="l"/>
                    </a:tabLst>
                  </a:pPr>
                  <a:r>
                    <a:rPr lang="fr-FR" sz="1200" b="1" dirty="0">
                      <a:solidFill>
                        <a:srgbClr val="000000"/>
                      </a:solidFill>
                      <a:effectLst/>
                      <a:latin typeface="Calibri"/>
                      <a:ea typeface="Calibri"/>
                      <a:cs typeface="Calibri"/>
                    </a:rPr>
                    <a:t>forme, espace,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Calibri"/>
                      <a:ea typeface="Calibri"/>
                      <a:cs typeface="Calibri"/>
                    </a:rPr>
                    <a:t>lumière, couleur,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Calibri"/>
                      <a:ea typeface="Calibri"/>
                      <a:cs typeface="Calibri"/>
                    </a:rPr>
                    <a:t>matière, geste,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Calibri"/>
                      <a:ea typeface="Calibri"/>
                      <a:cs typeface="Calibri"/>
                    </a:rPr>
                    <a:t>support, outil, temps</a:t>
                  </a:r>
                  <a:endParaRPr lang="fr-FR" sz="1200" dirty="0">
                    <a:solidFill>
                      <a:srgbClr val="000000"/>
                    </a:solidFill>
                    <a:effectLst/>
                    <a:latin typeface="Helvetica Light"/>
                    <a:ea typeface="Arial Unicode MS"/>
                    <a:cs typeface="Arial Unicode MS"/>
                  </a:endParaRPr>
                </a:p>
              </p:txBody>
            </p:sp>
          </p:grpSp>
          <p:sp>
            <p:nvSpPr>
              <p:cNvPr id="16" name="Shape 1073741871"/>
              <p:cNvSpPr/>
              <p:nvPr/>
            </p:nvSpPr>
            <p:spPr>
              <a:xfrm>
                <a:off x="611751" y="0"/>
                <a:ext cx="4989656" cy="3587289"/>
              </a:xfrm>
              <a:prstGeom prst="roundRect">
                <a:avLst>
                  <a:gd name="adj" fmla="val 15597"/>
                </a:avLst>
              </a:prstGeom>
              <a:noFill/>
              <a:ln w="38100" cap="flat">
                <a:solidFill>
                  <a:srgbClr val="7F7F7F"/>
                </a:solidFill>
                <a:prstDash val="solid"/>
                <a:miter lim="400000"/>
              </a:ln>
              <a:effectLst/>
            </p:spPr>
            <p:txBody>
              <a:bodyPr/>
              <a:lstStyle/>
              <a:p>
                <a:endParaRPr lang="fr-FR"/>
              </a:p>
            </p:txBody>
          </p:sp>
          <p:grpSp>
            <p:nvGrpSpPr>
              <p:cNvPr id="17" name="Group 1073741874"/>
              <p:cNvGrpSpPr/>
              <p:nvPr/>
            </p:nvGrpSpPr>
            <p:grpSpPr>
              <a:xfrm>
                <a:off x="-5231" y="1209628"/>
                <a:ext cx="1215715" cy="1183230"/>
                <a:chOff x="0" y="-21174"/>
                <a:chExt cx="1215714" cy="1183228"/>
              </a:xfrm>
            </p:grpSpPr>
            <p:sp>
              <p:nvSpPr>
                <p:cNvPr id="40" name="Shape 1073741872"/>
                <p:cNvSpPr/>
                <p:nvPr/>
              </p:nvSpPr>
              <p:spPr>
                <a:xfrm>
                  <a:off x="0" y="0"/>
                  <a:ext cx="1194314" cy="1162054"/>
                </a:xfrm>
                <a:prstGeom prst="ellipse">
                  <a:avLst/>
                </a:prstGeom>
                <a:solidFill>
                  <a:schemeClr val="bg1"/>
                </a:solidFill>
                <a:ln w="38100" cap="flat">
                  <a:solidFill>
                    <a:srgbClr val="7F7F7F"/>
                  </a:solidFill>
                  <a:prstDash val="solid"/>
                  <a:miter lim="400000"/>
                </a:ln>
                <a:effectLst/>
              </p:spPr>
              <p:txBody>
                <a:bodyPr/>
                <a:lstStyle/>
                <a:p>
                  <a:endParaRPr lang="fr-FR"/>
                </a:p>
              </p:txBody>
            </p:sp>
            <p:sp>
              <p:nvSpPr>
                <p:cNvPr id="41" name="Shape 1073741873"/>
                <p:cNvSpPr/>
                <p:nvPr/>
              </p:nvSpPr>
              <p:spPr>
                <a:xfrm>
                  <a:off x="21401" y="-21174"/>
                  <a:ext cx="1194313" cy="1162113"/>
                </a:xfrm>
                <a:prstGeom prst="rect">
                  <a:avLst/>
                </a:prstGeom>
                <a:noFill/>
                <a:ln w="12700" cap="flat">
                  <a:noFill/>
                  <a:miter lim="400000"/>
                </a:ln>
                <a:effectLst/>
              </p:spPr>
              <p:txBody>
                <a:bodyPr wrap="square" lIns="0" tIns="0" rIns="0" bIns="0" numCol="1" anchor="ctr">
                  <a:noAutofit/>
                </a:bodyPr>
                <a:lstStyle/>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Compétences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à créer et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questionner,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percevoir et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analyser, pour </a:t>
                  </a:r>
                  <a:endParaRPr lang="fr-FR" sz="1200" dirty="0">
                    <a:solidFill>
                      <a:srgbClr val="000000"/>
                    </a:solidFill>
                    <a:effectLst/>
                    <a:latin typeface="Helvetica Light"/>
                    <a:ea typeface="Arial Unicode MS"/>
                    <a:cs typeface="Arial Unicode MS"/>
                  </a:endParaRPr>
                </a:p>
                <a:p>
                  <a:pPr algn="ctr">
                    <a:spcAft>
                      <a:spcPts val="0"/>
                    </a:spcAft>
                    <a:tabLst>
                      <a:tab pos="457200" algn="l"/>
                      <a:tab pos="914400" algn="l"/>
                    </a:tabLst>
                  </a:pPr>
                  <a:r>
                    <a:rPr lang="fr-FR" sz="1200" b="1" dirty="0">
                      <a:solidFill>
                        <a:srgbClr val="000000"/>
                      </a:solidFill>
                      <a:effectLst/>
                      <a:latin typeface="Trebuchet MS"/>
                      <a:ea typeface="Arial Unicode MS"/>
                      <a:cs typeface="Arial Unicode MS"/>
                    </a:rPr>
                    <a:t>comprendre</a:t>
                  </a:r>
                  <a:endParaRPr lang="fr-FR" sz="1200" dirty="0">
                    <a:solidFill>
                      <a:srgbClr val="000000"/>
                    </a:solidFill>
                    <a:effectLst/>
                    <a:latin typeface="Helvetica Light"/>
                    <a:ea typeface="Arial Unicode MS"/>
                    <a:cs typeface="Arial Unicode MS"/>
                  </a:endParaRPr>
                </a:p>
              </p:txBody>
            </p:sp>
          </p:grpSp>
          <p:sp>
            <p:nvSpPr>
              <p:cNvPr id="18" name="Shape 1073741875"/>
              <p:cNvSpPr/>
              <p:nvPr/>
            </p:nvSpPr>
            <p:spPr>
              <a:xfrm>
                <a:off x="645986" y="3845282"/>
                <a:ext cx="4949962" cy="318571"/>
              </a:xfrm>
              <a:prstGeom prst="roundRect">
                <a:avLst>
                  <a:gd name="adj" fmla="val 50000"/>
                </a:avLst>
              </a:prstGeom>
              <a:solidFill>
                <a:srgbClr val="FFFFFF"/>
              </a:solidFill>
              <a:ln w="38100" cap="flat">
                <a:solidFill>
                  <a:srgbClr val="7F7F7F"/>
                </a:solidFill>
                <a:prstDash val="solid"/>
                <a:miter lim="400000"/>
              </a:ln>
              <a:effectLst/>
            </p:spPr>
            <p:txBody>
              <a:bodyPr wrap="square" lIns="50800" tIns="50800" rIns="50800" bIns="50800" numCol="1" anchor="ctr">
                <a:noAutofit/>
              </a:bodyPr>
              <a:lstStyle/>
              <a:p>
                <a:pPr algn="ctr">
                  <a:spcAft>
                    <a:spcPts val="0"/>
                  </a:spcAft>
                  <a:tabLst>
                    <a:tab pos="457200" algn="l"/>
                    <a:tab pos="914400" algn="l"/>
                    <a:tab pos="1348740" algn="l"/>
                    <a:tab pos="1798320" algn="l"/>
                    <a:tab pos="2247900" algn="l"/>
                    <a:tab pos="2697480" algn="l"/>
                    <a:tab pos="3147060" algn="l"/>
                    <a:tab pos="3596640" algn="l"/>
                    <a:tab pos="4046220" algn="l"/>
                    <a:tab pos="4495800" algn="l"/>
                    <a:tab pos="4945380" algn="l"/>
                  </a:tabLst>
                </a:pPr>
                <a:r>
                  <a:rPr lang="fr-FR" sz="1400" dirty="0">
                    <a:solidFill>
                      <a:srgbClr val="000000"/>
                    </a:solidFill>
                    <a:effectLst/>
                    <a:latin typeface="Trebuchet MS"/>
                    <a:ea typeface="Arial Unicode MS"/>
                    <a:cs typeface="Arial Unicode MS"/>
                  </a:rPr>
                  <a:t>Acquérir des savoirs </a:t>
                </a:r>
                <a:r>
                  <a:rPr lang="fr-FR" sz="1400" b="1" dirty="0">
                    <a:solidFill>
                      <a:srgbClr val="000000"/>
                    </a:solidFill>
                    <a:effectLst/>
                    <a:latin typeface="Calibri"/>
                    <a:ea typeface="Calibri"/>
                    <a:cs typeface="Calibri"/>
                  </a:rPr>
                  <a:t>en liant </a:t>
                </a:r>
                <a:r>
                  <a:rPr lang="fr-FR" sz="1400" b="1" cap="all" dirty="0">
                    <a:solidFill>
                      <a:srgbClr val="000000"/>
                    </a:solidFill>
                    <a:effectLst/>
                    <a:latin typeface="Calibri"/>
                    <a:ea typeface="Calibri"/>
                    <a:cs typeface="Calibri"/>
                  </a:rPr>
                  <a:t>pratique et culture artistiques</a:t>
                </a:r>
                <a:endParaRPr lang="fr-FR" sz="1400" dirty="0">
                  <a:solidFill>
                    <a:srgbClr val="000000"/>
                  </a:solidFill>
                  <a:effectLst/>
                  <a:latin typeface="Helvetica Light"/>
                  <a:ea typeface="Arial Unicode MS"/>
                  <a:cs typeface="Arial Unicode MS"/>
                </a:endParaRPr>
              </a:p>
            </p:txBody>
          </p:sp>
          <p:grpSp>
            <p:nvGrpSpPr>
              <p:cNvPr id="19" name="Group 1073741878"/>
              <p:cNvGrpSpPr/>
              <p:nvPr/>
            </p:nvGrpSpPr>
            <p:grpSpPr>
              <a:xfrm>
                <a:off x="1516538" y="1973445"/>
                <a:ext cx="3922061" cy="269752"/>
                <a:chOff x="0" y="0"/>
                <a:chExt cx="3922059" cy="269750"/>
              </a:xfrm>
            </p:grpSpPr>
            <p:sp>
              <p:nvSpPr>
                <p:cNvPr id="38" name="Shape 1073741876"/>
                <p:cNvSpPr/>
                <p:nvPr/>
              </p:nvSpPr>
              <p:spPr>
                <a:xfrm>
                  <a:off x="8802" y="0"/>
                  <a:ext cx="3913257" cy="269750"/>
                </a:xfrm>
                <a:prstGeom prst="roundRect">
                  <a:avLst>
                    <a:gd name="adj" fmla="val 44000"/>
                  </a:avLst>
                </a:prstGeom>
                <a:solidFill>
                  <a:schemeClr val="accent5">
                    <a:lumMod val="40000"/>
                    <a:lumOff val="60000"/>
                  </a:schemeClr>
                </a:solidFill>
                <a:ln w="25400" cap="flat">
                  <a:solidFill>
                    <a:srgbClr val="7F7F7F"/>
                  </a:solidFill>
                  <a:prstDash val="solid"/>
                  <a:miter lim="0"/>
                </a:ln>
                <a:effectLst/>
              </p:spPr>
              <p:txBody>
                <a:bodyPr/>
                <a:lstStyle/>
                <a:p>
                  <a:endParaRPr lang="fr-FR"/>
                </a:p>
              </p:txBody>
            </p:sp>
            <p:sp>
              <p:nvSpPr>
                <p:cNvPr id="39" name="Shape 1073741877"/>
                <p:cNvSpPr/>
                <p:nvPr/>
              </p:nvSpPr>
              <p:spPr>
                <a:xfrm>
                  <a:off x="0" y="34763"/>
                  <a:ext cx="3843729" cy="200224"/>
                </a:xfrm>
                <a:prstGeom prst="rect">
                  <a:avLst/>
                </a:prstGeom>
                <a:noFill/>
                <a:ln w="12700" cap="flat">
                  <a:noFill/>
                  <a:miter lim="400000"/>
                </a:ln>
                <a:effectLst/>
              </p:spPr>
              <p:txBody>
                <a:bodyPr wrap="square" lIns="0" tIns="0" rIns="0" bIns="0" numCol="1" anchor="ctr">
                  <a:noAutofit/>
                </a:bodyPr>
                <a:lstStyle/>
                <a:p>
                  <a:pPr algn="ctr">
                    <a:spcAft>
                      <a:spcPts val="0"/>
                    </a:spcAft>
                    <a:tabLst>
                      <a:tab pos="449580" algn="l"/>
                      <a:tab pos="899160" algn="l"/>
                      <a:tab pos="1348740" algn="l"/>
                      <a:tab pos="1798320" algn="l"/>
                      <a:tab pos="2247900" algn="l"/>
                      <a:tab pos="2697480" algn="l"/>
                      <a:tab pos="3147060" algn="l"/>
                      <a:tab pos="3596640" algn="l"/>
                    </a:tabLst>
                  </a:pPr>
                  <a:r>
                    <a:rPr lang="fr-FR" sz="1200" b="1" dirty="0">
                      <a:solidFill>
                        <a:srgbClr val="000000"/>
                      </a:solidFill>
                      <a:effectLst/>
                      <a:uFill>
                        <a:solidFill>
                          <a:srgbClr val="000000"/>
                        </a:solidFill>
                      </a:uFill>
                      <a:latin typeface="Calibri"/>
                      <a:ea typeface="Calibri"/>
                      <a:cs typeface="Calibri"/>
                    </a:rPr>
                    <a:t>Champ des pratiques bidimensionnelles (graphiques et picturales)</a:t>
                  </a:r>
                  <a:endParaRPr lang="fr-FR" sz="1200" dirty="0">
                    <a:solidFill>
                      <a:srgbClr val="000000"/>
                    </a:solidFill>
                    <a:effectLst/>
                    <a:uFill>
                      <a:solidFill>
                        <a:srgbClr val="000000"/>
                      </a:solidFill>
                    </a:uFill>
                    <a:latin typeface="Helvetica Light"/>
                    <a:ea typeface="Arial Unicode MS"/>
                    <a:cs typeface="Arial Unicode MS"/>
                  </a:endParaRPr>
                </a:p>
              </p:txBody>
            </p:sp>
          </p:grpSp>
          <p:grpSp>
            <p:nvGrpSpPr>
              <p:cNvPr id="20" name="Group 1073741881"/>
              <p:cNvGrpSpPr/>
              <p:nvPr/>
            </p:nvGrpSpPr>
            <p:grpSpPr>
              <a:xfrm>
                <a:off x="1516538" y="2350937"/>
                <a:ext cx="3923909" cy="275844"/>
                <a:chOff x="0" y="0"/>
                <a:chExt cx="3923908" cy="275843"/>
              </a:xfrm>
            </p:grpSpPr>
            <p:sp>
              <p:nvSpPr>
                <p:cNvPr id="36" name="Shape 1073741879"/>
                <p:cNvSpPr/>
                <p:nvPr/>
              </p:nvSpPr>
              <p:spPr>
                <a:xfrm>
                  <a:off x="0" y="0"/>
                  <a:ext cx="3923908" cy="275843"/>
                </a:xfrm>
                <a:prstGeom prst="roundRect">
                  <a:avLst>
                    <a:gd name="adj" fmla="val 40463"/>
                  </a:avLst>
                </a:prstGeom>
                <a:solidFill>
                  <a:schemeClr val="accent5">
                    <a:lumMod val="60000"/>
                    <a:lumOff val="40000"/>
                  </a:schemeClr>
                </a:solidFill>
                <a:ln w="25400" cap="flat">
                  <a:solidFill>
                    <a:srgbClr val="7F7F7F"/>
                  </a:solidFill>
                  <a:prstDash val="solid"/>
                  <a:miter lim="0"/>
                </a:ln>
                <a:effectLst/>
              </p:spPr>
              <p:txBody>
                <a:bodyPr/>
                <a:lstStyle/>
                <a:p>
                  <a:endParaRPr lang="fr-FR"/>
                </a:p>
              </p:txBody>
            </p:sp>
            <p:sp>
              <p:nvSpPr>
                <p:cNvPr id="37" name="Shape 1073741880"/>
                <p:cNvSpPr/>
                <p:nvPr/>
              </p:nvSpPr>
              <p:spPr>
                <a:xfrm>
                  <a:off x="32690" y="32690"/>
                  <a:ext cx="3858526" cy="210462"/>
                </a:xfrm>
                <a:prstGeom prst="rect">
                  <a:avLst/>
                </a:prstGeom>
                <a:noFill/>
                <a:ln w="12700" cap="flat">
                  <a:noFill/>
                  <a:miter lim="400000"/>
                </a:ln>
                <a:effectLst/>
              </p:spPr>
              <p:txBody>
                <a:bodyPr wrap="square" lIns="0" tIns="0" rIns="0" bIns="0" numCol="1" anchor="ctr">
                  <a:noAutofit/>
                </a:bodyPr>
                <a:lstStyle/>
                <a:p>
                  <a:pPr algn="ctr">
                    <a:spcAft>
                      <a:spcPts val="0"/>
                    </a:spcAft>
                    <a:tabLst>
                      <a:tab pos="449580" algn="l"/>
                      <a:tab pos="899160" algn="l"/>
                      <a:tab pos="1348740" algn="l"/>
                      <a:tab pos="1798320" algn="l"/>
                      <a:tab pos="2247900" algn="l"/>
                      <a:tab pos="2697480" algn="l"/>
                      <a:tab pos="3147060" algn="l"/>
                      <a:tab pos="3596640" algn="l"/>
                    </a:tabLst>
                  </a:pPr>
                  <a:r>
                    <a:rPr lang="fr-FR" sz="1200" b="1" dirty="0">
                      <a:solidFill>
                        <a:srgbClr val="000000"/>
                      </a:solidFill>
                      <a:effectLst/>
                      <a:uFill>
                        <a:solidFill>
                          <a:srgbClr val="000000"/>
                        </a:solidFill>
                      </a:uFill>
                      <a:latin typeface="Calibri"/>
                      <a:ea typeface="Calibri"/>
                      <a:cs typeface="Calibri"/>
                    </a:rPr>
                    <a:t>Champ des pratiques tridimensionnelles (sculpturales et architecturales)</a:t>
                  </a:r>
                  <a:endParaRPr lang="fr-FR" sz="1200" dirty="0">
                    <a:solidFill>
                      <a:srgbClr val="000000"/>
                    </a:solidFill>
                    <a:effectLst/>
                    <a:uFill>
                      <a:solidFill>
                        <a:srgbClr val="000000"/>
                      </a:solidFill>
                    </a:uFill>
                    <a:latin typeface="Helvetica Light"/>
                    <a:ea typeface="Arial Unicode MS"/>
                    <a:cs typeface="Arial Unicode MS"/>
                  </a:endParaRPr>
                </a:p>
              </p:txBody>
            </p:sp>
          </p:grpSp>
          <p:grpSp>
            <p:nvGrpSpPr>
              <p:cNvPr id="21" name="Group 1073741884"/>
              <p:cNvGrpSpPr/>
              <p:nvPr/>
            </p:nvGrpSpPr>
            <p:grpSpPr>
              <a:xfrm>
                <a:off x="1516538" y="2707455"/>
                <a:ext cx="3928280" cy="274839"/>
                <a:chOff x="0" y="0"/>
                <a:chExt cx="3928278" cy="274838"/>
              </a:xfrm>
            </p:grpSpPr>
            <p:sp>
              <p:nvSpPr>
                <p:cNvPr id="34" name="Shape 1073741882"/>
                <p:cNvSpPr/>
                <p:nvPr/>
              </p:nvSpPr>
              <p:spPr>
                <a:xfrm>
                  <a:off x="0" y="0"/>
                  <a:ext cx="3928278" cy="274838"/>
                </a:xfrm>
                <a:prstGeom prst="roundRect">
                  <a:avLst>
                    <a:gd name="adj" fmla="val 43620"/>
                  </a:avLst>
                </a:prstGeom>
                <a:solidFill>
                  <a:schemeClr val="accent5">
                    <a:lumMod val="75000"/>
                  </a:schemeClr>
                </a:solidFill>
                <a:ln w="25400" cap="flat">
                  <a:solidFill>
                    <a:srgbClr val="7F7F7F"/>
                  </a:solidFill>
                  <a:prstDash val="solid"/>
                  <a:miter lim="0"/>
                </a:ln>
                <a:effectLst/>
              </p:spPr>
              <p:txBody>
                <a:bodyPr/>
                <a:lstStyle/>
                <a:p>
                  <a:endParaRPr lang="fr-FR"/>
                </a:p>
              </p:txBody>
            </p:sp>
            <p:sp>
              <p:nvSpPr>
                <p:cNvPr id="35" name="Shape 1073741883"/>
                <p:cNvSpPr/>
                <p:nvPr/>
              </p:nvSpPr>
              <p:spPr>
                <a:xfrm>
                  <a:off x="35112" y="35112"/>
                  <a:ext cx="3858053" cy="204612"/>
                </a:xfrm>
                <a:prstGeom prst="rect">
                  <a:avLst/>
                </a:prstGeom>
                <a:noFill/>
                <a:ln w="12700" cap="flat">
                  <a:noFill/>
                  <a:miter lim="400000"/>
                </a:ln>
                <a:effectLst/>
              </p:spPr>
              <p:txBody>
                <a:bodyPr wrap="square" lIns="0" tIns="0" rIns="0" bIns="0" numCol="1" anchor="ctr">
                  <a:noAutofit/>
                </a:bodyPr>
                <a:lstStyle/>
                <a:p>
                  <a:pPr algn="ctr">
                    <a:spcAft>
                      <a:spcPts val="0"/>
                    </a:spcAft>
                    <a:tabLst>
                      <a:tab pos="449580" algn="l"/>
                      <a:tab pos="899160" algn="l"/>
                      <a:tab pos="1348740" algn="l"/>
                      <a:tab pos="1798320" algn="l"/>
                      <a:tab pos="2247900" algn="l"/>
                      <a:tab pos="2697480" algn="l"/>
                      <a:tab pos="3147060" algn="l"/>
                      <a:tab pos="3596640" algn="l"/>
                    </a:tabLst>
                  </a:pPr>
                  <a:r>
                    <a:rPr lang="fr-FR" sz="1200" b="1" dirty="0">
                      <a:solidFill>
                        <a:srgbClr val="000000"/>
                      </a:solidFill>
                      <a:effectLst/>
                      <a:uFill>
                        <a:solidFill>
                          <a:srgbClr val="000000"/>
                        </a:solidFill>
                      </a:uFill>
                      <a:latin typeface="Calibri"/>
                      <a:ea typeface="Calibri"/>
                      <a:cs typeface="Calibri"/>
                    </a:rPr>
                    <a:t>Champ des pratiques de la photographie et de la vidéo</a:t>
                  </a:r>
                  <a:endParaRPr lang="fr-FR" sz="1200" dirty="0">
                    <a:solidFill>
                      <a:srgbClr val="000000"/>
                    </a:solidFill>
                    <a:effectLst/>
                    <a:uFill>
                      <a:solidFill>
                        <a:srgbClr val="000000"/>
                      </a:solidFill>
                    </a:uFill>
                    <a:latin typeface="Helvetica Light"/>
                    <a:ea typeface="Arial Unicode MS"/>
                    <a:cs typeface="Arial Unicode MS"/>
                  </a:endParaRPr>
                </a:p>
              </p:txBody>
            </p:sp>
          </p:grpSp>
          <p:grpSp>
            <p:nvGrpSpPr>
              <p:cNvPr id="22" name="Group 1073741887"/>
              <p:cNvGrpSpPr/>
              <p:nvPr/>
            </p:nvGrpSpPr>
            <p:grpSpPr>
              <a:xfrm>
                <a:off x="1524532" y="3103210"/>
                <a:ext cx="3906073" cy="273241"/>
                <a:chOff x="0" y="0"/>
                <a:chExt cx="3906072" cy="273240"/>
              </a:xfrm>
            </p:grpSpPr>
            <p:sp>
              <p:nvSpPr>
                <p:cNvPr id="32" name="Shape 1073741885"/>
                <p:cNvSpPr/>
                <p:nvPr/>
              </p:nvSpPr>
              <p:spPr>
                <a:xfrm>
                  <a:off x="0" y="0"/>
                  <a:ext cx="3906072" cy="273240"/>
                </a:xfrm>
                <a:prstGeom prst="roundRect">
                  <a:avLst>
                    <a:gd name="adj" fmla="val 43620"/>
                  </a:avLst>
                </a:prstGeom>
                <a:solidFill>
                  <a:schemeClr val="accent5">
                    <a:lumMod val="50000"/>
                  </a:schemeClr>
                </a:solidFill>
                <a:ln w="25400" cap="flat">
                  <a:solidFill>
                    <a:srgbClr val="7F7F7F"/>
                  </a:solidFill>
                  <a:prstDash val="solid"/>
                  <a:miter lim="0"/>
                </a:ln>
                <a:effectLst/>
              </p:spPr>
              <p:txBody>
                <a:bodyPr/>
                <a:lstStyle/>
                <a:p>
                  <a:endParaRPr lang="fr-FR"/>
                </a:p>
              </p:txBody>
            </p:sp>
            <p:sp>
              <p:nvSpPr>
                <p:cNvPr id="33" name="Shape 1073741886"/>
                <p:cNvSpPr/>
                <p:nvPr/>
              </p:nvSpPr>
              <p:spPr>
                <a:xfrm>
                  <a:off x="34908" y="34908"/>
                  <a:ext cx="3836255" cy="203422"/>
                </a:xfrm>
                <a:prstGeom prst="rect">
                  <a:avLst/>
                </a:prstGeom>
                <a:noFill/>
                <a:ln w="12700" cap="flat">
                  <a:noFill/>
                  <a:miter lim="400000"/>
                </a:ln>
                <a:effectLst/>
              </p:spPr>
              <p:txBody>
                <a:bodyPr wrap="square" lIns="0" tIns="0" rIns="0" bIns="0" numCol="1" anchor="ctr">
                  <a:noAutofit/>
                </a:bodyPr>
                <a:lstStyle/>
                <a:p>
                  <a:pPr algn="ctr">
                    <a:spcAft>
                      <a:spcPts val="0"/>
                    </a:spcAft>
                    <a:tabLst>
                      <a:tab pos="449580" algn="l"/>
                      <a:tab pos="899160" algn="l"/>
                      <a:tab pos="1348740" algn="l"/>
                      <a:tab pos="1798320" algn="l"/>
                      <a:tab pos="2247900" algn="l"/>
                      <a:tab pos="2697480" algn="l"/>
                      <a:tab pos="3147060" algn="l"/>
                      <a:tab pos="3596640" algn="l"/>
                    </a:tabLst>
                  </a:pPr>
                  <a:r>
                    <a:rPr lang="fr-FR" sz="1200" b="1" dirty="0">
                      <a:solidFill>
                        <a:srgbClr val="000000"/>
                      </a:solidFill>
                      <a:effectLst/>
                      <a:uFill>
                        <a:solidFill>
                          <a:srgbClr val="000000"/>
                        </a:solidFill>
                      </a:uFill>
                      <a:latin typeface="Calibri"/>
                      <a:ea typeface="Calibri"/>
                      <a:cs typeface="Calibri"/>
                    </a:rPr>
                    <a:t>Champ des pratiques de la création numérique</a:t>
                  </a:r>
                  <a:endParaRPr lang="fr-FR" sz="1200" dirty="0">
                    <a:solidFill>
                      <a:srgbClr val="000000"/>
                    </a:solidFill>
                    <a:effectLst/>
                    <a:uFill>
                      <a:solidFill>
                        <a:srgbClr val="000000"/>
                      </a:solidFill>
                    </a:uFill>
                    <a:latin typeface="Helvetica Light"/>
                    <a:ea typeface="Arial Unicode MS"/>
                    <a:cs typeface="Arial Unicode MS"/>
                  </a:endParaRPr>
                </a:p>
              </p:txBody>
            </p:sp>
          </p:grpSp>
          <p:grpSp>
            <p:nvGrpSpPr>
              <p:cNvPr id="23" name="Group 1073741891"/>
              <p:cNvGrpSpPr/>
              <p:nvPr/>
            </p:nvGrpSpPr>
            <p:grpSpPr>
              <a:xfrm>
                <a:off x="1185683" y="196457"/>
                <a:ext cx="238629" cy="1607612"/>
                <a:chOff x="-86938" y="10160"/>
                <a:chExt cx="238628" cy="1607611"/>
              </a:xfrm>
            </p:grpSpPr>
            <p:sp>
              <p:nvSpPr>
                <p:cNvPr id="29" name="Shape 1073741888"/>
                <p:cNvSpPr/>
                <p:nvPr/>
              </p:nvSpPr>
              <p:spPr>
                <a:xfrm>
                  <a:off x="-19123" y="10160"/>
                  <a:ext cx="170813" cy="16076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20804"/>
                        <a:pt x="0" y="19823"/>
                      </a:cubicBezTo>
                      <a:lnTo>
                        <a:pt x="0" y="1777"/>
                      </a:lnTo>
                      <a:cubicBezTo>
                        <a:pt x="0" y="796"/>
                        <a:pt x="9671" y="0"/>
                        <a:pt x="21600" y="0"/>
                      </a:cubicBezTo>
                    </a:path>
                  </a:pathLst>
                </a:custGeom>
                <a:noFill/>
                <a:ln w="19050" cap="flat">
                  <a:solidFill>
                    <a:srgbClr val="7F7F7F"/>
                  </a:solidFill>
                  <a:prstDash val="solid"/>
                  <a:round/>
                </a:ln>
                <a:effectLst/>
              </p:spPr>
              <p:txBody>
                <a:bodyPr/>
                <a:lstStyle/>
                <a:p>
                  <a:endParaRPr lang="fr-FR"/>
                </a:p>
              </p:txBody>
            </p:sp>
            <p:sp>
              <p:nvSpPr>
                <p:cNvPr id="30" name="Shape 1073741889"/>
                <p:cNvSpPr/>
                <p:nvPr/>
              </p:nvSpPr>
              <p:spPr>
                <a:xfrm rot="10800000" flipH="1">
                  <a:off x="-78545" y="1196580"/>
                  <a:ext cx="123551" cy="106772"/>
                </a:xfrm>
                <a:prstGeom prst="triangle">
                  <a:avLst/>
                </a:prstGeom>
                <a:solidFill>
                  <a:srgbClr val="FFFFFF"/>
                </a:solidFill>
                <a:ln w="19050" cap="flat">
                  <a:solidFill>
                    <a:srgbClr val="7F7F7F"/>
                  </a:solidFill>
                  <a:prstDash val="solid"/>
                  <a:miter lim="800000"/>
                </a:ln>
                <a:effectLst/>
              </p:spPr>
              <p:txBody>
                <a:bodyPr/>
                <a:lstStyle/>
                <a:p>
                  <a:endParaRPr lang="fr-FR"/>
                </a:p>
              </p:txBody>
            </p:sp>
            <p:sp>
              <p:nvSpPr>
                <p:cNvPr id="31" name="Shape 1073741890"/>
                <p:cNvSpPr/>
                <p:nvPr/>
              </p:nvSpPr>
              <p:spPr>
                <a:xfrm>
                  <a:off x="-86938" y="280200"/>
                  <a:ext cx="126497" cy="114673"/>
                </a:xfrm>
                <a:prstGeom prst="triangle">
                  <a:avLst/>
                </a:prstGeom>
                <a:solidFill>
                  <a:srgbClr val="FFFFFF"/>
                </a:solidFill>
                <a:ln w="19050" cap="flat">
                  <a:solidFill>
                    <a:srgbClr val="7F7F7F"/>
                  </a:solidFill>
                  <a:prstDash val="solid"/>
                  <a:miter lim="800000"/>
                </a:ln>
                <a:effectLst/>
              </p:spPr>
              <p:txBody>
                <a:bodyPr/>
                <a:lstStyle/>
                <a:p>
                  <a:endParaRPr lang="fr-FR"/>
                </a:p>
              </p:txBody>
            </p:sp>
          </p:grpSp>
          <p:grpSp>
            <p:nvGrpSpPr>
              <p:cNvPr id="24" name="Group 1073741895"/>
              <p:cNvGrpSpPr/>
              <p:nvPr/>
            </p:nvGrpSpPr>
            <p:grpSpPr>
              <a:xfrm>
                <a:off x="1184626" y="1966519"/>
                <a:ext cx="217834" cy="1481874"/>
                <a:chOff x="15789" y="0"/>
                <a:chExt cx="217833" cy="1481873"/>
              </a:xfrm>
            </p:grpSpPr>
            <p:sp>
              <p:nvSpPr>
                <p:cNvPr id="26" name="Shape 1073741892"/>
                <p:cNvSpPr/>
                <p:nvPr/>
              </p:nvSpPr>
              <p:spPr>
                <a:xfrm>
                  <a:off x="76169" y="0"/>
                  <a:ext cx="157453" cy="14818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20804"/>
                        <a:pt x="0" y="19823"/>
                      </a:cubicBezTo>
                      <a:lnTo>
                        <a:pt x="0" y="1777"/>
                      </a:lnTo>
                      <a:cubicBezTo>
                        <a:pt x="0" y="796"/>
                        <a:pt x="9671" y="0"/>
                        <a:pt x="21600" y="0"/>
                      </a:cubicBezTo>
                    </a:path>
                  </a:pathLst>
                </a:custGeom>
                <a:noFill/>
                <a:ln w="19050" cap="flat">
                  <a:solidFill>
                    <a:srgbClr val="7F7F7F"/>
                  </a:solidFill>
                  <a:prstDash val="solid"/>
                  <a:round/>
                </a:ln>
                <a:effectLst/>
              </p:spPr>
              <p:txBody>
                <a:bodyPr/>
                <a:lstStyle/>
                <a:p>
                  <a:endParaRPr lang="fr-FR"/>
                </a:p>
              </p:txBody>
            </p:sp>
            <p:sp>
              <p:nvSpPr>
                <p:cNvPr id="27" name="Shape 1073741893"/>
                <p:cNvSpPr/>
                <p:nvPr/>
              </p:nvSpPr>
              <p:spPr>
                <a:xfrm rot="10800000" flipH="1">
                  <a:off x="15789" y="1102991"/>
                  <a:ext cx="113887" cy="98420"/>
                </a:xfrm>
                <a:prstGeom prst="triangle">
                  <a:avLst/>
                </a:prstGeom>
                <a:solidFill>
                  <a:srgbClr val="FFFFFF"/>
                </a:solidFill>
                <a:ln w="19050" cap="flat">
                  <a:solidFill>
                    <a:srgbClr val="7F7F7F"/>
                  </a:solidFill>
                  <a:prstDash val="solid"/>
                  <a:miter lim="800000"/>
                </a:ln>
                <a:effectLst/>
              </p:spPr>
              <p:txBody>
                <a:bodyPr/>
                <a:lstStyle/>
                <a:p>
                  <a:endParaRPr lang="fr-FR"/>
                </a:p>
              </p:txBody>
            </p:sp>
            <p:sp>
              <p:nvSpPr>
                <p:cNvPr id="28" name="Shape 1073741894"/>
                <p:cNvSpPr/>
                <p:nvPr/>
              </p:nvSpPr>
              <p:spPr>
                <a:xfrm>
                  <a:off x="21496" y="286380"/>
                  <a:ext cx="102473" cy="105704"/>
                </a:xfrm>
                <a:prstGeom prst="triangle">
                  <a:avLst/>
                </a:prstGeom>
                <a:solidFill>
                  <a:srgbClr val="FFFFFF"/>
                </a:solidFill>
                <a:ln w="19050" cap="flat">
                  <a:solidFill>
                    <a:srgbClr val="7F7F7F"/>
                  </a:solidFill>
                  <a:prstDash val="solid"/>
                  <a:miter lim="800000"/>
                </a:ln>
                <a:effectLst/>
              </p:spPr>
              <p:txBody>
                <a:bodyPr/>
                <a:lstStyle/>
                <a:p>
                  <a:endParaRPr lang="fr-FR"/>
                </a:p>
              </p:txBody>
            </p:sp>
          </p:grpSp>
        </p:grpSp>
        <p:sp>
          <p:nvSpPr>
            <p:cNvPr id="9" name="Shape 1073741898"/>
            <p:cNvSpPr/>
            <p:nvPr/>
          </p:nvSpPr>
          <p:spPr>
            <a:xfrm rot="10800000" flipH="1">
              <a:off x="2977738" y="3677834"/>
              <a:ext cx="139864" cy="120869"/>
            </a:xfrm>
            <a:prstGeom prst="triangle">
              <a:avLst/>
            </a:prstGeom>
            <a:solidFill>
              <a:srgbClr val="FFFFFF"/>
            </a:solidFill>
            <a:ln w="25400" cap="flat">
              <a:solidFill>
                <a:srgbClr val="7F7F7F"/>
              </a:solidFill>
              <a:prstDash val="solid"/>
              <a:miter lim="800000"/>
            </a:ln>
            <a:effectLst/>
          </p:spPr>
          <p:txBody>
            <a:bodyPr/>
            <a:lstStyle/>
            <a:p>
              <a:endParaRPr lang="fr-FR"/>
            </a:p>
          </p:txBody>
        </p:sp>
      </p:grpSp>
      <p:sp>
        <p:nvSpPr>
          <p:cNvPr id="47" name="Ellipse 2"/>
          <p:cNvSpPr/>
          <p:nvPr/>
        </p:nvSpPr>
        <p:spPr>
          <a:xfrm>
            <a:off x="262186" y="1036400"/>
            <a:ext cx="1245323" cy="1182206"/>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Cycle</a:t>
            </a:r>
            <a:r>
              <a:rPr kumimoji="0" lang="fr-FR" sz="2800" i="0" u="none"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r>
              <a:rPr lang="fr-FR" sz="2800" kern="0" noProof="0" dirty="0" smtClean="0">
                <a:solidFill>
                  <a:schemeClr val="tx2">
                    <a:lumMod val="75000"/>
                  </a:schemeClr>
                </a:solidFill>
                <a:latin typeface="Haettenschweiler" pitchFamily="34" charset="0"/>
                <a:ea typeface="ＭＳ 明朝"/>
                <a:cs typeface="Helvetica"/>
              </a:rPr>
              <a:t>4</a:t>
            </a:r>
            <a:endParaRPr kumimoji="0" lang="en-GB" sz="2800"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48" name="Rectangle 47"/>
          <p:cNvSpPr/>
          <p:nvPr/>
        </p:nvSpPr>
        <p:spPr>
          <a:xfrm>
            <a:off x="221382" y="117869"/>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Questionnements, notions, pratiques et compétences</a:t>
            </a:r>
            <a:endParaRPr lang="fr-FR" sz="3200" dirty="0"/>
          </a:p>
        </p:txBody>
      </p:sp>
      <p:sp>
        <p:nvSpPr>
          <p:cNvPr id="4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49" name="Espace réservé du pied de page 3"/>
          <p:cNvSpPr>
            <a:spLocks noGrp="1"/>
          </p:cNvSpPr>
          <p:nvPr>
            <p:ph type="ftr" sz="quarter" idx="4294967295"/>
          </p:nvPr>
        </p:nvSpPr>
        <p:spPr bwMode="auto">
          <a:xfrm>
            <a:off x="5450816" y="6106830"/>
            <a:ext cx="2672703"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r"/>
            <a:r>
              <a:rPr lang="fr-FR" sz="800" i="1" dirty="0" smtClean="0">
                <a:solidFill>
                  <a:schemeClr val="tx2">
                    <a:lumMod val="75000"/>
                  </a:schemeClr>
                </a:solidFill>
                <a:latin typeface="Arial Narrow" pitchFamily="34" charset="0"/>
              </a:rPr>
              <a:t>Christian VIEAUX, IGEN arts plastiques</a:t>
            </a:r>
          </a:p>
        </p:txBody>
      </p:sp>
    </p:spTree>
    <p:extLst>
      <p:ext uri="{BB962C8B-B14F-4D97-AF65-F5344CB8AC3E}">
        <p14:creationId xmlns:p14="http://schemas.microsoft.com/office/powerpoint/2010/main" val="2402667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arine M\Documents\IA-IPR\Signature\logo_academie_orleans-tours_quadri_marianne_-_rvb.jpg"/>
          <p:cNvPicPr>
            <a:picLocks noChangeAspect="1" noChangeArrowheads="1"/>
          </p:cNvPicPr>
          <p:nvPr/>
        </p:nvPicPr>
        <p:blipFill>
          <a:blip r:embed="rId2" cstate="print"/>
          <a:srcRect/>
          <a:stretch>
            <a:fillRect/>
          </a:stretch>
        </p:blipFill>
        <p:spPr bwMode="auto">
          <a:xfrm>
            <a:off x="7316788" y="5300663"/>
            <a:ext cx="1681162" cy="1298575"/>
          </a:xfrm>
          <a:prstGeom prst="rect">
            <a:avLst/>
          </a:prstGeom>
          <a:noFill/>
          <a:ln w="9525">
            <a:noFill/>
            <a:miter lim="800000"/>
            <a:headEnd/>
            <a:tailEnd/>
          </a:ln>
        </p:spPr>
      </p:pic>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5" name="Rectangle 4"/>
          <p:cNvSpPr/>
          <p:nvPr/>
        </p:nvSpPr>
        <p:spPr>
          <a:xfrm>
            <a:off x="1941512" y="2229592"/>
            <a:ext cx="6311735" cy="1846659"/>
          </a:xfrm>
          <a:prstGeom prst="rect">
            <a:avLst/>
          </a:prstGeom>
        </p:spPr>
        <p:txBody>
          <a:bodyPr wrap="square">
            <a:spAutoFit/>
          </a:bodyPr>
          <a:lstStyle/>
          <a:p>
            <a:pPr lvl="0">
              <a:spcBef>
                <a:spcPts val="600"/>
              </a:spcBef>
              <a:buClr>
                <a:srgbClr val="4F81BD"/>
              </a:buClr>
              <a:buSzPct val="70000"/>
              <a:defRPr/>
            </a:pPr>
            <a:r>
              <a:rPr lang="fr-FR" sz="4000" u="sng" dirty="0" smtClean="0">
                <a:solidFill>
                  <a:schemeClr val="accent1">
                    <a:lumMod val="75000"/>
                  </a:schemeClr>
                </a:solidFill>
                <a:latin typeface="Haettenschweiler" pitchFamily="34" charset="0"/>
              </a:rPr>
              <a:t>L’évaluation</a:t>
            </a:r>
            <a:r>
              <a:rPr lang="fr-FR" sz="3200" dirty="0" smtClean="0">
                <a:solidFill>
                  <a:schemeClr val="accent1">
                    <a:lumMod val="75000"/>
                  </a:schemeClr>
                </a:solidFill>
                <a:latin typeface="Haettenschweiler" pitchFamily="34" charset="0"/>
              </a:rPr>
              <a:t> d’un programme </a:t>
            </a:r>
            <a:r>
              <a:rPr lang="fr-FR" sz="3200" dirty="0" err="1" smtClean="0">
                <a:solidFill>
                  <a:schemeClr val="accent1">
                    <a:lumMod val="75000"/>
                  </a:schemeClr>
                </a:solidFill>
                <a:latin typeface="Haettenschweiler" pitchFamily="34" charset="0"/>
              </a:rPr>
              <a:t>soclé</a:t>
            </a:r>
            <a:endParaRPr lang="fr-FR" sz="3200" dirty="0" smtClean="0">
              <a:solidFill>
                <a:schemeClr val="accent1">
                  <a:lumMod val="75000"/>
                </a:schemeClr>
              </a:solidFill>
              <a:latin typeface="Haettenschweiler" pitchFamily="34" charset="0"/>
            </a:endParaRPr>
          </a:p>
          <a:p>
            <a:pPr lvl="0">
              <a:spcBef>
                <a:spcPts val="600"/>
              </a:spcBef>
              <a:buClr>
                <a:srgbClr val="4F81BD"/>
              </a:buClr>
              <a:buSzPct val="70000"/>
              <a:defRPr/>
            </a:pPr>
            <a:r>
              <a:rPr lang="fr-FR" sz="3200" dirty="0" smtClean="0">
                <a:solidFill>
                  <a:schemeClr val="accent1">
                    <a:lumMod val="75000"/>
                  </a:schemeClr>
                </a:solidFill>
                <a:latin typeface="Haettenschweiler" pitchFamily="34" charset="0"/>
              </a:rPr>
              <a:t>dans une approche par compétences :</a:t>
            </a:r>
            <a:endParaRPr lang="fr-FR" sz="3200" dirty="0" smtClean="0">
              <a:solidFill>
                <a:srgbClr val="1F497D">
                  <a:satMod val="130000"/>
                </a:srgbClr>
              </a:solidFill>
              <a:latin typeface="Haettenschweiler" pitchFamily="34" charset="0"/>
            </a:endParaRPr>
          </a:p>
          <a:p>
            <a:pPr lvl="0">
              <a:spcBef>
                <a:spcPts val="600"/>
              </a:spcBef>
              <a:buClr>
                <a:srgbClr val="4F81BD"/>
              </a:buClr>
              <a:buSzPct val="70000"/>
              <a:defRPr/>
            </a:pPr>
            <a:r>
              <a:rPr lang="fr-FR" sz="3200" dirty="0" smtClean="0">
                <a:solidFill>
                  <a:schemeClr val="tx2">
                    <a:lumMod val="60000"/>
                    <a:lumOff val="40000"/>
                  </a:schemeClr>
                </a:solidFill>
                <a:latin typeface="Haettenschweiler" pitchFamily="34" charset="0"/>
              </a:rPr>
              <a:t>nouveautés.</a:t>
            </a:r>
            <a:endParaRPr lang="fr-FR" dirty="0">
              <a:solidFill>
                <a:schemeClr val="tx2">
                  <a:lumMod val="60000"/>
                  <a:lumOff val="40000"/>
                </a:schemeClr>
              </a:solidFill>
            </a:endParaRPr>
          </a:p>
        </p:txBody>
      </p:sp>
    </p:spTree>
    <p:extLst>
      <p:ext uri="{BB962C8B-B14F-4D97-AF65-F5344CB8AC3E}">
        <p14:creationId xmlns:p14="http://schemas.microsoft.com/office/powerpoint/2010/main" val="1754453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arine M\Documents\IA-IPR\Signature\logo_academie_orleans-tours_quadri_marianne_-_rvb.jpg"/>
          <p:cNvPicPr>
            <a:picLocks noChangeAspect="1" noChangeArrowheads="1"/>
          </p:cNvPicPr>
          <p:nvPr/>
        </p:nvPicPr>
        <p:blipFill>
          <a:blip r:embed="rId2" cstate="print"/>
          <a:srcRect/>
          <a:stretch>
            <a:fillRect/>
          </a:stretch>
        </p:blipFill>
        <p:spPr bwMode="auto">
          <a:xfrm>
            <a:off x="7316788" y="5300663"/>
            <a:ext cx="1681162" cy="1298575"/>
          </a:xfrm>
          <a:prstGeom prst="rect">
            <a:avLst/>
          </a:prstGeom>
          <a:noFill/>
          <a:ln w="9525">
            <a:noFill/>
            <a:miter lim="800000"/>
            <a:headEnd/>
            <a:tailEnd/>
          </a:ln>
        </p:spPr>
      </p:pic>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6" name="Rectangle 5"/>
          <p:cNvSpPr/>
          <p:nvPr/>
        </p:nvSpPr>
        <p:spPr>
          <a:xfrm>
            <a:off x="2010785" y="2489185"/>
            <a:ext cx="6839703" cy="1846659"/>
          </a:xfrm>
          <a:prstGeom prst="rect">
            <a:avLst/>
          </a:prstGeom>
        </p:spPr>
        <p:txBody>
          <a:bodyPr wrap="square">
            <a:spAutoFit/>
          </a:bodyPr>
          <a:lstStyle/>
          <a:p>
            <a:pPr lvl="0">
              <a:spcBef>
                <a:spcPts val="600"/>
              </a:spcBef>
              <a:buClr>
                <a:srgbClr val="4F81BD"/>
              </a:buClr>
              <a:buSzPct val="70000"/>
              <a:defRPr/>
            </a:pPr>
            <a:r>
              <a:rPr lang="fr-FR" sz="3200" dirty="0" smtClean="0">
                <a:solidFill>
                  <a:schemeClr val="accent1">
                    <a:lumMod val="75000"/>
                  </a:schemeClr>
                </a:solidFill>
                <a:latin typeface="Haettenschweiler" pitchFamily="34" charset="0"/>
              </a:rPr>
              <a:t>Une </a:t>
            </a:r>
            <a:r>
              <a:rPr lang="fr-FR" sz="4000" u="sng" dirty="0" smtClean="0">
                <a:solidFill>
                  <a:schemeClr val="accent1">
                    <a:lumMod val="75000"/>
                  </a:schemeClr>
                </a:solidFill>
                <a:latin typeface="Haettenschweiler" pitchFamily="34" charset="0"/>
              </a:rPr>
              <a:t>structuration didactique</a:t>
            </a:r>
            <a:r>
              <a:rPr lang="fr-FR" sz="3200" dirty="0">
                <a:solidFill>
                  <a:schemeClr val="accent1">
                    <a:lumMod val="75000"/>
                  </a:schemeClr>
                </a:solidFill>
                <a:latin typeface="Haettenschweiler" pitchFamily="34" charset="0"/>
              </a:rPr>
              <a:t> </a:t>
            </a:r>
            <a:r>
              <a:rPr lang="fr-FR" sz="3200" dirty="0" smtClean="0">
                <a:solidFill>
                  <a:schemeClr val="accent1">
                    <a:lumMod val="75000"/>
                  </a:schemeClr>
                </a:solidFill>
                <a:latin typeface="Haettenschweiler" pitchFamily="34" charset="0"/>
              </a:rPr>
              <a:t>solide</a:t>
            </a:r>
          </a:p>
          <a:p>
            <a:pPr lvl="0">
              <a:spcBef>
                <a:spcPts val="600"/>
              </a:spcBef>
              <a:buClr>
                <a:srgbClr val="4F81BD"/>
              </a:buClr>
              <a:buSzPct val="70000"/>
              <a:defRPr/>
            </a:pPr>
            <a:r>
              <a:rPr lang="fr-FR" sz="3200" dirty="0">
                <a:solidFill>
                  <a:schemeClr val="tx2">
                    <a:lumMod val="60000"/>
                    <a:lumOff val="40000"/>
                  </a:schemeClr>
                </a:solidFill>
                <a:latin typeface="Haettenschweiler" pitchFamily="34" charset="0"/>
              </a:rPr>
              <a:t>à</a:t>
            </a:r>
            <a:r>
              <a:rPr lang="fr-FR" sz="3200" dirty="0" smtClean="0">
                <a:solidFill>
                  <a:schemeClr val="tx2">
                    <a:lumMod val="60000"/>
                    <a:lumOff val="40000"/>
                  </a:schemeClr>
                </a:solidFill>
                <a:latin typeface="Haettenschweiler" pitchFamily="34" charset="0"/>
              </a:rPr>
              <a:t> l’image de notre exigence disciplinaire</a:t>
            </a:r>
          </a:p>
          <a:p>
            <a:pPr lvl="0">
              <a:spcBef>
                <a:spcPts val="600"/>
              </a:spcBef>
              <a:buClr>
                <a:srgbClr val="4F81BD"/>
              </a:buClr>
              <a:buSzPct val="70000"/>
              <a:defRPr/>
            </a:pPr>
            <a:r>
              <a:rPr lang="fr-FR" sz="3200" dirty="0">
                <a:solidFill>
                  <a:schemeClr val="tx2">
                    <a:lumMod val="60000"/>
                    <a:lumOff val="40000"/>
                  </a:schemeClr>
                </a:solidFill>
                <a:latin typeface="Haettenschweiler" pitchFamily="34" charset="0"/>
              </a:rPr>
              <a:t>a</a:t>
            </a:r>
            <a:r>
              <a:rPr lang="fr-FR" sz="3200" dirty="0" smtClean="0">
                <a:solidFill>
                  <a:schemeClr val="tx2">
                    <a:lumMod val="60000"/>
                    <a:lumOff val="40000"/>
                  </a:schemeClr>
                </a:solidFill>
                <a:latin typeface="Haettenschweiler" pitchFamily="34" charset="0"/>
              </a:rPr>
              <a:t>u service de nos élèves et notre gestion de classe</a:t>
            </a:r>
          </a:p>
        </p:txBody>
      </p:sp>
    </p:spTree>
    <p:extLst>
      <p:ext uri="{BB962C8B-B14F-4D97-AF65-F5344CB8AC3E}">
        <p14:creationId xmlns:p14="http://schemas.microsoft.com/office/powerpoint/2010/main" val="535037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291774" y="844450"/>
            <a:ext cx="8229600" cy="5876925"/>
          </a:xfrm>
        </p:spPr>
        <p:txBody>
          <a:bodyPr>
            <a:noAutofit/>
          </a:bodyPr>
          <a:lstStyle/>
          <a:p>
            <a:pPr marL="640080" lvl="1" indent="-246888" eaLnBrk="1" fontAlgn="auto" hangingPunct="1">
              <a:spcAft>
                <a:spcPts val="0"/>
              </a:spcAft>
              <a:buFont typeface="Verdana" pitchFamily="34" charset="0"/>
              <a:buNone/>
              <a:defRPr/>
            </a:pPr>
            <a:r>
              <a:rPr lang="fr-FR" sz="1400" b="1" dirty="0" smtClean="0">
                <a:solidFill>
                  <a:schemeClr val="tx2">
                    <a:shade val="30000"/>
                    <a:satMod val="150000"/>
                  </a:schemeClr>
                </a:solidFill>
                <a:latin typeface="Gill Sans MT" panose="020B0502020104020203" pitchFamily="34" charset="0"/>
              </a:rPr>
              <a:t>L'objectif de cours n'est pas clairement identifié/visé et la fiche est peu ou pas renseignée </a:t>
            </a:r>
            <a:r>
              <a:rPr lang="fr-FR" sz="1400" dirty="0" smtClean="0">
                <a:solidFill>
                  <a:schemeClr val="tx2">
                    <a:shade val="30000"/>
                    <a:satMod val="150000"/>
                  </a:schemeClr>
                </a:solidFill>
                <a:latin typeface="Gill Sans MT" panose="020B0502020104020203" pitchFamily="34" charset="0"/>
              </a:rPr>
              <a:t>:  </a:t>
            </a:r>
            <a:r>
              <a:rPr lang="fr-FR" sz="1400" i="1" dirty="0" smtClean="0">
                <a:solidFill>
                  <a:schemeClr val="tx2">
                    <a:shade val="30000"/>
                    <a:satMod val="150000"/>
                  </a:schemeClr>
                </a:solidFill>
                <a:latin typeface="Gill Sans MT" panose="020B0502020104020203" pitchFamily="34" charset="0"/>
              </a:rPr>
              <a:t>qu'est-ce que les élèves apprennent pendant la séance, chaque séance ?</a:t>
            </a:r>
          </a:p>
          <a:p>
            <a:pPr marL="640080" lvl="1" indent="-246888" eaLnBrk="1" fontAlgn="auto" hangingPunct="1">
              <a:spcAft>
                <a:spcPts val="0"/>
              </a:spcAft>
              <a:buFont typeface="Verdana" pitchFamily="34" charset="0"/>
              <a:buNone/>
              <a:defRPr/>
            </a:pPr>
            <a:endParaRPr lang="fr-FR" sz="1000" i="1" dirty="0" smtClean="0">
              <a:solidFill>
                <a:schemeClr val="tx2">
                  <a:shade val="30000"/>
                  <a:satMod val="150000"/>
                </a:schemeClr>
              </a:solidFill>
              <a:latin typeface="Gill Sans MT" panose="020B0502020104020203" pitchFamily="34" charset="0"/>
            </a:endParaRPr>
          </a:p>
          <a:p>
            <a:pPr marL="640080" lvl="1" indent="-246888" eaLnBrk="1" fontAlgn="auto" hangingPunct="1">
              <a:spcAft>
                <a:spcPts val="0"/>
              </a:spcAft>
              <a:buFont typeface="Verdana" pitchFamily="34" charset="0"/>
              <a:buNone/>
              <a:defRPr/>
            </a:pPr>
            <a:r>
              <a:rPr lang="fr-FR" sz="1400" b="1" dirty="0" smtClean="0">
                <a:solidFill>
                  <a:schemeClr val="tx2">
                    <a:shade val="30000"/>
                    <a:satMod val="150000"/>
                  </a:schemeClr>
                </a:solidFill>
                <a:latin typeface="Gill Sans MT" panose="020B0502020104020203" pitchFamily="34" charset="0"/>
              </a:rPr>
              <a:t>Exposition de tout le projet en début de séance ou ancrage trop théorique</a:t>
            </a:r>
            <a:r>
              <a:rPr lang="fr-FR" sz="1400" dirty="0" smtClean="0">
                <a:solidFill>
                  <a:schemeClr val="tx2">
                    <a:shade val="30000"/>
                    <a:satMod val="150000"/>
                  </a:schemeClr>
                </a:solidFill>
                <a:latin typeface="Gill Sans MT" panose="020B0502020104020203" pitchFamily="34" charset="0"/>
              </a:rPr>
              <a:t>,  au lieu d'une mise en pratique plus immédiate (phase exploratoire servant de support à une verbalisation,  émergence des notions, projet mis en œuvre,...)</a:t>
            </a:r>
          </a:p>
          <a:p>
            <a:pPr marL="640080" lvl="1" indent="-246888" eaLnBrk="1" fontAlgn="auto" hangingPunct="1">
              <a:spcAft>
                <a:spcPts val="0"/>
              </a:spcAft>
              <a:buFont typeface="Verdana" pitchFamily="34" charset="0"/>
              <a:buNone/>
              <a:defRPr/>
            </a:pPr>
            <a:endParaRPr lang="fr-FR" sz="1000" dirty="0" smtClean="0">
              <a:solidFill>
                <a:schemeClr val="tx2">
                  <a:shade val="30000"/>
                  <a:satMod val="150000"/>
                </a:schemeClr>
              </a:solidFill>
              <a:latin typeface="Gill Sans MT" panose="020B0502020104020203" pitchFamily="34" charset="0"/>
            </a:endParaRPr>
          </a:p>
          <a:p>
            <a:pPr marL="640080" lvl="1" indent="-246888" eaLnBrk="1" fontAlgn="auto" hangingPunct="1">
              <a:spcAft>
                <a:spcPts val="0"/>
              </a:spcAft>
              <a:buFont typeface="Verdana" pitchFamily="34" charset="0"/>
              <a:buNone/>
              <a:defRPr/>
            </a:pPr>
            <a:r>
              <a:rPr lang="fr-FR" sz="1400" b="1" dirty="0" smtClean="0">
                <a:solidFill>
                  <a:schemeClr val="tx2">
                    <a:shade val="30000"/>
                    <a:satMod val="150000"/>
                  </a:schemeClr>
                </a:solidFill>
                <a:latin typeface="Gill Sans MT" panose="020B0502020104020203" pitchFamily="34" charset="0"/>
              </a:rPr>
              <a:t>Pratique qui ne soit pas (suffisamment) questionnante / </a:t>
            </a:r>
            <a:r>
              <a:rPr lang="fr-FR" sz="1400" b="1" dirty="0" err="1" smtClean="0">
                <a:solidFill>
                  <a:schemeClr val="tx2">
                    <a:shade val="30000"/>
                    <a:satMod val="150000"/>
                  </a:schemeClr>
                </a:solidFill>
                <a:latin typeface="Gill Sans MT" panose="020B0502020104020203" pitchFamily="34" charset="0"/>
              </a:rPr>
              <a:t>problématisante</a:t>
            </a:r>
            <a:r>
              <a:rPr lang="fr-FR" sz="1400" dirty="0" smtClean="0">
                <a:solidFill>
                  <a:schemeClr val="tx2">
                    <a:shade val="30000"/>
                    <a:satMod val="150000"/>
                  </a:schemeClr>
                </a:solidFill>
                <a:latin typeface="Gill Sans MT" panose="020B0502020104020203" pitchFamily="34" charset="0"/>
              </a:rPr>
              <a:t> :  «Faire à la manière de » / Pratique occupationnelle / cours d'histoire de l'art, trop théorique au détriment de la pratique.</a:t>
            </a:r>
          </a:p>
          <a:p>
            <a:pPr marL="640080" lvl="1" indent="-246888" eaLnBrk="1" fontAlgn="auto" hangingPunct="1">
              <a:spcAft>
                <a:spcPts val="0"/>
              </a:spcAft>
              <a:buFont typeface="Verdana" pitchFamily="34" charset="0"/>
              <a:buNone/>
              <a:defRPr/>
            </a:pPr>
            <a:endParaRPr lang="fr-FR" sz="1000" dirty="0" smtClean="0">
              <a:solidFill>
                <a:schemeClr val="tx2">
                  <a:shade val="30000"/>
                  <a:satMod val="150000"/>
                </a:schemeClr>
              </a:solidFill>
              <a:latin typeface="Gill Sans MT" panose="020B0502020104020203" pitchFamily="34" charset="0"/>
            </a:endParaRPr>
          </a:p>
          <a:p>
            <a:pPr marL="640080" lvl="1" indent="-246888" eaLnBrk="1" fontAlgn="auto" hangingPunct="1">
              <a:spcAft>
                <a:spcPts val="0"/>
              </a:spcAft>
              <a:buFont typeface="Verdana" pitchFamily="34" charset="0"/>
              <a:buNone/>
              <a:defRPr/>
            </a:pPr>
            <a:r>
              <a:rPr lang="fr-FR" sz="1400" dirty="0" smtClean="0">
                <a:solidFill>
                  <a:schemeClr val="tx2">
                    <a:shade val="30000"/>
                    <a:satMod val="150000"/>
                  </a:schemeClr>
                </a:solidFill>
                <a:latin typeface="Gill Sans MT" panose="020B0502020104020203" pitchFamily="34" charset="0"/>
              </a:rPr>
              <a:t>Des </a:t>
            </a:r>
            <a:r>
              <a:rPr lang="fr-FR" sz="1400" b="1" dirty="0" smtClean="0">
                <a:solidFill>
                  <a:schemeClr val="tx2">
                    <a:shade val="30000"/>
                    <a:satMod val="150000"/>
                  </a:schemeClr>
                </a:solidFill>
                <a:latin typeface="Gill Sans MT" panose="020B0502020104020203" pitchFamily="34" charset="0"/>
              </a:rPr>
              <a:t>références </a:t>
            </a:r>
            <a:r>
              <a:rPr lang="fr-FR" sz="1400" dirty="0" smtClean="0">
                <a:solidFill>
                  <a:schemeClr val="tx2">
                    <a:shade val="30000"/>
                    <a:satMod val="150000"/>
                  </a:schemeClr>
                </a:solidFill>
                <a:latin typeface="Gill Sans MT" panose="020B0502020104020203" pitchFamily="34" charset="0"/>
              </a:rPr>
              <a:t>qui ne servent pas la pratique et la problématique, mais l'illustre seulement ou qui sont mal placées dans le déroulé d'une séquence ou séance.</a:t>
            </a:r>
          </a:p>
          <a:p>
            <a:pPr marL="640080" lvl="1" indent="-246888" eaLnBrk="1" fontAlgn="auto" hangingPunct="1">
              <a:spcAft>
                <a:spcPts val="0"/>
              </a:spcAft>
              <a:buFont typeface="Verdana" pitchFamily="34" charset="0"/>
              <a:buNone/>
              <a:defRPr/>
            </a:pPr>
            <a:r>
              <a:rPr lang="fr-FR" sz="1400" dirty="0" smtClean="0">
                <a:solidFill>
                  <a:schemeClr val="tx2">
                    <a:shade val="30000"/>
                    <a:satMod val="150000"/>
                  </a:schemeClr>
                </a:solidFill>
                <a:latin typeface="Gill Sans MT" panose="020B0502020104020203" pitchFamily="34" charset="0"/>
              </a:rPr>
              <a:t>Fond/champ référentiel pauvre ne recouvrant pas toutes les périodes.</a:t>
            </a:r>
          </a:p>
          <a:p>
            <a:pPr marL="640080" lvl="1" indent="-246888" eaLnBrk="1" fontAlgn="auto" hangingPunct="1">
              <a:spcAft>
                <a:spcPts val="0"/>
              </a:spcAft>
              <a:buFont typeface="Wingdings" pitchFamily="2" charset="2"/>
              <a:buChar char="Ø"/>
              <a:defRPr/>
            </a:pPr>
            <a:r>
              <a:rPr lang="fr-FR" sz="1400" dirty="0" smtClean="0">
                <a:solidFill>
                  <a:schemeClr val="tx2">
                    <a:shade val="30000"/>
                    <a:satMod val="150000"/>
                  </a:schemeClr>
                </a:solidFill>
                <a:latin typeface="Gill Sans MT" panose="020B0502020104020203" pitchFamily="34" charset="0"/>
              </a:rPr>
              <a:t>Reposer chaque séquence au minima sur 3 périodes et références pivots et avoir un fond de réserve d’œuvres ‘‘satellites’’ (références de relance, références individualisées,...)</a:t>
            </a:r>
          </a:p>
          <a:p>
            <a:pPr marL="640080" lvl="1" indent="-246888" eaLnBrk="1" fontAlgn="auto" hangingPunct="1">
              <a:spcAft>
                <a:spcPts val="0"/>
              </a:spcAft>
              <a:buFont typeface="Verdana" pitchFamily="34" charset="0"/>
              <a:buNone/>
              <a:defRPr/>
            </a:pPr>
            <a:r>
              <a:rPr lang="fr-FR" sz="1400" dirty="0" smtClean="0">
                <a:solidFill>
                  <a:schemeClr val="tx2">
                    <a:shade val="30000"/>
                    <a:satMod val="150000"/>
                  </a:schemeClr>
                </a:solidFill>
                <a:latin typeface="Gill Sans MT" panose="020B0502020104020203" pitchFamily="34" charset="0"/>
              </a:rPr>
              <a:t> </a:t>
            </a:r>
          </a:p>
          <a:p>
            <a:pPr marL="640080" lvl="1" indent="-246888" eaLnBrk="1" fontAlgn="auto" hangingPunct="1">
              <a:spcAft>
                <a:spcPts val="0"/>
              </a:spcAft>
              <a:buFont typeface="Verdana" pitchFamily="34" charset="0"/>
              <a:buNone/>
              <a:defRPr/>
            </a:pPr>
            <a:r>
              <a:rPr lang="fr-FR" sz="1400" b="1" dirty="0" smtClean="0">
                <a:solidFill>
                  <a:schemeClr val="tx2">
                    <a:shade val="30000"/>
                    <a:satMod val="150000"/>
                  </a:schemeClr>
                </a:solidFill>
                <a:latin typeface="Gill Sans MT" panose="020B0502020104020203" pitchFamily="34" charset="0"/>
              </a:rPr>
              <a:t>Redondance dans les critères d'évaluation </a:t>
            </a:r>
            <a:r>
              <a:rPr lang="fr-FR" sz="1400" dirty="0" smtClean="0">
                <a:solidFill>
                  <a:schemeClr val="tx2">
                    <a:shade val="30000"/>
                    <a:satMod val="150000"/>
                  </a:schemeClr>
                </a:solidFill>
                <a:latin typeface="Gill Sans MT" panose="020B0502020104020203" pitchFamily="34" charset="0"/>
              </a:rPr>
              <a:t>(ex : qualités plastiques = richesse dans les effets).</a:t>
            </a:r>
          </a:p>
          <a:p>
            <a:pPr marL="640080" lvl="1" indent="-246888" eaLnBrk="1" fontAlgn="auto" hangingPunct="1">
              <a:spcAft>
                <a:spcPts val="0"/>
              </a:spcAft>
              <a:buFont typeface="Verdana" pitchFamily="34" charset="0"/>
              <a:buNone/>
              <a:defRPr/>
            </a:pPr>
            <a:endParaRPr lang="fr-FR" sz="1000" dirty="0" smtClean="0">
              <a:solidFill>
                <a:schemeClr val="tx2">
                  <a:shade val="30000"/>
                  <a:satMod val="150000"/>
                </a:schemeClr>
              </a:solidFill>
              <a:latin typeface="Gill Sans MT" panose="020B0502020104020203" pitchFamily="34" charset="0"/>
            </a:endParaRPr>
          </a:p>
          <a:p>
            <a:pPr marL="640080" lvl="1" indent="-246888" eaLnBrk="1" fontAlgn="auto" hangingPunct="1">
              <a:spcAft>
                <a:spcPts val="0"/>
              </a:spcAft>
              <a:buFont typeface="Verdana" pitchFamily="34" charset="0"/>
              <a:buNone/>
              <a:defRPr/>
            </a:pPr>
            <a:r>
              <a:rPr lang="fr-FR" sz="1400" dirty="0" smtClean="0">
                <a:solidFill>
                  <a:schemeClr val="tx2">
                    <a:shade val="30000"/>
                    <a:satMod val="150000"/>
                  </a:schemeClr>
                </a:solidFill>
                <a:latin typeface="Gill Sans MT" panose="020B0502020104020203" pitchFamily="34" charset="0"/>
              </a:rPr>
              <a:t>Qu'est-ce qui justifie un </a:t>
            </a:r>
            <a:r>
              <a:rPr lang="fr-FR" sz="1400" b="1" dirty="0" smtClean="0">
                <a:solidFill>
                  <a:schemeClr val="tx2">
                    <a:shade val="30000"/>
                    <a:satMod val="150000"/>
                  </a:schemeClr>
                </a:solidFill>
                <a:latin typeface="Gill Sans MT" panose="020B0502020104020203" pitchFamily="34" charset="0"/>
              </a:rPr>
              <a:t>travail en bi/trinôme </a:t>
            </a:r>
            <a:r>
              <a:rPr lang="fr-FR" sz="1400" dirty="0" smtClean="0">
                <a:solidFill>
                  <a:schemeClr val="tx2">
                    <a:shade val="30000"/>
                    <a:satMod val="150000"/>
                  </a:schemeClr>
                </a:solidFill>
                <a:latin typeface="Gill Sans MT" panose="020B0502020104020203" pitchFamily="34" charset="0"/>
              </a:rPr>
              <a:t>?</a:t>
            </a:r>
          </a:p>
          <a:p>
            <a:pPr marL="640080" lvl="1" indent="-246888" eaLnBrk="1" fontAlgn="auto" hangingPunct="1">
              <a:spcAft>
                <a:spcPts val="0"/>
              </a:spcAft>
              <a:buFont typeface="Verdana" pitchFamily="34" charset="0"/>
              <a:buNone/>
              <a:defRPr/>
            </a:pPr>
            <a:endParaRPr lang="fr-FR" sz="1000" dirty="0" smtClean="0">
              <a:solidFill>
                <a:schemeClr val="tx2">
                  <a:shade val="30000"/>
                  <a:satMod val="150000"/>
                </a:schemeClr>
              </a:solidFill>
              <a:latin typeface="Gill Sans MT" panose="020B0502020104020203" pitchFamily="34" charset="0"/>
            </a:endParaRPr>
          </a:p>
          <a:p>
            <a:pPr marL="640080" lvl="1" indent="-246888" eaLnBrk="1" fontAlgn="auto" hangingPunct="1">
              <a:spcAft>
                <a:spcPts val="0"/>
              </a:spcAft>
              <a:buFont typeface="Verdana" pitchFamily="34" charset="0"/>
              <a:buNone/>
              <a:defRPr/>
            </a:pPr>
            <a:r>
              <a:rPr lang="fr-FR" sz="1400" dirty="0" smtClean="0">
                <a:solidFill>
                  <a:schemeClr val="tx2">
                    <a:shade val="30000"/>
                    <a:satMod val="150000"/>
                  </a:schemeClr>
                </a:solidFill>
                <a:latin typeface="Gill Sans MT" panose="020B0502020104020203" pitchFamily="34" charset="0"/>
              </a:rPr>
              <a:t>Des </a:t>
            </a:r>
            <a:r>
              <a:rPr lang="fr-FR" sz="1400" b="1" dirty="0" smtClean="0">
                <a:solidFill>
                  <a:schemeClr val="tx2">
                    <a:shade val="30000"/>
                    <a:satMod val="150000"/>
                  </a:schemeClr>
                </a:solidFill>
                <a:latin typeface="Gill Sans MT" panose="020B0502020104020203" pitchFamily="34" charset="0"/>
              </a:rPr>
              <a:t>incitations </a:t>
            </a:r>
            <a:r>
              <a:rPr lang="fr-FR" sz="1400" dirty="0" smtClean="0">
                <a:solidFill>
                  <a:schemeClr val="tx2">
                    <a:shade val="30000"/>
                    <a:satMod val="150000"/>
                  </a:schemeClr>
                </a:solidFill>
                <a:latin typeface="Gill Sans MT" panose="020B0502020104020203" pitchFamily="34" charset="0"/>
              </a:rPr>
              <a:t>qui sont trop ouvertes et donc parfois confuses pour les élèves, alors qu'elles doivent être éclairantes, </a:t>
            </a:r>
            <a:r>
              <a:rPr lang="fr-FR" sz="1400" dirty="0" err="1" smtClean="0">
                <a:solidFill>
                  <a:schemeClr val="tx2">
                    <a:shade val="30000"/>
                    <a:satMod val="150000"/>
                  </a:schemeClr>
                </a:solidFill>
                <a:latin typeface="Gill Sans MT" panose="020B0502020104020203" pitchFamily="34" charset="0"/>
              </a:rPr>
              <a:t>problématisantes</a:t>
            </a:r>
            <a:r>
              <a:rPr lang="fr-FR" sz="1400" dirty="0" smtClean="0">
                <a:solidFill>
                  <a:schemeClr val="tx2">
                    <a:shade val="30000"/>
                    <a:satMod val="150000"/>
                  </a:schemeClr>
                </a:solidFill>
                <a:latin typeface="Gill Sans MT" panose="020B0502020104020203" pitchFamily="34" charset="0"/>
              </a:rPr>
              <a:t> ; guider le processus.</a:t>
            </a:r>
          </a:p>
          <a:p>
            <a:pPr marL="640080" lvl="1" indent="-246888" eaLnBrk="1" fontAlgn="auto" hangingPunct="1">
              <a:spcAft>
                <a:spcPts val="0"/>
              </a:spcAft>
              <a:buFont typeface="Verdana" pitchFamily="34" charset="0"/>
              <a:buNone/>
              <a:defRPr/>
            </a:pPr>
            <a:endParaRPr lang="fr-FR" sz="1000" dirty="0" smtClean="0">
              <a:solidFill>
                <a:schemeClr val="tx2">
                  <a:shade val="30000"/>
                  <a:satMod val="150000"/>
                </a:schemeClr>
              </a:solidFill>
              <a:latin typeface="Gill Sans MT" panose="020B0502020104020203" pitchFamily="34" charset="0"/>
            </a:endParaRPr>
          </a:p>
          <a:p>
            <a:pPr marL="640080" lvl="1" indent="-246888" eaLnBrk="1" fontAlgn="auto" hangingPunct="1">
              <a:spcAft>
                <a:spcPts val="0"/>
              </a:spcAft>
              <a:buFont typeface="Verdana" pitchFamily="34" charset="0"/>
              <a:buNone/>
              <a:defRPr/>
            </a:pPr>
            <a:r>
              <a:rPr lang="fr-FR" sz="1400" dirty="0" smtClean="0">
                <a:solidFill>
                  <a:schemeClr val="tx2">
                    <a:shade val="30000"/>
                    <a:satMod val="150000"/>
                  </a:schemeClr>
                </a:solidFill>
                <a:latin typeface="Gill Sans MT" panose="020B0502020104020203" pitchFamily="34" charset="0"/>
              </a:rPr>
              <a:t>Un </a:t>
            </a:r>
            <a:r>
              <a:rPr lang="fr-FR" sz="1400" b="1" dirty="0" smtClean="0">
                <a:solidFill>
                  <a:schemeClr val="tx2">
                    <a:shade val="30000"/>
                    <a:satMod val="150000"/>
                  </a:schemeClr>
                </a:solidFill>
                <a:latin typeface="Gill Sans MT" panose="020B0502020104020203" pitchFamily="34" charset="0"/>
              </a:rPr>
              <a:t>cahier</a:t>
            </a:r>
            <a:r>
              <a:rPr lang="fr-FR" sz="1400" dirty="0" smtClean="0">
                <a:solidFill>
                  <a:schemeClr val="tx2">
                    <a:shade val="30000"/>
                    <a:satMod val="150000"/>
                  </a:schemeClr>
                </a:solidFill>
                <a:latin typeface="Gill Sans MT" panose="020B0502020104020203" pitchFamily="34" charset="0"/>
              </a:rPr>
              <a:t> qui n'a pas (plus) de réelle fonction : quel est son usage réel ?</a:t>
            </a:r>
          </a:p>
          <a:p>
            <a:pPr marL="640080" lvl="1" indent="-246888" eaLnBrk="1" fontAlgn="auto" hangingPunct="1">
              <a:spcAft>
                <a:spcPts val="0"/>
              </a:spcAft>
              <a:buFont typeface="Verdana" pitchFamily="34" charset="0"/>
              <a:buNone/>
              <a:defRPr/>
            </a:pPr>
            <a:endParaRPr lang="fr-FR" sz="800" dirty="0" smtClean="0">
              <a:solidFill>
                <a:schemeClr val="tx2">
                  <a:shade val="30000"/>
                  <a:satMod val="150000"/>
                </a:schemeClr>
              </a:solidFill>
              <a:latin typeface="Gill Sans MT" panose="020B0502020104020203" pitchFamily="34" charset="0"/>
            </a:endParaRPr>
          </a:p>
          <a:p>
            <a:pPr marL="640080" lvl="1" indent="-246888" eaLnBrk="1" fontAlgn="auto" hangingPunct="1">
              <a:spcAft>
                <a:spcPts val="0"/>
              </a:spcAft>
              <a:buFont typeface="Verdana" pitchFamily="34" charset="0"/>
              <a:buNone/>
              <a:defRPr/>
            </a:pPr>
            <a:r>
              <a:rPr lang="fr-FR" sz="1400" dirty="0" smtClean="0">
                <a:solidFill>
                  <a:schemeClr val="tx2">
                    <a:shade val="30000"/>
                    <a:satMod val="150000"/>
                  </a:schemeClr>
                </a:solidFill>
                <a:latin typeface="Gill Sans MT" panose="020B0502020104020203" pitchFamily="34" charset="0"/>
              </a:rPr>
              <a:t>Postures d’enseignants réfugiés dans des excuses, des contraintes,...</a:t>
            </a:r>
            <a:endParaRPr lang="fr-FR" sz="1000" dirty="0" smtClean="0">
              <a:solidFill>
                <a:schemeClr val="tx2">
                  <a:shade val="30000"/>
                  <a:satMod val="150000"/>
                </a:schemeClr>
              </a:solidFill>
            </a:endParaRPr>
          </a:p>
        </p:txBody>
      </p:sp>
      <p:sp>
        <p:nvSpPr>
          <p:cNvPr id="5"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7" name="Rectangle 6"/>
          <p:cNvSpPr/>
          <p:nvPr/>
        </p:nvSpPr>
        <p:spPr>
          <a:xfrm>
            <a:off x="360288" y="259675"/>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Dérives rencontrées</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225631" y="844450"/>
            <a:ext cx="8624682" cy="5140036"/>
          </a:xfrm>
        </p:spPr>
        <p:txBody>
          <a:bodyPr>
            <a:noAutofit/>
          </a:bodyPr>
          <a:lstStyle/>
          <a:p>
            <a:pPr marL="640080" lvl="1" indent="-246888" eaLnBrk="1" fontAlgn="auto" hangingPunct="1">
              <a:spcAft>
                <a:spcPts val="0"/>
              </a:spcAft>
              <a:buFont typeface="Verdana"/>
              <a:buNone/>
              <a:defRPr/>
            </a:pPr>
            <a:r>
              <a:rPr lang="fr-FR" sz="1600" b="1" dirty="0" smtClean="0">
                <a:solidFill>
                  <a:schemeClr val="tx2"/>
                </a:solidFill>
                <a:latin typeface="Gill Sans MT" panose="020B0502020104020203" pitchFamily="34" charset="0"/>
              </a:rPr>
              <a:t>Permet d’échafauder, de structurer et </a:t>
            </a:r>
            <a:r>
              <a:rPr lang="fr-FR" sz="1600" b="1" u="sng" dirty="0" smtClean="0">
                <a:solidFill>
                  <a:srgbClr val="FF0000"/>
                </a:solidFill>
                <a:latin typeface="Gill Sans MT" panose="020B0502020104020203" pitchFamily="34" charset="0"/>
              </a:rPr>
              <a:t>maintenir en veille</a:t>
            </a:r>
            <a:r>
              <a:rPr lang="fr-FR" sz="1600" b="1" dirty="0" smtClean="0">
                <a:solidFill>
                  <a:srgbClr val="FF0000"/>
                </a:solidFill>
                <a:latin typeface="Gill Sans MT" panose="020B0502020104020203" pitchFamily="34" charset="0"/>
              </a:rPr>
              <a:t> </a:t>
            </a:r>
            <a:r>
              <a:rPr lang="fr-FR" sz="1600" b="1" dirty="0" smtClean="0">
                <a:solidFill>
                  <a:schemeClr val="tx2"/>
                </a:solidFill>
                <a:latin typeface="Gill Sans MT" panose="020B0502020104020203" pitchFamily="34" charset="0"/>
              </a:rPr>
              <a:t>sa pensée, sa réflexion et son projet d’enseignant :</a:t>
            </a:r>
          </a:p>
          <a:p>
            <a:pPr marL="640080" lvl="1" indent="-246888" eaLnBrk="1" fontAlgn="auto" hangingPunct="1">
              <a:spcAft>
                <a:spcPts val="0"/>
              </a:spcAft>
              <a:buFont typeface="Arial" pitchFamily="34" charset="0"/>
              <a:buChar char="•"/>
              <a:defRPr/>
            </a:pPr>
            <a:r>
              <a:rPr lang="fr-FR" sz="1600" b="1" dirty="0" smtClean="0">
                <a:solidFill>
                  <a:schemeClr val="tx2"/>
                </a:solidFill>
                <a:latin typeface="Gill Sans MT" panose="020B0502020104020203" pitchFamily="34" charset="0"/>
              </a:rPr>
              <a:t>Dans le cadre de la formation</a:t>
            </a:r>
          </a:p>
          <a:p>
            <a:pPr marL="640080" lvl="1" indent="-246888" eaLnBrk="1" fontAlgn="auto" hangingPunct="1">
              <a:spcAft>
                <a:spcPts val="0"/>
              </a:spcAft>
              <a:buFont typeface="Arial" pitchFamily="34" charset="0"/>
              <a:buChar char="•"/>
              <a:defRPr/>
            </a:pPr>
            <a:r>
              <a:rPr lang="fr-FR" sz="1600" b="1" dirty="0" smtClean="0">
                <a:solidFill>
                  <a:schemeClr val="tx2"/>
                </a:solidFill>
                <a:latin typeface="Gill Sans MT" panose="020B0502020104020203" pitchFamily="34" charset="0"/>
              </a:rPr>
              <a:t>Dans le contexte professionnel</a:t>
            </a:r>
          </a:p>
          <a:p>
            <a:pPr marL="640080" lvl="1" indent="-246888" eaLnBrk="1" fontAlgn="auto" hangingPunct="1">
              <a:spcAft>
                <a:spcPts val="0"/>
              </a:spcAft>
              <a:buFont typeface="Verdana"/>
              <a:buNone/>
              <a:defRPr/>
            </a:pPr>
            <a:endParaRPr lang="fr-FR" sz="1050" b="1" dirty="0" smtClean="0">
              <a:solidFill>
                <a:schemeClr val="tx2"/>
              </a:solidFill>
              <a:latin typeface="Gill Sans MT" panose="020B0502020104020203" pitchFamily="34" charset="0"/>
            </a:endParaRPr>
          </a:p>
          <a:p>
            <a:pPr marL="640080" lvl="1" indent="-246888" eaLnBrk="1" fontAlgn="auto" hangingPunct="1">
              <a:spcAft>
                <a:spcPts val="0"/>
              </a:spcAft>
              <a:buFont typeface="Verdana"/>
              <a:buNone/>
              <a:defRPr/>
            </a:pPr>
            <a:r>
              <a:rPr lang="fr-FR" sz="1600" b="1" dirty="0" smtClean="0">
                <a:solidFill>
                  <a:schemeClr val="tx2"/>
                </a:solidFill>
                <a:latin typeface="Gill Sans MT" panose="020B0502020104020203" pitchFamily="34" charset="0"/>
              </a:rPr>
              <a:t>Permet d’expliciter son projet d’enseignement :</a:t>
            </a:r>
          </a:p>
          <a:p>
            <a:pPr marL="640080" lvl="1" indent="-246888" eaLnBrk="1" fontAlgn="auto" hangingPunct="1">
              <a:spcAft>
                <a:spcPts val="0"/>
              </a:spcAft>
              <a:buFont typeface="Arial" pitchFamily="34" charset="0"/>
              <a:buChar char="•"/>
              <a:defRPr/>
            </a:pPr>
            <a:r>
              <a:rPr lang="fr-FR" sz="1600" b="1" dirty="0" smtClean="0">
                <a:solidFill>
                  <a:schemeClr val="tx2"/>
                </a:solidFill>
                <a:latin typeface="Gill Sans MT" panose="020B0502020104020203" pitchFamily="34" charset="0"/>
              </a:rPr>
              <a:t>A l’institution (inspection,  principal/proviseur établissement-cahier de texte, tuteur)</a:t>
            </a:r>
          </a:p>
          <a:p>
            <a:pPr marL="640080" lvl="1" indent="-246888" eaLnBrk="1" fontAlgn="auto" hangingPunct="1">
              <a:spcAft>
                <a:spcPts val="0"/>
              </a:spcAft>
              <a:buFont typeface="Arial" pitchFamily="34" charset="0"/>
              <a:buChar char="•"/>
              <a:defRPr/>
            </a:pPr>
            <a:r>
              <a:rPr lang="fr-FR" sz="1600" b="1" dirty="0" smtClean="0">
                <a:solidFill>
                  <a:schemeClr val="tx2"/>
                </a:solidFill>
                <a:latin typeface="Gill Sans MT" panose="020B0502020104020203" pitchFamily="34" charset="0"/>
              </a:rPr>
              <a:t>Au sein des équipes, auprès des collègues (EPI, Parcours,…)</a:t>
            </a:r>
          </a:p>
          <a:p>
            <a:pPr marL="640080" lvl="1" indent="-246888" eaLnBrk="1" fontAlgn="auto" hangingPunct="1">
              <a:spcAft>
                <a:spcPts val="0"/>
              </a:spcAft>
              <a:buFont typeface="Arial" pitchFamily="34" charset="0"/>
              <a:buChar char="•"/>
              <a:defRPr/>
            </a:pPr>
            <a:r>
              <a:rPr lang="fr-FR" sz="1600" b="1" dirty="0" smtClean="0">
                <a:solidFill>
                  <a:schemeClr val="tx2"/>
                </a:solidFill>
                <a:latin typeface="Gill Sans MT" panose="020B0502020104020203" pitchFamily="34" charset="0"/>
              </a:rPr>
              <a:t>Aux familles (rencontres parents)</a:t>
            </a:r>
          </a:p>
          <a:p>
            <a:pPr marL="640080" lvl="1" indent="-246888" eaLnBrk="1" fontAlgn="auto" hangingPunct="1">
              <a:spcAft>
                <a:spcPts val="0"/>
              </a:spcAft>
              <a:buFont typeface="Verdana"/>
              <a:buNone/>
              <a:defRPr/>
            </a:pPr>
            <a:endParaRPr lang="fr-FR" sz="1050" b="1" dirty="0" smtClean="0">
              <a:solidFill>
                <a:schemeClr val="tx2"/>
              </a:solidFill>
              <a:latin typeface="Gill Sans MT" panose="020B0502020104020203" pitchFamily="34" charset="0"/>
            </a:endParaRPr>
          </a:p>
          <a:p>
            <a:pPr marL="640080" lvl="1" indent="-246888" eaLnBrk="1" fontAlgn="auto" hangingPunct="1">
              <a:spcAft>
                <a:spcPts val="0"/>
              </a:spcAft>
              <a:buFont typeface="Verdana"/>
              <a:buNone/>
              <a:defRPr/>
            </a:pPr>
            <a:r>
              <a:rPr lang="fr-FR" sz="1600" b="1" dirty="0" smtClean="0">
                <a:solidFill>
                  <a:schemeClr val="tx2"/>
                </a:solidFill>
                <a:latin typeface="Gill Sans MT" panose="020B0502020104020203" pitchFamily="34" charset="0"/>
              </a:rPr>
              <a:t>Permet de mettre en exergue :</a:t>
            </a:r>
          </a:p>
          <a:p>
            <a:pPr marL="640080" lvl="1" indent="-246888" eaLnBrk="1" fontAlgn="auto" hangingPunct="1">
              <a:spcAft>
                <a:spcPts val="0"/>
              </a:spcAft>
              <a:buFont typeface="Arial" pitchFamily="34" charset="0"/>
              <a:buChar char="•"/>
              <a:defRPr/>
            </a:pPr>
            <a:r>
              <a:rPr lang="fr-FR" sz="1600" b="1" dirty="0" smtClean="0">
                <a:solidFill>
                  <a:schemeClr val="tx2"/>
                </a:solidFill>
                <a:latin typeface="Gill Sans MT" panose="020B0502020104020203" pitchFamily="34" charset="0"/>
              </a:rPr>
              <a:t>Le problématique</a:t>
            </a:r>
          </a:p>
          <a:p>
            <a:pPr lvl="1" indent="-246888">
              <a:buFont typeface="Arial" pitchFamily="34" charset="0"/>
              <a:buChar char="•"/>
              <a:defRPr/>
            </a:pPr>
            <a:r>
              <a:rPr lang="fr-FR" sz="1600" b="1" dirty="0">
                <a:solidFill>
                  <a:schemeClr val="tx2"/>
                </a:solidFill>
                <a:latin typeface="Gill Sans MT" panose="020B0502020104020203" pitchFamily="34" charset="0"/>
              </a:rPr>
              <a:t>La situation pratique questionnante</a:t>
            </a:r>
          </a:p>
          <a:p>
            <a:pPr marL="640080" lvl="1" indent="-246888" eaLnBrk="1" fontAlgn="auto" hangingPunct="1">
              <a:spcAft>
                <a:spcPts val="0"/>
              </a:spcAft>
              <a:buFont typeface="Arial" pitchFamily="34" charset="0"/>
              <a:buChar char="•"/>
              <a:defRPr/>
            </a:pPr>
            <a:r>
              <a:rPr lang="fr-FR" sz="1600" b="1" dirty="0" smtClean="0">
                <a:solidFill>
                  <a:schemeClr val="tx2"/>
                </a:solidFill>
                <a:latin typeface="Gill Sans MT" panose="020B0502020104020203" pitchFamily="34" charset="0"/>
              </a:rPr>
              <a:t>Le champ référentiel</a:t>
            </a:r>
          </a:p>
          <a:p>
            <a:pPr marL="640080" lvl="1" indent="-246888" eaLnBrk="1" fontAlgn="auto" hangingPunct="1">
              <a:spcAft>
                <a:spcPts val="0"/>
              </a:spcAft>
              <a:buFont typeface="Arial" pitchFamily="34" charset="0"/>
              <a:buChar char="•"/>
              <a:defRPr/>
            </a:pPr>
            <a:r>
              <a:rPr lang="fr-FR" sz="1600" b="1" dirty="0" smtClean="0">
                <a:solidFill>
                  <a:schemeClr val="tx2"/>
                </a:solidFill>
                <a:latin typeface="Gill Sans MT" panose="020B0502020104020203" pitchFamily="34" charset="0"/>
              </a:rPr>
              <a:t>Le ou les objectifs d’apprentissage visés et évalués</a:t>
            </a:r>
          </a:p>
          <a:p>
            <a:pPr marL="640080" lvl="1" indent="-246888" eaLnBrk="1" fontAlgn="auto" hangingPunct="1">
              <a:spcAft>
                <a:spcPts val="0"/>
              </a:spcAft>
              <a:buFont typeface="Verdana"/>
              <a:buNone/>
              <a:defRPr/>
            </a:pPr>
            <a:endParaRPr lang="fr-FR" sz="1050" b="1" dirty="0" smtClean="0">
              <a:solidFill>
                <a:schemeClr val="tx2"/>
              </a:solidFill>
              <a:latin typeface="Gill Sans MT" panose="020B0502020104020203" pitchFamily="34" charset="0"/>
            </a:endParaRPr>
          </a:p>
          <a:p>
            <a:pPr marL="640080" lvl="1" indent="-246888" eaLnBrk="1" fontAlgn="auto" hangingPunct="1">
              <a:spcAft>
                <a:spcPts val="0"/>
              </a:spcAft>
              <a:buFont typeface="Verdana"/>
              <a:buNone/>
              <a:defRPr/>
            </a:pPr>
            <a:r>
              <a:rPr lang="fr-FR" sz="1600" b="1" dirty="0" smtClean="0">
                <a:solidFill>
                  <a:schemeClr val="tx2"/>
                </a:solidFill>
                <a:latin typeface="Gill Sans MT" panose="020B0502020104020203" pitchFamily="34" charset="0"/>
              </a:rPr>
              <a:t>Permet de circonscrire :</a:t>
            </a:r>
          </a:p>
          <a:p>
            <a:pPr marL="640080" lvl="1" indent="-246888" eaLnBrk="1" fontAlgn="auto" hangingPunct="1">
              <a:spcAft>
                <a:spcPts val="0"/>
              </a:spcAft>
              <a:buFont typeface="Arial" pitchFamily="34" charset="0"/>
              <a:buChar char="•"/>
              <a:defRPr/>
            </a:pPr>
            <a:r>
              <a:rPr lang="fr-FR" sz="1600" b="1" dirty="0" smtClean="0">
                <a:solidFill>
                  <a:schemeClr val="tx2"/>
                </a:solidFill>
                <a:latin typeface="Gill Sans MT" panose="020B0502020104020203" pitchFamily="34" charset="0"/>
              </a:rPr>
              <a:t>Les liens potentiels avec d’autres disciplines, projets, parcours,… </a:t>
            </a:r>
          </a:p>
          <a:p>
            <a:pPr marL="393192" lvl="1" indent="0" eaLnBrk="1" fontAlgn="auto" hangingPunct="1">
              <a:spcAft>
                <a:spcPts val="0"/>
              </a:spcAft>
              <a:buNone/>
              <a:defRPr/>
            </a:pPr>
            <a:r>
              <a:rPr lang="fr-FR" sz="1600" b="1" dirty="0" smtClean="0">
                <a:solidFill>
                  <a:schemeClr val="tx2"/>
                </a:solidFill>
                <a:latin typeface="Gill Sans MT" panose="020B0502020104020203" pitchFamily="34" charset="0"/>
              </a:rPr>
              <a:t>    (mutualisation entre collègues)</a:t>
            </a:r>
          </a:p>
          <a:p>
            <a:pPr marL="640080" lvl="1" indent="-246888" eaLnBrk="1" fontAlgn="auto" hangingPunct="1">
              <a:spcAft>
                <a:spcPts val="0"/>
              </a:spcAft>
              <a:buFont typeface="Arial" pitchFamily="34" charset="0"/>
              <a:buChar char="•"/>
              <a:defRPr/>
            </a:pPr>
            <a:r>
              <a:rPr lang="fr-FR" sz="1600" b="1" dirty="0" smtClean="0">
                <a:solidFill>
                  <a:schemeClr val="tx2"/>
                </a:solidFill>
                <a:latin typeface="Gill Sans MT" panose="020B0502020104020203" pitchFamily="34" charset="0"/>
              </a:rPr>
              <a:t>Le lancement du cours, les imprévus et les dérives. (L’expérience vécue prévaut !)</a:t>
            </a:r>
            <a:endParaRPr lang="fr-FR" sz="600" dirty="0"/>
          </a:p>
        </p:txBody>
      </p:sp>
      <p:sp>
        <p:nvSpPr>
          <p:cNvPr id="11268" name="Espace réservé du pied de page 3"/>
          <p:cNvSpPr>
            <a:spLocks noGrp="1"/>
          </p:cNvSpPr>
          <p:nvPr>
            <p:ph type="ftr" sz="quarter" idx="4294967295"/>
          </p:nvPr>
        </p:nvSpPr>
        <p:spPr bwMode="auto">
          <a:xfrm>
            <a:off x="0" y="6569075"/>
            <a:ext cx="8850313" cy="288925"/>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mtClean="0">
                <a:solidFill>
                  <a:schemeClr val="accent1"/>
                </a:solidFill>
                <a:latin typeface="Arial Narrow" pitchFamily="34" charset="0"/>
              </a:rPr>
              <a:t>Alain MURSCHEL, IA-IPR d'arts plastiques de l’Académie d’Orléans-Tours.</a:t>
            </a:r>
          </a:p>
        </p:txBody>
      </p:sp>
      <p:sp>
        <p:nvSpPr>
          <p:cNvPr id="5" name="Rectangle 4"/>
          <p:cNvSpPr/>
          <p:nvPr/>
        </p:nvSpPr>
        <p:spPr>
          <a:xfrm>
            <a:off x="360288" y="259675"/>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La fiche de cours </a:t>
            </a:r>
            <a:r>
              <a:rPr lang="fr-FR" sz="3200" dirty="0" smtClean="0">
                <a:solidFill>
                  <a:schemeClr val="accent1">
                    <a:lumMod val="60000"/>
                    <a:lumOff val="40000"/>
                  </a:schemeClr>
                </a:solidFill>
                <a:latin typeface="Haettenschweiler" pitchFamily="34" charset="0"/>
              </a:rPr>
              <a:t>n’est pas le cours</a:t>
            </a:r>
            <a:endParaRPr lang="fr-FR" sz="3200" dirty="0">
              <a:solidFill>
                <a:schemeClr val="accent1">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Espace réservé du contenu 2"/>
          <p:cNvSpPr>
            <a:spLocks noGrp="1"/>
          </p:cNvSpPr>
          <p:nvPr>
            <p:ph idx="1"/>
            <p:custDataLst>
              <p:tags r:id="rId1"/>
            </p:custDataLst>
          </p:nvPr>
        </p:nvSpPr>
        <p:spPr>
          <a:xfrm>
            <a:off x="507268" y="1306287"/>
            <a:ext cx="7662955" cy="4429496"/>
          </a:xfrm>
        </p:spPr>
        <p:txBody>
          <a:bodyPr>
            <a:noAutofit/>
          </a:bodyPr>
          <a:lstStyle/>
          <a:p>
            <a:pPr marL="365760" indent="-283464" eaLnBrk="1" fontAlgn="auto" hangingPunct="1">
              <a:spcAft>
                <a:spcPts val="0"/>
              </a:spcAft>
              <a:buFont typeface="Wingdings 2"/>
              <a:buNone/>
              <a:defRPr/>
            </a:pPr>
            <a:r>
              <a:rPr lang="fr-FR" sz="1800" b="1" dirty="0" smtClean="0">
                <a:solidFill>
                  <a:schemeClr val="tx2"/>
                </a:solidFill>
                <a:latin typeface="Gill Sans MT" panose="020B0502020104020203" pitchFamily="34" charset="0"/>
              </a:rPr>
              <a:t>La fiche de cours c’est la pensée mise en forme par un écrit </a:t>
            </a:r>
          </a:p>
          <a:p>
            <a:pPr marL="365760" indent="-283464" eaLnBrk="1" fontAlgn="auto" hangingPunct="1">
              <a:spcAft>
                <a:spcPts val="0"/>
              </a:spcAft>
              <a:buFont typeface="Wingdings 2"/>
              <a:buNone/>
              <a:defRPr/>
            </a:pPr>
            <a:r>
              <a:rPr lang="fr-FR" sz="1800" b="1" dirty="0" smtClean="0">
                <a:solidFill>
                  <a:schemeClr val="tx2"/>
                </a:solidFill>
                <a:latin typeface="Gill Sans MT" panose="020B0502020104020203" pitchFamily="34" charset="0"/>
              </a:rPr>
              <a:t>qui théorise la situation pratique (hypothétique) envisagée.</a:t>
            </a:r>
          </a:p>
          <a:p>
            <a:pPr marL="365760" indent="-283464" eaLnBrk="1" fontAlgn="auto" hangingPunct="1">
              <a:spcAft>
                <a:spcPts val="0"/>
              </a:spcAft>
              <a:buFont typeface="Wingdings 2"/>
              <a:buNone/>
              <a:defRPr/>
            </a:pPr>
            <a:endParaRPr lang="fr-FR" sz="1800" b="1" dirty="0" smtClean="0">
              <a:solidFill>
                <a:schemeClr val="tx2"/>
              </a:solidFill>
              <a:latin typeface="Gill Sans MT" panose="020B0502020104020203" pitchFamily="34" charset="0"/>
            </a:endParaRPr>
          </a:p>
          <a:p>
            <a:pPr marL="365760" indent="-283464" eaLnBrk="1" fontAlgn="auto" hangingPunct="1">
              <a:spcAft>
                <a:spcPts val="0"/>
              </a:spcAft>
              <a:buFont typeface="Wingdings 2"/>
              <a:buNone/>
              <a:defRPr/>
            </a:pPr>
            <a:r>
              <a:rPr lang="fr-FR" sz="1800" b="1" u="sng" dirty="0" smtClean="0">
                <a:solidFill>
                  <a:srgbClr val="FF0000"/>
                </a:solidFill>
                <a:latin typeface="Gill Sans MT" panose="020B0502020104020203" pitchFamily="34" charset="0"/>
              </a:rPr>
              <a:t>Elle n’a de sens que si elle est un réel outil pour le professeur.</a:t>
            </a:r>
          </a:p>
          <a:p>
            <a:pPr marL="365760" indent="-283464" eaLnBrk="1" fontAlgn="auto" hangingPunct="1">
              <a:spcAft>
                <a:spcPts val="0"/>
              </a:spcAft>
              <a:buFont typeface="Wingdings 2"/>
              <a:buNone/>
              <a:defRPr/>
            </a:pPr>
            <a:r>
              <a:rPr lang="fr-FR" sz="1800" b="1" u="sng" dirty="0" smtClean="0">
                <a:solidFill>
                  <a:srgbClr val="FF0000"/>
                </a:solidFill>
                <a:latin typeface="Gill Sans MT" panose="020B0502020104020203" pitchFamily="34" charset="0"/>
              </a:rPr>
              <a:t>Elle est inutile si elle n’est qu’exclusive le jour d’une inspection.</a:t>
            </a:r>
          </a:p>
          <a:p>
            <a:pPr marL="365760" indent="-283464" eaLnBrk="1" fontAlgn="auto" hangingPunct="1">
              <a:spcAft>
                <a:spcPts val="0"/>
              </a:spcAft>
              <a:buFont typeface="Wingdings 2"/>
              <a:buNone/>
              <a:defRPr/>
            </a:pPr>
            <a:endParaRPr lang="fr-FR" sz="1800" b="1" dirty="0" smtClean="0">
              <a:solidFill>
                <a:schemeClr val="tx2"/>
              </a:solidFill>
              <a:latin typeface="Gill Sans MT" panose="020B0502020104020203" pitchFamily="34" charset="0"/>
            </a:endParaRPr>
          </a:p>
          <a:p>
            <a:pPr marL="365760" indent="-283464" eaLnBrk="1" fontAlgn="auto" hangingPunct="1">
              <a:spcAft>
                <a:spcPts val="0"/>
              </a:spcAft>
              <a:buFont typeface="Wingdings 2"/>
              <a:buNone/>
              <a:defRPr/>
            </a:pPr>
            <a:r>
              <a:rPr lang="fr-FR" sz="1800" b="1" dirty="0" smtClean="0">
                <a:solidFill>
                  <a:schemeClr val="tx2"/>
                </a:solidFill>
                <a:latin typeface="Gill Sans MT" panose="020B0502020104020203" pitchFamily="34" charset="0"/>
              </a:rPr>
              <a:t>Elle revêt la forme </a:t>
            </a:r>
            <a:r>
              <a:rPr lang="fr-FR" sz="1800" b="1" dirty="0" smtClean="0">
                <a:solidFill>
                  <a:srgbClr val="FF0000"/>
                </a:solidFill>
                <a:latin typeface="Gill Sans MT" panose="020B0502020104020203" pitchFamily="34" charset="0"/>
              </a:rPr>
              <a:t>qui vous convient le mieux.</a:t>
            </a:r>
          </a:p>
          <a:p>
            <a:pPr marL="365760" indent="-283464" eaLnBrk="1" fontAlgn="auto" hangingPunct="1">
              <a:spcAft>
                <a:spcPts val="0"/>
              </a:spcAft>
              <a:buFont typeface="Wingdings" pitchFamily="2" charset="2"/>
              <a:buChar char="Ø"/>
              <a:defRPr/>
            </a:pPr>
            <a:r>
              <a:rPr lang="fr-FR" sz="1800" b="1" i="1" dirty="0" smtClean="0">
                <a:solidFill>
                  <a:schemeClr val="tx2"/>
                </a:solidFill>
                <a:latin typeface="Gill Sans MT" panose="020B0502020104020203" pitchFamily="34" charset="0"/>
              </a:rPr>
              <a:t>Mais attention à ce qu’elle ne vous fige pas dans un automatisme,</a:t>
            </a:r>
          </a:p>
          <a:p>
            <a:pPr marL="365760" indent="-283464" eaLnBrk="1" fontAlgn="auto" hangingPunct="1">
              <a:spcAft>
                <a:spcPts val="0"/>
              </a:spcAft>
              <a:buFont typeface="Wingdings 2"/>
              <a:buNone/>
              <a:defRPr/>
            </a:pPr>
            <a:r>
              <a:rPr lang="fr-FR" sz="1800" b="1" i="1" dirty="0" smtClean="0">
                <a:solidFill>
                  <a:schemeClr val="tx2"/>
                </a:solidFill>
                <a:latin typeface="Gill Sans MT" panose="020B0502020104020203" pitchFamily="34" charset="0"/>
              </a:rPr>
              <a:t>     non enclin à l’innovation,  ni qu’elle vous ‘‘enferme’’ </a:t>
            </a:r>
          </a:p>
          <a:p>
            <a:pPr marL="365760" indent="-283464" eaLnBrk="1" fontAlgn="auto" hangingPunct="1">
              <a:spcAft>
                <a:spcPts val="0"/>
              </a:spcAft>
              <a:buFont typeface="Wingdings 2"/>
              <a:buNone/>
              <a:defRPr/>
            </a:pPr>
            <a:r>
              <a:rPr lang="fr-FR" sz="1800" b="1" i="1" dirty="0" smtClean="0">
                <a:solidFill>
                  <a:schemeClr val="tx2"/>
                </a:solidFill>
                <a:latin typeface="Gill Sans MT" panose="020B0502020104020203" pitchFamily="34" charset="0"/>
              </a:rPr>
              <a:t>     dans un cours type.</a:t>
            </a:r>
          </a:p>
          <a:p>
            <a:pPr marL="365760" indent="-283464" eaLnBrk="1" fontAlgn="auto" hangingPunct="1">
              <a:spcAft>
                <a:spcPts val="0"/>
              </a:spcAft>
              <a:buFont typeface="Wingdings 2"/>
              <a:buNone/>
              <a:defRPr/>
            </a:pPr>
            <a:endParaRPr lang="fr-FR" sz="1800" b="1" dirty="0" smtClean="0">
              <a:solidFill>
                <a:schemeClr val="tx2"/>
              </a:solidFill>
              <a:latin typeface="Gill Sans MT" panose="020B0502020104020203" pitchFamily="34" charset="0"/>
            </a:endParaRPr>
          </a:p>
          <a:p>
            <a:pPr marL="365760" indent="-283464" eaLnBrk="1" fontAlgn="auto" hangingPunct="1">
              <a:spcAft>
                <a:spcPts val="0"/>
              </a:spcAft>
              <a:buFont typeface="Wingdings 2"/>
              <a:buNone/>
              <a:defRPr/>
            </a:pPr>
            <a:r>
              <a:rPr lang="fr-FR" sz="1800" b="1" dirty="0" smtClean="0">
                <a:solidFill>
                  <a:schemeClr val="tx2"/>
                </a:solidFill>
                <a:latin typeface="Gill Sans MT" panose="020B0502020104020203" pitchFamily="34" charset="0"/>
              </a:rPr>
              <a:t>L’essentiel est d’y retrouver l’ossature, toutes les composantes</a:t>
            </a:r>
          </a:p>
          <a:p>
            <a:pPr marL="365760" indent="-283464" eaLnBrk="1" fontAlgn="auto" hangingPunct="1">
              <a:spcAft>
                <a:spcPts val="0"/>
              </a:spcAft>
              <a:buFont typeface="Wingdings 2"/>
              <a:buNone/>
              <a:defRPr/>
            </a:pPr>
            <a:r>
              <a:rPr lang="fr-FR" sz="1800" b="1" dirty="0" smtClean="0">
                <a:solidFill>
                  <a:schemeClr val="tx2"/>
                </a:solidFill>
                <a:latin typeface="Gill Sans MT" panose="020B0502020104020203" pitchFamily="34" charset="0"/>
              </a:rPr>
              <a:t>d’une structuration didactique solide.</a:t>
            </a:r>
          </a:p>
        </p:txBody>
      </p:sp>
      <p:sp>
        <p:nvSpPr>
          <p:cNvPr id="5"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6" name="Rectangle 5"/>
          <p:cNvSpPr/>
          <p:nvPr/>
        </p:nvSpPr>
        <p:spPr>
          <a:xfrm>
            <a:off x="360288" y="259675"/>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La fiche de cours, comme </a:t>
            </a:r>
            <a:r>
              <a:rPr lang="fr-FR" sz="3200" dirty="0" smtClean="0">
                <a:solidFill>
                  <a:schemeClr val="accent1">
                    <a:lumMod val="60000"/>
                    <a:lumOff val="40000"/>
                  </a:schemeClr>
                </a:solidFill>
                <a:latin typeface="Haettenschweiler" pitchFamily="34" charset="0"/>
              </a:rPr>
              <a:t>un outil REEL.</a:t>
            </a:r>
            <a:endParaRPr lang="fr-FR" sz="3200" dirty="0">
              <a:solidFill>
                <a:schemeClr val="accent1">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anim calcmode="lin" valueType="num">
                                      <p:cBhvr additive="base">
                                        <p:cTn id="25"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171">
                                            <p:txEl>
                                              <p:pRg st="8" end="8"/>
                                            </p:txEl>
                                          </p:spTgt>
                                        </p:tgtEl>
                                        <p:attrNameLst>
                                          <p:attrName>style.visibility</p:attrName>
                                        </p:attrNameLst>
                                      </p:cBhvr>
                                      <p:to>
                                        <p:strVal val="visible"/>
                                      </p:to>
                                    </p:set>
                                    <p:anim calcmode="lin" valueType="num">
                                      <p:cBhvr additive="base">
                                        <p:cTn id="29"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71">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7171">
                                            <p:txEl>
                                              <p:pRg st="9" end="9"/>
                                            </p:txEl>
                                          </p:spTgt>
                                        </p:tgtEl>
                                        <p:attrNameLst>
                                          <p:attrName>style.visibility</p:attrName>
                                        </p:attrNameLst>
                                      </p:cBhvr>
                                      <p:to>
                                        <p:strVal val="visible"/>
                                      </p:to>
                                    </p:set>
                                    <p:anim calcmode="lin" valueType="num">
                                      <p:cBhvr additive="base">
                                        <p:cTn id="33" dur="500" fill="hold"/>
                                        <p:tgtEl>
                                          <p:spTgt spid="7171">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17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5"/>
          <p:cNvPicPr>
            <a:picLocks noChangeAspect="1" noChangeArrowheads="1"/>
          </p:cNvPicPr>
          <p:nvPr/>
        </p:nvPicPr>
        <p:blipFill>
          <a:blip r:embed="rId2" cstate="print"/>
          <a:srcRect l="17902" t="21909" r="16924" b="7961"/>
          <a:stretch>
            <a:fillRect/>
          </a:stretch>
        </p:blipFill>
        <p:spPr bwMode="auto">
          <a:xfrm>
            <a:off x="246412" y="1084251"/>
            <a:ext cx="8458200" cy="5116513"/>
          </a:xfrm>
          <a:prstGeom prst="rect">
            <a:avLst/>
          </a:prstGeom>
          <a:noFill/>
          <a:ln w="9525">
            <a:noFill/>
            <a:miter lim="800000"/>
            <a:headEnd/>
            <a:tailEnd/>
          </a:ln>
        </p:spPr>
      </p:pic>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7" name="Rectangle 6"/>
          <p:cNvSpPr/>
          <p:nvPr/>
        </p:nvSpPr>
        <p:spPr>
          <a:xfrm>
            <a:off x="270162" y="1427525"/>
            <a:ext cx="8309324" cy="2256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schemeClr val="tx1"/>
                </a:solidFill>
              </a:ln>
            </a:endParaRPr>
          </a:p>
        </p:txBody>
      </p:sp>
      <p:sp>
        <p:nvSpPr>
          <p:cNvPr id="8" name="Rectangle 7"/>
          <p:cNvSpPr/>
          <p:nvPr/>
        </p:nvSpPr>
        <p:spPr>
          <a:xfrm>
            <a:off x="291671" y="1484416"/>
            <a:ext cx="1302883" cy="40019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76200">
                <a:solidFill>
                  <a:schemeClr val="tx1"/>
                </a:solidFill>
              </a:ln>
            </a:endParaRPr>
          </a:p>
        </p:txBody>
      </p:sp>
      <p:sp>
        <p:nvSpPr>
          <p:cNvPr id="9" name="Rectangle 8"/>
          <p:cNvSpPr/>
          <p:nvPr/>
        </p:nvSpPr>
        <p:spPr>
          <a:xfrm>
            <a:off x="1607811" y="2090057"/>
            <a:ext cx="7006441" cy="3918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schemeClr val="tx1"/>
                </a:solidFill>
              </a:ln>
            </a:endParaRPr>
          </a:p>
        </p:txBody>
      </p:sp>
      <p:sp>
        <p:nvSpPr>
          <p:cNvPr id="10" name="Rectangle 9"/>
          <p:cNvSpPr/>
          <p:nvPr/>
        </p:nvSpPr>
        <p:spPr>
          <a:xfrm>
            <a:off x="360288" y="259675"/>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Un exemple </a:t>
            </a:r>
            <a:r>
              <a:rPr lang="fr-FR" sz="3200" dirty="0" smtClean="0">
                <a:solidFill>
                  <a:srgbClr val="FF0000"/>
                </a:solidFill>
                <a:latin typeface="Haettenschweiler" pitchFamily="34" charset="0"/>
              </a:rPr>
              <a:t>et surtout pas un modèle dans sa forme</a:t>
            </a:r>
            <a:endParaRPr lang="fr-FR" sz="3200" dirty="0">
              <a:solidFill>
                <a:srgbClr val="FF0000"/>
              </a:solidFill>
            </a:endParaRPr>
          </a:p>
        </p:txBody>
      </p:sp>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7811" y="5486401"/>
            <a:ext cx="6987682" cy="24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91671" y="1674373"/>
            <a:ext cx="973603" cy="4156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schemeClr val="tx1"/>
                </a:solidFill>
              </a:ln>
            </a:endParaRPr>
          </a:p>
        </p:txBody>
      </p:sp>
      <p:sp>
        <p:nvSpPr>
          <p:cNvPr id="12" name="Rectangle 11"/>
          <p:cNvSpPr/>
          <p:nvPr/>
        </p:nvSpPr>
        <p:spPr>
          <a:xfrm>
            <a:off x="291671" y="3381153"/>
            <a:ext cx="782217" cy="606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5" name="Picture 15"/>
          <p:cNvPicPr>
            <a:picLocks noChangeAspect="1" noChangeArrowheads="1"/>
          </p:cNvPicPr>
          <p:nvPr/>
        </p:nvPicPr>
        <p:blipFill>
          <a:blip r:embed="rId2" cstate="print"/>
          <a:srcRect l="17902" t="21908" r="16924" b="7960"/>
          <a:stretch>
            <a:fillRect/>
          </a:stretch>
        </p:blipFill>
        <p:spPr bwMode="auto">
          <a:xfrm>
            <a:off x="209475" y="899221"/>
            <a:ext cx="8457214" cy="5116567"/>
          </a:xfrm>
          <a:prstGeom prst="rect">
            <a:avLst/>
          </a:prstGeom>
          <a:noFill/>
          <a:ln w="9525">
            <a:noFill/>
            <a:miter lim="800000"/>
            <a:headEnd/>
            <a:tailEnd/>
          </a:ln>
        </p:spPr>
      </p:pic>
      <p:sp>
        <p:nvSpPr>
          <p:cNvPr id="17" name="Rectangle 16"/>
          <p:cNvSpPr/>
          <p:nvPr/>
        </p:nvSpPr>
        <p:spPr>
          <a:xfrm>
            <a:off x="209476" y="4743450"/>
            <a:ext cx="2533724"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schemeClr val="tx1"/>
                </a:solidFill>
              </a:ln>
            </a:endParaRPr>
          </a:p>
        </p:txBody>
      </p:sp>
      <p:cxnSp>
        <p:nvCxnSpPr>
          <p:cNvPr id="18" name="Connecteur droit avec flèche 17"/>
          <p:cNvCxnSpPr/>
          <p:nvPr/>
        </p:nvCxnSpPr>
        <p:spPr>
          <a:xfrm flipH="1">
            <a:off x="1790700" y="3638349"/>
            <a:ext cx="836998" cy="10479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7" name="Rectangle 6"/>
          <p:cNvSpPr/>
          <p:nvPr/>
        </p:nvSpPr>
        <p:spPr>
          <a:xfrm>
            <a:off x="360288" y="259675"/>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Les références</a:t>
            </a:r>
            <a:endParaRPr lang="fr-FR" sz="32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7950" y="5353050"/>
            <a:ext cx="698658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1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5" name="Picture 15"/>
          <p:cNvPicPr>
            <a:picLocks noChangeAspect="1" noChangeArrowheads="1"/>
          </p:cNvPicPr>
          <p:nvPr/>
        </p:nvPicPr>
        <p:blipFill>
          <a:blip r:embed="rId2" cstate="print"/>
          <a:srcRect l="17902" t="21908" r="61912" b="7960"/>
          <a:stretch>
            <a:fillRect/>
          </a:stretch>
        </p:blipFill>
        <p:spPr bwMode="auto">
          <a:xfrm>
            <a:off x="209475" y="899221"/>
            <a:ext cx="2619450" cy="5116567"/>
          </a:xfrm>
          <a:prstGeom prst="rect">
            <a:avLst/>
          </a:prstGeom>
          <a:noFill/>
          <a:ln w="9525">
            <a:noFill/>
            <a:miter lim="800000"/>
            <a:headEnd/>
            <a:tailEnd/>
          </a:ln>
        </p:spPr>
      </p:pic>
      <p:pic>
        <p:nvPicPr>
          <p:cNvPr id="2050" name="Picture 2" descr="C:\Users\Carine M\Documents\IA-IPR d'arts plastiques Orléans-Tours\COLLEGE\Place et usage de la référence\Séquence réf commune\1481adorationmagi_davinci_drawing.jpg"/>
          <p:cNvPicPr>
            <a:picLocks noChangeAspect="1" noChangeArrowheads="1"/>
          </p:cNvPicPr>
          <p:nvPr/>
        </p:nvPicPr>
        <p:blipFill>
          <a:blip r:embed="rId3" cstate="print"/>
          <a:srcRect/>
          <a:stretch>
            <a:fillRect/>
          </a:stretch>
        </p:blipFill>
        <p:spPr bwMode="auto">
          <a:xfrm>
            <a:off x="6451561" y="121147"/>
            <a:ext cx="2160970" cy="1230312"/>
          </a:xfrm>
          <a:prstGeom prst="rect">
            <a:avLst/>
          </a:prstGeom>
          <a:noFill/>
        </p:spPr>
      </p:pic>
      <p:pic>
        <p:nvPicPr>
          <p:cNvPr id="2051" name="Picture 3" descr="C:\Users\Carine M\Documents\IA-IPR d'arts plastiques Orléans-Tours\COLLEGE\Place et usage de la référence\Séquence réf commune\la-gare-saint-lazare-claude-monet-1877-1024x767.jpg"/>
          <p:cNvPicPr>
            <a:picLocks noChangeAspect="1" noChangeArrowheads="1"/>
          </p:cNvPicPr>
          <p:nvPr/>
        </p:nvPicPr>
        <p:blipFill>
          <a:blip r:embed="rId4" cstate="print"/>
          <a:srcRect/>
          <a:stretch>
            <a:fillRect/>
          </a:stretch>
        </p:blipFill>
        <p:spPr bwMode="auto">
          <a:xfrm>
            <a:off x="6451561" y="1504951"/>
            <a:ext cx="2160970" cy="1618618"/>
          </a:xfrm>
          <a:prstGeom prst="rect">
            <a:avLst/>
          </a:prstGeom>
          <a:noFill/>
        </p:spPr>
      </p:pic>
      <p:pic>
        <p:nvPicPr>
          <p:cNvPr id="2052" name="Picture 4" descr="C:\Users\Carine M\Documents\IA-IPR d'arts plastiques Orléans-Tours\COLLEGE\Place et usage de la référence\Séquence réf commune\Stoker1.jpg"/>
          <p:cNvPicPr>
            <a:picLocks noChangeAspect="1" noChangeArrowheads="1"/>
          </p:cNvPicPr>
          <p:nvPr/>
        </p:nvPicPr>
        <p:blipFill>
          <a:blip r:embed="rId5" cstate="print"/>
          <a:srcRect/>
          <a:stretch>
            <a:fillRect/>
          </a:stretch>
        </p:blipFill>
        <p:spPr bwMode="auto">
          <a:xfrm>
            <a:off x="6451561" y="3255121"/>
            <a:ext cx="2171700" cy="1682003"/>
          </a:xfrm>
          <a:prstGeom prst="rect">
            <a:avLst/>
          </a:prstGeom>
          <a:noFill/>
        </p:spPr>
      </p:pic>
      <p:pic>
        <p:nvPicPr>
          <p:cNvPr id="2053" name="Picture 5" descr="C:\Users\Carine M\Documents\IA-IPR d'arts plastiques Orléans-Tours\COLLEGE\Place et usage de la référence\Séquence réf commune\matrix.jpg"/>
          <p:cNvPicPr>
            <a:picLocks noChangeAspect="1" noChangeArrowheads="1"/>
          </p:cNvPicPr>
          <p:nvPr/>
        </p:nvPicPr>
        <p:blipFill>
          <a:blip r:embed="rId6" cstate="print"/>
          <a:srcRect/>
          <a:stretch>
            <a:fillRect/>
          </a:stretch>
        </p:blipFill>
        <p:spPr bwMode="auto">
          <a:xfrm>
            <a:off x="6451561" y="5064961"/>
            <a:ext cx="2160970" cy="1440646"/>
          </a:xfrm>
          <a:prstGeom prst="rect">
            <a:avLst/>
          </a:prstGeom>
          <a:noFill/>
        </p:spPr>
      </p:pic>
      <p:sp>
        <p:nvSpPr>
          <p:cNvPr id="11" name="ZoneTexte 10"/>
          <p:cNvSpPr txBox="1"/>
          <p:nvPr/>
        </p:nvSpPr>
        <p:spPr>
          <a:xfrm>
            <a:off x="2828925" y="4213849"/>
            <a:ext cx="3491994" cy="1446550"/>
          </a:xfrm>
          <a:prstGeom prst="rect">
            <a:avLst/>
          </a:prstGeom>
          <a:noFill/>
        </p:spPr>
        <p:txBody>
          <a:bodyPr wrap="square" rtlCol="0">
            <a:spAutoFit/>
          </a:bodyPr>
          <a:lstStyle/>
          <a:p>
            <a:pPr>
              <a:buFont typeface="Wingdings" pitchFamily="2" charset="2"/>
              <a:buChar char="Ø"/>
            </a:pPr>
            <a:r>
              <a:rPr lang="fr-FR" sz="1100" dirty="0" smtClean="0">
                <a:latin typeface="Arial Narrow" pitchFamily="34" charset="0"/>
              </a:rPr>
              <a:t>Un dessin préparatoire de L. De Vinci pour, </a:t>
            </a:r>
            <a:r>
              <a:rPr lang="fr-FR" sz="1100" i="1" dirty="0" smtClean="0">
                <a:latin typeface="Arial Narrow" pitchFamily="34" charset="0"/>
              </a:rPr>
              <a:t>L’adoration des mages</a:t>
            </a:r>
            <a:r>
              <a:rPr lang="fr-FR" sz="1100" dirty="0" smtClean="0">
                <a:latin typeface="Arial Narrow" pitchFamily="34" charset="0"/>
              </a:rPr>
              <a:t>, 1481.</a:t>
            </a:r>
          </a:p>
          <a:p>
            <a:pPr>
              <a:buFont typeface="Wingdings" pitchFamily="2" charset="2"/>
              <a:buChar char="Ø"/>
            </a:pPr>
            <a:endParaRPr lang="fr-FR" sz="1100" dirty="0" smtClean="0">
              <a:latin typeface="Arial Narrow" pitchFamily="34" charset="0"/>
            </a:endParaRPr>
          </a:p>
          <a:p>
            <a:pPr>
              <a:buFont typeface="Wingdings" pitchFamily="2" charset="2"/>
              <a:buChar char="Ø"/>
            </a:pPr>
            <a:r>
              <a:rPr lang="fr-FR" sz="1100" dirty="0" smtClean="0">
                <a:latin typeface="Arial Narrow" pitchFamily="34" charset="0"/>
              </a:rPr>
              <a:t>Une peinture de C. Monet, </a:t>
            </a:r>
            <a:r>
              <a:rPr lang="fr-FR" sz="1100" i="1" dirty="0" smtClean="0">
                <a:latin typeface="Arial Narrow" pitchFamily="34" charset="0"/>
              </a:rPr>
              <a:t>La gare saint Lazare</a:t>
            </a:r>
            <a:r>
              <a:rPr lang="fr-FR" sz="1100" dirty="0" smtClean="0">
                <a:latin typeface="Arial Narrow" pitchFamily="34" charset="0"/>
              </a:rPr>
              <a:t>, 1877.</a:t>
            </a:r>
          </a:p>
          <a:p>
            <a:pPr>
              <a:buFont typeface="Wingdings" pitchFamily="2" charset="2"/>
              <a:buChar char="Ø"/>
            </a:pPr>
            <a:endParaRPr lang="fr-FR" sz="1100" dirty="0" smtClean="0">
              <a:latin typeface="Arial Narrow" pitchFamily="34" charset="0"/>
            </a:endParaRPr>
          </a:p>
          <a:p>
            <a:pPr>
              <a:buFont typeface="Wingdings" pitchFamily="2" charset="2"/>
              <a:buChar char="Ø"/>
            </a:pPr>
            <a:r>
              <a:rPr lang="fr-FR" sz="1100" dirty="0" smtClean="0">
                <a:latin typeface="Arial Narrow" pitchFamily="34" charset="0"/>
              </a:rPr>
              <a:t>Une photographie de V. J. Stoker, </a:t>
            </a:r>
            <a:r>
              <a:rPr lang="fr-FR" sz="1100" i="1" dirty="0" smtClean="0">
                <a:latin typeface="Arial Narrow" pitchFamily="34" charset="0"/>
              </a:rPr>
              <a:t>Hétérotopie IEGDII</a:t>
            </a:r>
            <a:r>
              <a:rPr lang="fr-FR" sz="1100" dirty="0" smtClean="0">
                <a:latin typeface="Arial Narrow" pitchFamily="34" charset="0"/>
              </a:rPr>
              <a:t>, 2010.</a:t>
            </a:r>
          </a:p>
          <a:p>
            <a:pPr>
              <a:buFont typeface="Wingdings" pitchFamily="2" charset="2"/>
              <a:buChar char="Ø"/>
            </a:pPr>
            <a:endParaRPr lang="fr-FR" sz="1100" dirty="0" smtClean="0">
              <a:latin typeface="Arial Narrow" pitchFamily="34" charset="0"/>
            </a:endParaRPr>
          </a:p>
          <a:p>
            <a:pPr>
              <a:buFont typeface="Wingdings" pitchFamily="2" charset="2"/>
              <a:buChar char="Ø"/>
            </a:pPr>
            <a:r>
              <a:rPr lang="fr-FR" sz="1100" dirty="0" smtClean="0">
                <a:latin typeface="Arial Narrow" pitchFamily="34" charset="0"/>
              </a:rPr>
              <a:t>Une captation visuelle de </a:t>
            </a:r>
            <a:r>
              <a:rPr lang="fr-FR" sz="1100" dirty="0" err="1" smtClean="0">
                <a:latin typeface="Arial Narrow" pitchFamily="34" charset="0"/>
              </a:rPr>
              <a:t>Matrix</a:t>
            </a:r>
            <a:endParaRPr lang="fr-FR" sz="1100" dirty="0">
              <a:latin typeface="Arial Narrow" pitchFamily="34" charset="0"/>
            </a:endParaRPr>
          </a:p>
        </p:txBody>
      </p:sp>
      <p:sp>
        <p:nvSpPr>
          <p:cNvPr id="1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5361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pic>
        <p:nvPicPr>
          <p:cNvPr id="10" name="Picture 4"/>
          <p:cNvPicPr>
            <a:picLocks noChangeAspect="1" noChangeArrowheads="1"/>
          </p:cNvPicPr>
          <p:nvPr/>
        </p:nvPicPr>
        <p:blipFill>
          <a:blip r:embed="rId2" cstate="print"/>
          <a:srcRect l="19643" t="22266" r="58984" b="12766"/>
          <a:stretch>
            <a:fillRect/>
          </a:stretch>
        </p:blipFill>
        <p:spPr bwMode="auto">
          <a:xfrm>
            <a:off x="401981" y="736303"/>
            <a:ext cx="2844139" cy="4860925"/>
          </a:xfrm>
          <a:prstGeom prst="rect">
            <a:avLst/>
          </a:prstGeom>
          <a:noFill/>
          <a:ln w="9525">
            <a:noFill/>
            <a:miter lim="800000"/>
            <a:headEnd/>
            <a:tailEnd/>
          </a:ln>
        </p:spPr>
      </p:pic>
    </p:spTree>
    <p:extLst>
      <p:ext uri="{BB962C8B-B14F-4D97-AF65-F5344CB8AC3E}">
        <p14:creationId xmlns:p14="http://schemas.microsoft.com/office/powerpoint/2010/main" val="536122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pic>
        <p:nvPicPr>
          <p:cNvPr id="10" name="Picture 4"/>
          <p:cNvPicPr>
            <a:picLocks noChangeAspect="1" noChangeArrowheads="1"/>
          </p:cNvPicPr>
          <p:nvPr/>
        </p:nvPicPr>
        <p:blipFill>
          <a:blip r:embed="rId2" cstate="print"/>
          <a:srcRect l="19643" t="22266" r="43866" b="12766"/>
          <a:stretch>
            <a:fillRect/>
          </a:stretch>
        </p:blipFill>
        <p:spPr bwMode="auto">
          <a:xfrm>
            <a:off x="401981" y="736303"/>
            <a:ext cx="4855819" cy="4860925"/>
          </a:xfrm>
          <a:prstGeom prst="rect">
            <a:avLst/>
          </a:prstGeom>
          <a:noFill/>
          <a:ln w="9525">
            <a:noFill/>
            <a:miter lim="800000"/>
            <a:headEnd/>
            <a:tailEnd/>
          </a:ln>
        </p:spPr>
      </p:pic>
    </p:spTree>
    <p:extLst>
      <p:ext uri="{BB962C8B-B14F-4D97-AF65-F5344CB8AC3E}">
        <p14:creationId xmlns:p14="http://schemas.microsoft.com/office/powerpoint/2010/main" val="5361220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pic>
        <p:nvPicPr>
          <p:cNvPr id="10" name="Picture 4"/>
          <p:cNvPicPr>
            <a:picLocks noChangeAspect="1" noChangeArrowheads="1"/>
          </p:cNvPicPr>
          <p:nvPr/>
        </p:nvPicPr>
        <p:blipFill>
          <a:blip r:embed="rId2" cstate="print"/>
          <a:srcRect l="19643" t="22266" r="19479" b="12766"/>
          <a:stretch>
            <a:fillRect/>
          </a:stretch>
        </p:blipFill>
        <p:spPr bwMode="auto">
          <a:xfrm>
            <a:off x="401981" y="736303"/>
            <a:ext cx="8101012" cy="4860925"/>
          </a:xfrm>
          <a:prstGeom prst="rect">
            <a:avLst/>
          </a:prstGeom>
          <a:noFill/>
          <a:ln w="9525">
            <a:noFill/>
            <a:miter lim="800000"/>
            <a:headEnd/>
            <a:tailEnd/>
          </a:ln>
        </p:spPr>
      </p:pic>
      <p:sp>
        <p:nvSpPr>
          <p:cNvPr id="12" name="Rectangle à coins arrondis 11"/>
          <p:cNvSpPr/>
          <p:nvPr/>
        </p:nvSpPr>
        <p:spPr>
          <a:xfrm>
            <a:off x="236099" y="5854464"/>
            <a:ext cx="2753917"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t>Approche PROBLEMATIQUE</a:t>
            </a:r>
            <a:endParaRPr lang="fr-FR" sz="1200" b="1" dirty="0"/>
          </a:p>
        </p:txBody>
      </p:sp>
      <p:sp>
        <p:nvSpPr>
          <p:cNvPr id="14" name="Rectangle à coins arrondis 13"/>
          <p:cNvSpPr/>
          <p:nvPr/>
        </p:nvSpPr>
        <p:spPr>
          <a:xfrm>
            <a:off x="3075528" y="5854464"/>
            <a:ext cx="2753917"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t>Repères CHRONOLOGIQUE</a:t>
            </a:r>
            <a:endParaRPr lang="fr-FR" sz="1200" b="1" dirty="0"/>
          </a:p>
        </p:txBody>
      </p:sp>
      <p:sp>
        <p:nvSpPr>
          <p:cNvPr id="6" name="Rectangle à coins arrondis 5"/>
          <p:cNvSpPr/>
          <p:nvPr/>
        </p:nvSpPr>
        <p:spPr>
          <a:xfrm>
            <a:off x="5981845" y="5851399"/>
            <a:ext cx="2753917"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t>RENOUVELLEMENT</a:t>
            </a:r>
          </a:p>
          <a:p>
            <a:pPr algn="ctr"/>
            <a:r>
              <a:rPr lang="fr-FR" sz="1200" b="1" dirty="0" smtClean="0"/>
              <a:t> culture personnelle</a:t>
            </a:r>
            <a:endParaRPr lang="fr-FR" sz="1200" b="1" dirty="0"/>
          </a:p>
        </p:txBody>
      </p:sp>
    </p:spTree>
    <p:extLst>
      <p:ext uri="{BB962C8B-B14F-4D97-AF65-F5344CB8AC3E}">
        <p14:creationId xmlns:p14="http://schemas.microsoft.com/office/powerpoint/2010/main" val="5361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lipse 2"/>
          <p:cNvSpPr/>
          <p:nvPr/>
        </p:nvSpPr>
        <p:spPr>
          <a:xfrm>
            <a:off x="6312926" y="4838273"/>
            <a:ext cx="1590610" cy="1412644"/>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Nouvelles évaluations : </a:t>
            </a:r>
            <a:r>
              <a:rPr kumimoji="0" lang="fr-FR" i="0" u="sng"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DNB</a:t>
            </a: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 et </a:t>
            </a:r>
            <a:r>
              <a:rPr kumimoji="0" lang="fr-FR" i="0" u="sng"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LSU</a:t>
            </a:r>
            <a:endParaRPr kumimoji="0" lang="en-GB" sz="1200" i="0" u="sng" strike="noStrike" kern="0" cap="none" spc="0" normalizeH="0" baseline="0" noProof="0" dirty="0">
              <a:ln>
                <a:noFill/>
              </a:ln>
              <a:solidFill>
                <a:schemeClr val="tx1"/>
              </a:solidFill>
              <a:effectLst/>
              <a:uLnTx/>
              <a:uFillTx/>
              <a:latin typeface="Helvetica"/>
              <a:ea typeface="ＭＳ 明朝"/>
              <a:cs typeface="Helvetica"/>
            </a:endParaRPr>
          </a:p>
        </p:txBody>
      </p:sp>
      <p:sp>
        <p:nvSpPr>
          <p:cNvPr id="23" name="Ellipse 2"/>
          <p:cNvSpPr/>
          <p:nvPr/>
        </p:nvSpPr>
        <p:spPr>
          <a:xfrm>
            <a:off x="812013" y="1166994"/>
            <a:ext cx="7492015" cy="4430830"/>
          </a:xfrm>
          <a:prstGeom prst="ellipse">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600"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Cycles</a:t>
            </a:r>
            <a:r>
              <a:rPr kumimoji="0" lang="fr-FR" sz="3600" i="0" u="none"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r>
              <a:rPr lang="fr-FR" sz="3600" kern="0" dirty="0" smtClean="0">
                <a:solidFill>
                  <a:schemeClr val="tx2">
                    <a:lumMod val="75000"/>
                  </a:schemeClr>
                </a:solidFill>
                <a:latin typeface="Haettenschweiler" pitchFamily="34" charset="0"/>
                <a:ea typeface="ＭＳ 明朝"/>
                <a:cs typeface="Helvetica"/>
              </a:rPr>
              <a:t>3 et 4</a:t>
            </a:r>
            <a:endParaRPr kumimoji="0" lang="en-GB" sz="3600"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24" name="Ellipse 2"/>
          <p:cNvSpPr/>
          <p:nvPr/>
        </p:nvSpPr>
        <p:spPr>
          <a:xfrm>
            <a:off x="3117233" y="1198891"/>
            <a:ext cx="2943131" cy="102331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Démarche</a:t>
            </a:r>
            <a:r>
              <a:rPr kumimoji="0" lang="fr-FR" i="0" u="none"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r>
              <a:rPr kumimoji="0" lang="fr-FR" i="0" u="sng"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transversale</a:t>
            </a:r>
            <a:r>
              <a:rPr kumimoji="0" lang="fr-FR" sz="1200" b="1" i="0" u="none" strike="noStrike" kern="0" cap="none" spc="0" normalizeH="0" baseline="0" noProof="0" dirty="0">
                <a:ln>
                  <a:noFill/>
                </a:ln>
                <a:solidFill>
                  <a:schemeClr val="tx1"/>
                </a:solidFill>
                <a:effectLst/>
                <a:uLnTx/>
                <a:uFillTx/>
                <a:latin typeface="Helvetica"/>
                <a:ea typeface="ＭＳ 明朝"/>
                <a:cs typeface="Helvetica"/>
              </a:rPr>
              <a:t> </a:t>
            </a:r>
            <a:endParaRPr kumimoji="0" lang="en-GB" sz="1200" b="1"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17"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16" name="Sous-titre 2"/>
          <p:cNvSpPr txBox="1">
            <a:spLocks/>
          </p:cNvSpPr>
          <p:nvPr>
            <p:custDataLst>
              <p:tags r:id="rId1"/>
            </p:custDataLst>
          </p:nvPr>
        </p:nvSpPr>
        <p:spPr>
          <a:xfrm>
            <a:off x="408000" y="337655"/>
            <a:ext cx="7056438" cy="624246"/>
          </a:xfrm>
          <a:prstGeom prst="rect">
            <a:avLst/>
          </a:prstGeom>
        </p:spPr>
        <p:txBody>
          <a:bodyPr vert="horz">
            <a:noAutofit/>
          </a:bodyPr>
          <a:lstStyle/>
          <a:p>
            <a:pPr marL="0" marR="0" lvl="0" indent="0" defTabSz="914400" rtl="0" eaLnBrk="1" fontAlgn="auto" latinLnBrk="0" hangingPunct="1">
              <a:lnSpc>
                <a:spcPct val="100000"/>
              </a:lnSpc>
              <a:spcBef>
                <a:spcPts val="600"/>
              </a:spcBef>
              <a:spcAft>
                <a:spcPts val="0"/>
              </a:spcAft>
              <a:buClr>
                <a:schemeClr val="accent1"/>
              </a:buClr>
              <a:buSzPct val="70000"/>
              <a:buFont typeface="Wingdings 2"/>
              <a:buNone/>
              <a:tabLst/>
              <a:defRPr/>
            </a:pPr>
            <a:r>
              <a:rPr lang="fr-FR" sz="3200" dirty="0" smtClean="0">
                <a:solidFill>
                  <a:schemeClr val="tx2">
                    <a:satMod val="130000"/>
                  </a:schemeClr>
                </a:solidFill>
                <a:latin typeface="Haettenschweiler" pitchFamily="34" charset="0"/>
              </a:rPr>
              <a:t>Logique des </a:t>
            </a:r>
            <a:r>
              <a:rPr lang="fr-FR" sz="3200" dirty="0">
                <a:solidFill>
                  <a:schemeClr val="tx2">
                    <a:satMod val="130000"/>
                  </a:schemeClr>
                </a:solidFill>
                <a:latin typeface="Haettenschweiler" pitchFamily="34" charset="0"/>
              </a:rPr>
              <a:t>nouvelles orientations </a:t>
            </a:r>
            <a:r>
              <a:rPr lang="fr-FR" sz="3200" dirty="0" smtClean="0">
                <a:solidFill>
                  <a:schemeClr val="tx2">
                    <a:satMod val="130000"/>
                  </a:schemeClr>
                </a:solidFill>
                <a:latin typeface="Haettenschweiler" pitchFamily="34" charset="0"/>
              </a:rPr>
              <a:t>éducatives </a:t>
            </a:r>
            <a:r>
              <a:rPr lang="fr-FR" sz="3200" dirty="0" smtClean="0">
                <a:solidFill>
                  <a:schemeClr val="tx2">
                    <a:lumMod val="60000"/>
                    <a:lumOff val="40000"/>
                  </a:schemeClr>
                </a:solidFill>
                <a:latin typeface="Haettenschweiler" pitchFamily="34" charset="0"/>
              </a:rPr>
              <a:t>: rappel</a:t>
            </a:r>
            <a:endParaRPr lang="fr-FR" sz="3200" dirty="0">
              <a:solidFill>
                <a:schemeClr val="tx2">
                  <a:lumMod val="60000"/>
                  <a:lumOff val="40000"/>
                </a:schemeClr>
              </a:solidFill>
              <a:latin typeface="Haettenschweiler" pitchFamily="34" charset="0"/>
            </a:endParaRPr>
          </a:p>
        </p:txBody>
      </p:sp>
      <p:sp>
        <p:nvSpPr>
          <p:cNvPr id="47" name="Ellipse 2"/>
          <p:cNvSpPr/>
          <p:nvPr/>
        </p:nvSpPr>
        <p:spPr>
          <a:xfrm>
            <a:off x="1219397" y="2046559"/>
            <a:ext cx="2874137" cy="989244"/>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sng"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Progression</a:t>
            </a:r>
            <a:r>
              <a:rPr lang="en-GB" u="sng" kern="0" dirty="0">
                <a:solidFill>
                  <a:schemeClr val="tx2">
                    <a:lumMod val="75000"/>
                  </a:schemeClr>
                </a:solidFill>
                <a:latin typeface="Haettenschweiler" pitchFamily="34" charset="0"/>
                <a:ea typeface="ＭＳ 明朝"/>
                <a:cs typeface="Helvetica"/>
              </a:rPr>
              <a:t> </a:t>
            </a:r>
            <a:r>
              <a:rPr lang="en-GB" kern="0" dirty="0" smtClean="0">
                <a:solidFill>
                  <a:schemeClr val="tx2">
                    <a:lumMod val="75000"/>
                  </a:schemeClr>
                </a:solidFill>
                <a:latin typeface="Haettenschweiler" pitchFamily="34" charset="0"/>
                <a:ea typeface="ＭＳ 明朝"/>
                <a:cs typeface="Helvetica"/>
              </a:rPr>
              <a:t>c</a:t>
            </a:r>
            <a:r>
              <a:rPr kumimoji="0" lang="fr-FR" i="0" u="none" strike="noStrike" kern="0" cap="none" spc="0" normalizeH="0" baseline="0" noProof="0" dirty="0" err="1" smtClean="0">
                <a:ln>
                  <a:noFill/>
                </a:ln>
                <a:solidFill>
                  <a:schemeClr val="tx2">
                    <a:lumMod val="75000"/>
                  </a:schemeClr>
                </a:solidFill>
                <a:effectLst/>
                <a:uLnTx/>
                <a:uFillTx/>
                <a:latin typeface="Haettenschweiler" pitchFamily="34" charset="0"/>
                <a:ea typeface="ＭＳ 明朝"/>
                <a:cs typeface="Helvetica"/>
              </a:rPr>
              <a:t>urriculaire</a:t>
            </a:r>
            <a:r>
              <a:rPr kumimoji="0" lang="fr-FR" sz="1200" b="1" i="0" u="none" strike="noStrike" kern="0" cap="none" spc="0" normalizeH="0" baseline="0" noProof="0" dirty="0">
                <a:ln>
                  <a:noFill/>
                </a:ln>
                <a:solidFill>
                  <a:schemeClr val="tx1"/>
                </a:solidFill>
                <a:effectLst/>
                <a:uLnTx/>
                <a:uFillTx/>
                <a:latin typeface="Helvetica"/>
                <a:ea typeface="ＭＳ 明朝"/>
                <a:cs typeface="Helvetica"/>
              </a:rPr>
              <a:t> </a:t>
            </a:r>
            <a:endParaRPr kumimoji="0" lang="en-GB" sz="1200" b="1"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18" name="Ellipse 2"/>
          <p:cNvSpPr/>
          <p:nvPr/>
        </p:nvSpPr>
        <p:spPr>
          <a:xfrm>
            <a:off x="4810385" y="2166105"/>
            <a:ext cx="3203944" cy="102331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schemeClr val="tx2">
                    <a:lumMod val="75000"/>
                  </a:schemeClr>
                </a:solidFill>
                <a:latin typeface="Haettenschweiler" pitchFamily="34" charset="0"/>
                <a:ea typeface="ＭＳ 明朝"/>
                <a:cs typeface="Helvetica"/>
              </a:rPr>
              <a:t>Evaluation par </a:t>
            </a:r>
            <a:r>
              <a:rPr lang="fr-FR" u="sng" kern="0" dirty="0" smtClean="0">
                <a:solidFill>
                  <a:schemeClr val="tx2">
                    <a:lumMod val="75000"/>
                  </a:schemeClr>
                </a:solidFill>
                <a:latin typeface="Haettenschweiler" pitchFamily="34" charset="0"/>
                <a:ea typeface="ＭＳ 明朝"/>
                <a:cs typeface="Helvetica"/>
              </a:rPr>
              <a:t>compétences</a:t>
            </a:r>
            <a:r>
              <a:rPr kumimoji="0" lang="fr-FR" sz="1200" b="1" i="0" u="none" strike="noStrike" kern="0" cap="none" spc="0" normalizeH="0" baseline="0" noProof="0" dirty="0">
                <a:ln>
                  <a:noFill/>
                </a:ln>
                <a:solidFill>
                  <a:schemeClr val="tx1"/>
                </a:solidFill>
                <a:effectLst/>
                <a:uLnTx/>
                <a:uFillTx/>
                <a:latin typeface="Helvetica"/>
                <a:ea typeface="ＭＳ 明朝"/>
                <a:cs typeface="Helvetica"/>
              </a:rPr>
              <a:t> </a:t>
            </a:r>
            <a:endParaRPr kumimoji="0" lang="en-GB" sz="1200" b="1"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19" name="Ellipse 2"/>
          <p:cNvSpPr/>
          <p:nvPr/>
        </p:nvSpPr>
        <p:spPr>
          <a:xfrm>
            <a:off x="1155601" y="3563774"/>
            <a:ext cx="3203944" cy="102331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schemeClr val="tx2">
                    <a:lumMod val="75000"/>
                  </a:schemeClr>
                </a:solidFill>
                <a:latin typeface="Haettenschweiler" pitchFamily="34" charset="0"/>
                <a:ea typeface="ＭＳ 明朝"/>
                <a:cs typeface="Helvetica"/>
              </a:rPr>
              <a:t>Programmes </a:t>
            </a:r>
            <a:r>
              <a:rPr lang="fr-FR" u="sng" kern="0" dirty="0" smtClean="0">
                <a:solidFill>
                  <a:schemeClr val="tx2">
                    <a:lumMod val="75000"/>
                  </a:schemeClr>
                </a:solidFill>
                <a:latin typeface="Haettenschweiler" pitchFamily="34" charset="0"/>
                <a:ea typeface="ＭＳ 明朝"/>
                <a:cs typeface="Helvetica"/>
              </a:rPr>
              <a:t>soclés</a:t>
            </a:r>
            <a:r>
              <a:rPr kumimoji="0" lang="fr-FR" sz="1200" b="1" i="0" u="none" strike="noStrike" kern="0" cap="none" spc="0" normalizeH="0" baseline="0" noProof="0" dirty="0">
                <a:ln>
                  <a:noFill/>
                </a:ln>
                <a:solidFill>
                  <a:schemeClr val="tx1"/>
                </a:solidFill>
                <a:effectLst/>
                <a:uLnTx/>
                <a:uFillTx/>
                <a:latin typeface="Helvetica"/>
                <a:ea typeface="ＭＳ 明朝"/>
                <a:cs typeface="Helvetica"/>
              </a:rPr>
              <a:t> </a:t>
            </a:r>
            <a:endParaRPr kumimoji="0" lang="en-GB" sz="1200" b="1"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20" name="Ellipse 2"/>
          <p:cNvSpPr/>
          <p:nvPr/>
        </p:nvSpPr>
        <p:spPr>
          <a:xfrm>
            <a:off x="3086453" y="4521282"/>
            <a:ext cx="2943131" cy="102331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Démarche</a:t>
            </a:r>
            <a:r>
              <a:rPr kumimoji="0" lang="fr-FR" i="0" u="none"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 </a:t>
            </a:r>
            <a:r>
              <a:rPr kumimoji="0" lang="fr-FR" i="0" u="sng" strike="noStrike" kern="0" cap="none" spc="0" normalizeH="0" noProof="0" dirty="0" smtClean="0">
                <a:ln>
                  <a:noFill/>
                </a:ln>
                <a:solidFill>
                  <a:schemeClr val="tx2">
                    <a:lumMod val="75000"/>
                  </a:schemeClr>
                </a:solidFill>
                <a:effectLst/>
                <a:uLnTx/>
                <a:uFillTx/>
                <a:latin typeface="Haettenschweiler" pitchFamily="34" charset="0"/>
                <a:ea typeface="ＭＳ 明朝"/>
                <a:cs typeface="Helvetica"/>
              </a:rPr>
              <a:t>de projet</a:t>
            </a:r>
            <a:r>
              <a:rPr kumimoji="0" lang="fr-FR" sz="1200" b="1" i="0" u="none" strike="noStrike" kern="0" cap="none" spc="0" normalizeH="0" baseline="0" noProof="0" dirty="0">
                <a:ln>
                  <a:noFill/>
                </a:ln>
                <a:solidFill>
                  <a:schemeClr val="tx1"/>
                </a:solidFill>
                <a:effectLst/>
                <a:uLnTx/>
                <a:uFillTx/>
                <a:latin typeface="Helvetica"/>
                <a:ea typeface="ＭＳ 明朝"/>
                <a:cs typeface="Helvetica"/>
              </a:rPr>
              <a:t> </a:t>
            </a:r>
            <a:endParaRPr kumimoji="0" lang="en-GB" sz="1200" b="1"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21" name="Ellipse 2"/>
          <p:cNvSpPr/>
          <p:nvPr/>
        </p:nvSpPr>
        <p:spPr>
          <a:xfrm>
            <a:off x="4588799" y="3563773"/>
            <a:ext cx="3425530" cy="102331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Inscription dans des </a:t>
            </a:r>
            <a:r>
              <a:rPr kumimoji="0" lang="fr-FR" i="0" u="sng"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PARCOURS</a:t>
            </a:r>
            <a:r>
              <a:rPr kumimoji="0" lang="fr-FR" sz="1200" b="1" i="0" u="sng" strike="noStrike" kern="0" cap="none" spc="0" normalizeH="0" baseline="0" noProof="0" dirty="0">
                <a:ln>
                  <a:noFill/>
                </a:ln>
                <a:solidFill>
                  <a:schemeClr val="tx1"/>
                </a:solidFill>
                <a:effectLst/>
                <a:uLnTx/>
                <a:uFillTx/>
                <a:latin typeface="Helvetica"/>
                <a:ea typeface="ＭＳ 明朝"/>
                <a:cs typeface="Helvetica"/>
              </a:rPr>
              <a:t> </a:t>
            </a:r>
            <a:endParaRPr kumimoji="0" lang="en-GB" sz="1200" b="1" i="0" u="sng" strike="noStrike" kern="0" cap="none" spc="0" normalizeH="0" baseline="0" noProof="0" dirty="0">
              <a:ln>
                <a:noFill/>
              </a:ln>
              <a:solidFill>
                <a:schemeClr val="tx1"/>
              </a:solidFill>
              <a:effectLst/>
              <a:uLnTx/>
              <a:uFillTx/>
              <a:latin typeface="Helvetica"/>
              <a:ea typeface="ＭＳ 明朝"/>
              <a:cs typeface="Helvetica"/>
            </a:endParaRPr>
          </a:p>
        </p:txBody>
      </p:sp>
    </p:spTree>
    <p:extLst>
      <p:ext uri="{BB962C8B-B14F-4D97-AF65-F5344CB8AC3E}">
        <p14:creationId xmlns:p14="http://schemas.microsoft.com/office/powerpoint/2010/main" val="17325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24" grpId="0" animBg="1"/>
      <p:bldP spid="47" grpId="0" animBg="1"/>
      <p:bldP spid="18" grpId="0" animBg="1"/>
      <p:bldP spid="19" grpId="0" animBg="1"/>
      <p:bldP spid="20"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l="60960" t="24123" r="24805" b="70683"/>
          <a:stretch>
            <a:fillRect/>
          </a:stretch>
        </p:blipFill>
        <p:spPr bwMode="auto">
          <a:xfrm>
            <a:off x="4698142" y="993775"/>
            <a:ext cx="3097212" cy="635000"/>
          </a:xfrm>
          <a:prstGeom prst="rect">
            <a:avLst/>
          </a:prstGeom>
          <a:noFill/>
          <a:ln w="9525">
            <a:noFill/>
            <a:miter lim="800000"/>
            <a:headEnd/>
            <a:tailEnd/>
          </a:ln>
        </p:spPr>
      </p:pic>
      <p:pic>
        <p:nvPicPr>
          <p:cNvPr id="6" name="Picture 4"/>
          <p:cNvPicPr>
            <a:picLocks noChangeAspect="1" noChangeArrowheads="1"/>
          </p:cNvPicPr>
          <p:nvPr/>
        </p:nvPicPr>
        <p:blipFill>
          <a:blip r:embed="rId2" cstate="print"/>
          <a:srcRect l="55902" t="39592" r="19479" b="26720"/>
          <a:stretch>
            <a:fillRect/>
          </a:stretch>
        </p:blipFill>
        <p:spPr bwMode="auto">
          <a:xfrm>
            <a:off x="4011205" y="1798595"/>
            <a:ext cx="4586287" cy="3529013"/>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l="59689" t="73161" r="22452" b="12766"/>
          <a:stretch>
            <a:fillRect/>
          </a:stretch>
        </p:blipFill>
        <p:spPr bwMode="auto">
          <a:xfrm>
            <a:off x="4914750" y="4488678"/>
            <a:ext cx="3087687" cy="1368425"/>
          </a:xfrm>
          <a:prstGeom prst="rect">
            <a:avLst/>
          </a:prstGeom>
          <a:noFill/>
          <a:ln w="9525">
            <a:noFill/>
            <a:miter lim="800000"/>
            <a:headEnd/>
            <a:tailEnd/>
          </a:ln>
        </p:spPr>
      </p:pic>
      <p:sp>
        <p:nvSpPr>
          <p:cNvPr id="9" name="Rectangle 8"/>
          <p:cNvSpPr/>
          <p:nvPr/>
        </p:nvSpPr>
        <p:spPr>
          <a:xfrm>
            <a:off x="401981" y="1798595"/>
            <a:ext cx="3313112" cy="2585323"/>
          </a:xfrm>
          <a:prstGeom prst="rect">
            <a:avLst/>
          </a:prstGeom>
        </p:spPr>
        <p:txBody>
          <a:bodyPr>
            <a:spAutoFit/>
          </a:bodyPr>
          <a:lstStyle/>
          <a:p>
            <a:pPr>
              <a:defRPr/>
            </a:pPr>
            <a:r>
              <a:rPr lang="fr-FR" b="1" dirty="0" smtClean="0">
                <a:solidFill>
                  <a:schemeClr val="accent1">
                    <a:lumMod val="50000"/>
                  </a:schemeClr>
                </a:solidFill>
                <a:latin typeface="Arial" charset="0"/>
              </a:rPr>
              <a:t>LE CARTEL :</a:t>
            </a:r>
          </a:p>
          <a:p>
            <a:pPr>
              <a:defRPr/>
            </a:pPr>
            <a:endParaRPr lang="fr-FR" b="1" dirty="0" smtClean="0">
              <a:solidFill>
                <a:schemeClr val="accent1">
                  <a:lumMod val="50000"/>
                </a:schemeClr>
              </a:solidFill>
              <a:latin typeface="Arial" charset="0"/>
            </a:endParaRPr>
          </a:p>
          <a:p>
            <a:pPr>
              <a:buFontTx/>
              <a:buChar char="-"/>
              <a:defRPr/>
            </a:pPr>
            <a:r>
              <a:rPr lang="fr-FR" b="1" dirty="0" smtClean="0">
                <a:solidFill>
                  <a:schemeClr val="accent1">
                    <a:lumMod val="50000"/>
                  </a:schemeClr>
                </a:solidFill>
                <a:latin typeface="Arial" charset="0"/>
              </a:rPr>
              <a:t>Siècle</a:t>
            </a:r>
            <a:r>
              <a:rPr lang="fr-FR" b="1" dirty="0">
                <a:solidFill>
                  <a:schemeClr val="accent1">
                    <a:lumMod val="50000"/>
                  </a:schemeClr>
                </a:solidFill>
                <a:latin typeface="Arial" charset="0"/>
              </a:rPr>
              <a:t>, période, mouvement</a:t>
            </a:r>
          </a:p>
          <a:p>
            <a:pPr>
              <a:buFontTx/>
              <a:buChar char="-"/>
              <a:defRPr/>
            </a:pPr>
            <a:r>
              <a:rPr lang="fr-FR" b="1" dirty="0">
                <a:solidFill>
                  <a:schemeClr val="accent1">
                    <a:lumMod val="50000"/>
                  </a:schemeClr>
                </a:solidFill>
                <a:latin typeface="Arial" charset="0"/>
              </a:rPr>
              <a:t>Prénom / Nom (datation)</a:t>
            </a:r>
          </a:p>
          <a:p>
            <a:pPr>
              <a:buFontTx/>
              <a:buChar char="-"/>
              <a:defRPr/>
            </a:pPr>
            <a:r>
              <a:rPr lang="fr-FR" b="1" dirty="0">
                <a:solidFill>
                  <a:schemeClr val="accent1">
                    <a:lumMod val="50000"/>
                  </a:schemeClr>
                </a:solidFill>
                <a:latin typeface="Arial" charset="0"/>
              </a:rPr>
              <a:t>Titre (date)</a:t>
            </a:r>
          </a:p>
          <a:p>
            <a:pPr>
              <a:buFontTx/>
              <a:buChar char="-"/>
              <a:defRPr/>
            </a:pPr>
            <a:r>
              <a:rPr lang="fr-FR" b="1" dirty="0" smtClean="0">
                <a:solidFill>
                  <a:schemeClr val="accent1">
                    <a:lumMod val="50000"/>
                  </a:schemeClr>
                </a:solidFill>
                <a:latin typeface="Arial" charset="0"/>
              </a:rPr>
              <a:t>Technique</a:t>
            </a:r>
            <a:r>
              <a:rPr lang="fr-FR" b="1" dirty="0">
                <a:solidFill>
                  <a:schemeClr val="accent1">
                    <a:lumMod val="50000"/>
                  </a:schemeClr>
                </a:solidFill>
                <a:latin typeface="Arial" charset="0"/>
              </a:rPr>
              <a:t>, matériau, </a:t>
            </a:r>
            <a:r>
              <a:rPr lang="fr-FR" b="1" dirty="0" smtClean="0">
                <a:solidFill>
                  <a:schemeClr val="accent1">
                    <a:lumMod val="50000"/>
                  </a:schemeClr>
                </a:solidFill>
                <a:latin typeface="Arial" charset="0"/>
              </a:rPr>
              <a:t>  </a:t>
            </a:r>
          </a:p>
          <a:p>
            <a:pPr>
              <a:defRPr/>
            </a:pPr>
            <a:r>
              <a:rPr lang="fr-FR" b="1" dirty="0" smtClean="0">
                <a:solidFill>
                  <a:schemeClr val="accent1">
                    <a:lumMod val="50000"/>
                  </a:schemeClr>
                </a:solidFill>
                <a:latin typeface="Arial" charset="0"/>
              </a:rPr>
              <a:t>  support</a:t>
            </a:r>
            <a:endParaRPr lang="fr-FR" b="1" dirty="0">
              <a:solidFill>
                <a:schemeClr val="accent1">
                  <a:lumMod val="50000"/>
                </a:schemeClr>
              </a:solidFill>
              <a:latin typeface="Arial" charset="0"/>
            </a:endParaRPr>
          </a:p>
          <a:p>
            <a:pPr>
              <a:buFontTx/>
              <a:buChar char="-"/>
              <a:defRPr/>
            </a:pPr>
            <a:r>
              <a:rPr lang="fr-FR" b="1" dirty="0">
                <a:solidFill>
                  <a:schemeClr val="accent1">
                    <a:lumMod val="50000"/>
                  </a:schemeClr>
                </a:solidFill>
                <a:latin typeface="Arial" charset="0"/>
              </a:rPr>
              <a:t>Format</a:t>
            </a:r>
          </a:p>
          <a:p>
            <a:pPr>
              <a:buFontTx/>
              <a:buChar char="-"/>
              <a:defRPr/>
            </a:pPr>
            <a:r>
              <a:rPr lang="fr-FR" b="1" dirty="0">
                <a:solidFill>
                  <a:schemeClr val="accent1">
                    <a:lumMod val="50000"/>
                  </a:schemeClr>
                </a:solidFill>
                <a:latin typeface="Arial" charset="0"/>
              </a:rPr>
              <a:t>Lieu d’exposition </a:t>
            </a:r>
            <a:r>
              <a:rPr lang="fr-FR" sz="1400" b="1" dirty="0">
                <a:solidFill>
                  <a:schemeClr val="accent1">
                    <a:lumMod val="50000"/>
                  </a:schemeClr>
                </a:solidFill>
                <a:latin typeface="Arial" charset="0"/>
              </a:rPr>
              <a:t>(si possible)</a:t>
            </a:r>
            <a:endParaRPr lang="fr-FR" b="1" dirty="0">
              <a:latin typeface="Arial" charset="0"/>
            </a:endParaRPr>
          </a:p>
        </p:txBody>
      </p:sp>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Rectangle 7"/>
          <p:cNvSpPr/>
          <p:nvPr/>
        </p:nvSpPr>
        <p:spPr>
          <a:xfrm>
            <a:off x="194033" y="168924"/>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S’habituer à </a:t>
            </a:r>
            <a:r>
              <a:rPr lang="fr-FR" sz="3200" dirty="0" smtClean="0">
                <a:solidFill>
                  <a:schemeClr val="tx2">
                    <a:lumMod val="60000"/>
                    <a:lumOff val="40000"/>
                  </a:schemeClr>
                </a:solidFill>
                <a:latin typeface="Haettenschweiler" pitchFamily="34" charset="0"/>
              </a:rPr>
              <a:t>un support commun</a:t>
            </a:r>
            <a:endParaRPr lang="fr-FR" sz="32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arine M\Documents\IA-IPR\Signature\logo_academie_orleans-tours_quadri_marianne_-_rvb.jpg"/>
          <p:cNvPicPr>
            <a:picLocks noChangeAspect="1" noChangeArrowheads="1"/>
          </p:cNvPicPr>
          <p:nvPr/>
        </p:nvPicPr>
        <p:blipFill>
          <a:blip r:embed="rId2" cstate="print"/>
          <a:srcRect/>
          <a:stretch>
            <a:fillRect/>
          </a:stretch>
        </p:blipFill>
        <p:spPr bwMode="auto">
          <a:xfrm>
            <a:off x="7316788" y="5300663"/>
            <a:ext cx="1681162" cy="1298575"/>
          </a:xfrm>
          <a:prstGeom prst="rect">
            <a:avLst/>
          </a:prstGeom>
          <a:noFill/>
          <a:ln w="9525">
            <a:noFill/>
            <a:miter lim="800000"/>
            <a:headEnd/>
            <a:tailEnd/>
          </a:ln>
        </p:spPr>
      </p:pic>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5" name="Rectangle 4"/>
          <p:cNvSpPr/>
          <p:nvPr/>
        </p:nvSpPr>
        <p:spPr>
          <a:xfrm>
            <a:off x="1941512" y="2229592"/>
            <a:ext cx="6786852" cy="584775"/>
          </a:xfrm>
          <a:prstGeom prst="rect">
            <a:avLst/>
          </a:prstGeom>
        </p:spPr>
        <p:txBody>
          <a:bodyPr wrap="square">
            <a:spAutoFit/>
          </a:bodyPr>
          <a:lstStyle/>
          <a:p>
            <a:pPr>
              <a:spcBef>
                <a:spcPts val="600"/>
              </a:spcBef>
              <a:buClr>
                <a:srgbClr val="4F81BD"/>
              </a:buClr>
              <a:buSzPct val="70000"/>
              <a:defRPr/>
            </a:pPr>
            <a:r>
              <a:rPr lang="fr-FR" sz="3200" dirty="0" smtClean="0">
                <a:solidFill>
                  <a:srgbClr val="1F497D">
                    <a:satMod val="130000"/>
                  </a:srgbClr>
                </a:solidFill>
                <a:latin typeface="Haettenschweiler" pitchFamily="34" charset="0"/>
              </a:rPr>
              <a:t>Arts plastiques, </a:t>
            </a:r>
            <a:r>
              <a:rPr lang="fr-FR" sz="3200" dirty="0" smtClean="0">
                <a:solidFill>
                  <a:schemeClr val="accent1">
                    <a:lumMod val="60000"/>
                    <a:lumOff val="40000"/>
                  </a:schemeClr>
                </a:solidFill>
                <a:latin typeface="Haettenschweiler" pitchFamily="34" charset="0"/>
              </a:rPr>
              <a:t>interdisciplinaire par essence.</a:t>
            </a:r>
            <a:endParaRPr lang="fr-FR" dirty="0">
              <a:solidFill>
                <a:schemeClr val="accent1">
                  <a:lumMod val="60000"/>
                  <a:lumOff val="40000"/>
                </a:schemeClr>
              </a:solidFill>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6015" y="3074574"/>
            <a:ext cx="3476644" cy="308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6825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187901"/>
            <a:ext cx="7632848" cy="5040560"/>
          </a:xfrm>
        </p:spPr>
        <p:txBody>
          <a:bodyPr>
            <a:normAutofit fontScale="25000" lnSpcReduction="20000"/>
          </a:bodyPr>
          <a:lstStyle/>
          <a:p>
            <a:pPr>
              <a:buNone/>
            </a:pPr>
            <a:r>
              <a:rPr lang="fr-FR" sz="4800" b="1" dirty="0" smtClean="0">
                <a:latin typeface="Gill Sans MT" panose="020B0502020104020203" pitchFamily="34" charset="0"/>
              </a:rPr>
              <a:t>La </a:t>
            </a:r>
            <a:r>
              <a:rPr lang="fr-FR" sz="4800" b="1" dirty="0" smtClean="0">
                <a:solidFill>
                  <a:schemeClr val="bg1">
                    <a:lumMod val="50000"/>
                  </a:schemeClr>
                </a:solidFill>
                <a:latin typeface="Gill Sans MT" panose="020B0502020104020203" pitchFamily="34" charset="0"/>
              </a:rPr>
              <a:t>DISCIPLINE</a:t>
            </a:r>
            <a:r>
              <a:rPr lang="fr-FR" sz="4800" b="1" dirty="0" smtClean="0">
                <a:latin typeface="Gill Sans MT" panose="020B0502020104020203" pitchFamily="34" charset="0"/>
              </a:rPr>
              <a:t> </a:t>
            </a:r>
            <a:r>
              <a:rPr lang="fr-FR" sz="4800" dirty="0" smtClean="0">
                <a:latin typeface="Gill Sans MT" panose="020B0502020104020203" pitchFamily="34" charset="0"/>
              </a:rPr>
              <a:t>: chaque discipline est une branche, une spécialité d’une connaissance qui </a:t>
            </a:r>
          </a:p>
          <a:p>
            <a:pPr>
              <a:buNone/>
            </a:pPr>
            <a:r>
              <a:rPr lang="fr-FR" sz="4800" dirty="0" smtClean="0">
                <a:latin typeface="Gill Sans MT" panose="020B0502020104020203" pitchFamily="34" charset="0"/>
              </a:rPr>
              <a:t>donne matière à un enseignement spécifique de contenus, concepts et méthodes,</a:t>
            </a:r>
          </a:p>
          <a:p>
            <a:pPr>
              <a:buNone/>
            </a:pPr>
            <a:r>
              <a:rPr lang="fr-FR" sz="4800" dirty="0" smtClean="0">
                <a:latin typeface="Gill Sans MT" panose="020B0502020104020203" pitchFamily="34" charset="0"/>
              </a:rPr>
              <a:t>dispensée le plus souvent </a:t>
            </a:r>
            <a:r>
              <a:rPr lang="fr-FR" sz="4800" u="sng" dirty="0" smtClean="0">
                <a:latin typeface="Gill Sans MT" panose="020B0502020104020203" pitchFamily="34" charset="0"/>
              </a:rPr>
              <a:t>de manière isolée, cloisonnée</a:t>
            </a:r>
            <a:r>
              <a:rPr lang="fr-FR" sz="4800" dirty="0" smtClean="0">
                <a:latin typeface="Gill Sans MT" panose="020B0502020104020203" pitchFamily="34" charset="0"/>
              </a:rPr>
              <a:t>, à un individu ou à un groupe.</a:t>
            </a:r>
          </a:p>
          <a:p>
            <a:pPr>
              <a:buNone/>
            </a:pPr>
            <a:endParaRPr lang="fr-FR" sz="4800" dirty="0" smtClean="0">
              <a:latin typeface="Gill Sans MT" panose="020B0502020104020203" pitchFamily="34" charset="0"/>
            </a:endParaRPr>
          </a:p>
          <a:p>
            <a:pPr>
              <a:buNone/>
            </a:pPr>
            <a:r>
              <a:rPr lang="fr-FR" sz="4800" b="1" dirty="0" smtClean="0">
                <a:latin typeface="Gill Sans MT" panose="020B0502020104020203" pitchFamily="34" charset="0"/>
              </a:rPr>
              <a:t>La</a:t>
            </a:r>
            <a:r>
              <a:rPr lang="fr-FR" sz="4800" b="1" dirty="0" smtClean="0">
                <a:solidFill>
                  <a:schemeClr val="tx1">
                    <a:lumMod val="50000"/>
                    <a:lumOff val="50000"/>
                  </a:schemeClr>
                </a:solidFill>
                <a:latin typeface="Gill Sans MT" panose="020B0502020104020203" pitchFamily="34" charset="0"/>
              </a:rPr>
              <a:t> </a:t>
            </a:r>
            <a:r>
              <a:rPr lang="fr-FR" sz="4800" b="1" i="1" u="sng" dirty="0" smtClean="0">
                <a:solidFill>
                  <a:schemeClr val="tx1">
                    <a:lumMod val="65000"/>
                    <a:lumOff val="35000"/>
                  </a:schemeClr>
                </a:solidFill>
                <a:latin typeface="Gill Sans MT" panose="020B0502020104020203" pitchFamily="34" charset="0"/>
              </a:rPr>
              <a:t>TRANS</a:t>
            </a:r>
            <a:r>
              <a:rPr lang="fr-FR" sz="4800" b="1" dirty="0" smtClean="0">
                <a:solidFill>
                  <a:schemeClr val="bg1">
                    <a:lumMod val="50000"/>
                  </a:schemeClr>
                </a:solidFill>
                <a:latin typeface="Gill Sans MT" panose="020B0502020104020203" pitchFamily="34" charset="0"/>
              </a:rPr>
              <a:t>DISCIPLINARITE</a:t>
            </a:r>
            <a:r>
              <a:rPr lang="fr-FR" sz="4800" b="1" dirty="0" smtClean="0">
                <a:latin typeface="Gill Sans MT" panose="020B0502020104020203" pitchFamily="34" charset="0"/>
              </a:rPr>
              <a:t> :</a:t>
            </a:r>
            <a:r>
              <a:rPr lang="fr-FR" sz="4800" dirty="0" smtClean="0">
                <a:latin typeface="Gill Sans MT" panose="020B0502020104020203" pitchFamily="34" charset="0"/>
              </a:rPr>
              <a:t> chaque discipline apporte sa contribution autour d’une </a:t>
            </a:r>
          </a:p>
          <a:p>
            <a:pPr>
              <a:buNone/>
            </a:pPr>
            <a:r>
              <a:rPr lang="fr-FR" sz="4800" dirty="0" smtClean="0">
                <a:latin typeface="Gill Sans MT" panose="020B0502020104020203" pitchFamily="34" charset="0"/>
              </a:rPr>
              <a:t>problématique, d’un sujet, projet commun, interagit l’une de l’autre, </a:t>
            </a:r>
            <a:r>
              <a:rPr lang="fr-FR" sz="4800" u="sng" dirty="0" smtClean="0">
                <a:latin typeface="Gill Sans MT" panose="020B0502020104020203" pitchFamily="34" charset="0"/>
              </a:rPr>
              <a:t>dans une démarche transversale et sans</a:t>
            </a:r>
          </a:p>
          <a:p>
            <a:pPr>
              <a:buNone/>
            </a:pPr>
            <a:r>
              <a:rPr lang="fr-FR" sz="4800" u="sng" dirty="0" smtClean="0">
                <a:latin typeface="Gill Sans MT" panose="020B0502020104020203" pitchFamily="34" charset="0"/>
              </a:rPr>
              <a:t>frontière</a:t>
            </a:r>
            <a:r>
              <a:rPr lang="fr-FR" sz="4800" dirty="0" smtClean="0">
                <a:latin typeface="Gill Sans MT" panose="020B0502020104020203" pitchFamily="34" charset="0"/>
              </a:rPr>
              <a:t> où le savoir est parcouru de manière poreuse entre chacune d’elle, (par un individu) </a:t>
            </a:r>
            <a:r>
              <a:rPr lang="fr-FR" sz="4800" u="sng" dirty="0" smtClean="0">
                <a:latin typeface="Gill Sans MT" panose="020B0502020104020203" pitchFamily="34" charset="0"/>
              </a:rPr>
              <a:t>dépassant le schéma</a:t>
            </a:r>
          </a:p>
          <a:p>
            <a:pPr>
              <a:buNone/>
            </a:pPr>
            <a:r>
              <a:rPr lang="fr-FR" sz="4800" u="sng" dirty="0" smtClean="0">
                <a:latin typeface="Gill Sans MT" panose="020B0502020104020203" pitchFamily="34" charset="0"/>
              </a:rPr>
              <a:t>disciplinaire</a:t>
            </a:r>
            <a:r>
              <a:rPr lang="fr-FR" sz="4800" dirty="0" smtClean="0">
                <a:latin typeface="Gill Sans MT" panose="020B0502020104020203" pitchFamily="34" charset="0"/>
              </a:rPr>
              <a:t>.</a:t>
            </a:r>
          </a:p>
          <a:p>
            <a:pPr>
              <a:buNone/>
            </a:pPr>
            <a:endParaRPr lang="fr-FR" sz="4800" dirty="0" smtClean="0">
              <a:latin typeface="Gill Sans MT" panose="020B0502020104020203" pitchFamily="34" charset="0"/>
            </a:endParaRPr>
          </a:p>
          <a:p>
            <a:pPr>
              <a:buNone/>
            </a:pPr>
            <a:r>
              <a:rPr lang="fr-FR" sz="4800" b="1" dirty="0" smtClean="0">
                <a:latin typeface="Gill Sans MT" panose="020B0502020104020203" pitchFamily="34" charset="0"/>
              </a:rPr>
              <a:t>La </a:t>
            </a:r>
            <a:r>
              <a:rPr lang="fr-FR" sz="4800" b="1" i="1" u="sng" dirty="0" smtClean="0">
                <a:solidFill>
                  <a:schemeClr val="tx1">
                    <a:lumMod val="65000"/>
                    <a:lumOff val="35000"/>
                  </a:schemeClr>
                </a:solidFill>
                <a:latin typeface="Gill Sans MT" panose="020B0502020104020203" pitchFamily="34" charset="0"/>
              </a:rPr>
              <a:t>PLURI</a:t>
            </a:r>
            <a:r>
              <a:rPr lang="fr-FR" sz="4800" b="1" dirty="0" smtClean="0">
                <a:solidFill>
                  <a:schemeClr val="bg1">
                    <a:lumMod val="50000"/>
                  </a:schemeClr>
                </a:solidFill>
                <a:latin typeface="Gill Sans MT" panose="020B0502020104020203" pitchFamily="34" charset="0"/>
              </a:rPr>
              <a:t>DISCIPLINARITE</a:t>
            </a:r>
            <a:r>
              <a:rPr lang="fr-FR" sz="4800" b="1" dirty="0" smtClean="0">
                <a:latin typeface="Gill Sans MT" panose="020B0502020104020203" pitchFamily="34" charset="0"/>
              </a:rPr>
              <a:t> :</a:t>
            </a:r>
            <a:r>
              <a:rPr lang="fr-FR" sz="4800" dirty="0" smtClean="0">
                <a:latin typeface="Gill Sans MT" panose="020B0502020104020203" pitchFamily="34" charset="0"/>
              </a:rPr>
              <a:t> chaque discipline apporte sa contribution autour d’une </a:t>
            </a:r>
          </a:p>
          <a:p>
            <a:pPr>
              <a:buNone/>
            </a:pPr>
            <a:r>
              <a:rPr lang="fr-FR" sz="4800" dirty="0" smtClean="0">
                <a:latin typeface="Gill Sans MT" panose="020B0502020104020203" pitchFamily="34" charset="0"/>
              </a:rPr>
              <a:t>problématique, d’un sujet, projet commun, tout en conservant la spécificité de ses</a:t>
            </a:r>
          </a:p>
          <a:p>
            <a:pPr>
              <a:buNone/>
            </a:pPr>
            <a:r>
              <a:rPr lang="fr-FR" sz="4800" dirty="0" smtClean="0">
                <a:latin typeface="Gill Sans MT" panose="020B0502020104020203" pitchFamily="34" charset="0"/>
              </a:rPr>
              <a:t>contenus, concepts et méthodes, mais </a:t>
            </a:r>
            <a:r>
              <a:rPr lang="fr-FR" sz="4800" u="sng" dirty="0" smtClean="0">
                <a:latin typeface="Gill Sans MT" panose="020B0502020104020203" pitchFamily="34" charset="0"/>
              </a:rPr>
              <a:t>dans une démarche parallèle, juxtaposée et disjointe.</a:t>
            </a:r>
            <a:endParaRPr lang="fr-FR" sz="4800" dirty="0" smtClean="0">
              <a:latin typeface="Gill Sans MT" panose="020B0502020104020203" pitchFamily="34" charset="0"/>
            </a:endParaRPr>
          </a:p>
          <a:p>
            <a:pPr>
              <a:buNone/>
            </a:pPr>
            <a:endParaRPr lang="fr-FR" sz="4800" dirty="0" smtClean="0">
              <a:latin typeface="Gill Sans MT" panose="020B0502020104020203" pitchFamily="34" charset="0"/>
            </a:endParaRPr>
          </a:p>
          <a:p>
            <a:pPr>
              <a:buNone/>
            </a:pPr>
            <a:r>
              <a:rPr lang="fr-FR" sz="4800" b="1" dirty="0" smtClean="0">
                <a:latin typeface="Gill Sans MT" panose="020B0502020104020203" pitchFamily="34" charset="0"/>
              </a:rPr>
              <a:t>La </a:t>
            </a:r>
            <a:r>
              <a:rPr lang="fr-FR" sz="4800" b="1" i="1" u="sng" dirty="0" smtClean="0">
                <a:solidFill>
                  <a:schemeClr val="tx1">
                    <a:lumMod val="65000"/>
                    <a:lumOff val="35000"/>
                  </a:schemeClr>
                </a:solidFill>
                <a:latin typeface="Gill Sans MT" panose="020B0502020104020203" pitchFamily="34" charset="0"/>
              </a:rPr>
              <a:t>MULTI</a:t>
            </a:r>
            <a:r>
              <a:rPr lang="fr-FR" sz="4800" b="1" dirty="0" smtClean="0">
                <a:solidFill>
                  <a:schemeClr val="bg1">
                    <a:lumMod val="50000"/>
                  </a:schemeClr>
                </a:solidFill>
                <a:latin typeface="Gill Sans MT" panose="020B0502020104020203" pitchFamily="34" charset="0"/>
              </a:rPr>
              <a:t>DISCIPLINARITE</a:t>
            </a:r>
            <a:r>
              <a:rPr lang="fr-FR" sz="4800" b="1" dirty="0" smtClean="0">
                <a:latin typeface="Gill Sans MT" panose="020B0502020104020203" pitchFamily="34" charset="0"/>
              </a:rPr>
              <a:t> :</a:t>
            </a:r>
            <a:r>
              <a:rPr lang="fr-FR" sz="4800" dirty="0" smtClean="0">
                <a:latin typeface="Gill Sans MT" panose="020B0502020104020203" pitchFamily="34" charset="0"/>
              </a:rPr>
              <a:t> chaque discipline apporte sa contribution autour d’une </a:t>
            </a:r>
          </a:p>
          <a:p>
            <a:pPr>
              <a:buNone/>
            </a:pPr>
            <a:r>
              <a:rPr lang="fr-FR" sz="4800" dirty="0" smtClean="0">
                <a:latin typeface="Gill Sans MT" panose="020B0502020104020203" pitchFamily="34" charset="0"/>
              </a:rPr>
              <a:t>problématique, d’un sujet, projet commun, tout en conservant la spécificité de ses </a:t>
            </a:r>
          </a:p>
          <a:p>
            <a:pPr>
              <a:buNone/>
            </a:pPr>
            <a:r>
              <a:rPr lang="fr-FR" sz="4800" dirty="0" smtClean="0">
                <a:latin typeface="Gill Sans MT" panose="020B0502020104020203" pitchFamily="34" charset="0"/>
              </a:rPr>
              <a:t>contenus, concepts, méthodes, mais </a:t>
            </a:r>
            <a:r>
              <a:rPr lang="fr-FR" sz="4800" u="sng" dirty="0" smtClean="0">
                <a:latin typeface="Gill Sans MT" panose="020B0502020104020203" pitchFamily="34" charset="0"/>
              </a:rPr>
              <a:t>dans à une démarche collaborative juste coopérative et de concertation.</a:t>
            </a:r>
          </a:p>
          <a:p>
            <a:pPr>
              <a:buNone/>
            </a:pPr>
            <a:endParaRPr lang="fr-FR" sz="4800" dirty="0" smtClean="0">
              <a:latin typeface="Gill Sans MT" panose="020B0502020104020203" pitchFamily="34" charset="0"/>
            </a:endParaRPr>
          </a:p>
          <a:p>
            <a:pPr>
              <a:buNone/>
            </a:pPr>
            <a:r>
              <a:rPr lang="fr-FR" sz="4800" b="1" dirty="0" smtClean="0">
                <a:latin typeface="Gill Sans MT" panose="020B0502020104020203" pitchFamily="34" charset="0"/>
              </a:rPr>
              <a:t>L’ </a:t>
            </a:r>
            <a:r>
              <a:rPr lang="fr-FR" sz="4800" b="1" i="1" u="sng" dirty="0" smtClean="0">
                <a:solidFill>
                  <a:schemeClr val="tx1">
                    <a:lumMod val="65000"/>
                    <a:lumOff val="35000"/>
                  </a:schemeClr>
                </a:solidFill>
                <a:latin typeface="Gill Sans MT" panose="020B0502020104020203" pitchFamily="34" charset="0"/>
              </a:rPr>
              <a:t>INTER</a:t>
            </a:r>
            <a:r>
              <a:rPr lang="fr-FR" sz="4800" b="1" dirty="0" smtClean="0">
                <a:solidFill>
                  <a:schemeClr val="bg1">
                    <a:lumMod val="50000"/>
                  </a:schemeClr>
                </a:solidFill>
                <a:latin typeface="Gill Sans MT" panose="020B0502020104020203" pitchFamily="34" charset="0"/>
              </a:rPr>
              <a:t>DISCIPLINARITE</a:t>
            </a:r>
            <a:r>
              <a:rPr lang="fr-FR" sz="4800" b="1" dirty="0" smtClean="0">
                <a:latin typeface="Gill Sans MT" panose="020B0502020104020203" pitchFamily="34" charset="0"/>
              </a:rPr>
              <a:t> </a:t>
            </a:r>
            <a:r>
              <a:rPr lang="fr-FR" sz="4800" dirty="0" smtClean="0">
                <a:latin typeface="Gill Sans MT" panose="020B0502020104020203" pitchFamily="34" charset="0"/>
              </a:rPr>
              <a:t>: chaque discipline apporte sa contribution autour d’une</a:t>
            </a:r>
          </a:p>
          <a:p>
            <a:pPr>
              <a:buNone/>
            </a:pPr>
            <a:r>
              <a:rPr lang="fr-FR" sz="4800" dirty="0" smtClean="0">
                <a:latin typeface="Gill Sans MT" panose="020B0502020104020203" pitchFamily="34" charset="0"/>
              </a:rPr>
              <a:t>problématique, d’un sujet, projet commun, tout en conservant la spécificité de ses contenus, </a:t>
            </a:r>
          </a:p>
          <a:p>
            <a:pPr>
              <a:buNone/>
            </a:pPr>
            <a:r>
              <a:rPr lang="fr-FR" sz="4800" dirty="0" smtClean="0">
                <a:latin typeface="Gill Sans MT" panose="020B0502020104020203" pitchFamily="34" charset="0"/>
              </a:rPr>
              <a:t>concepts et méthodes, mais </a:t>
            </a:r>
            <a:r>
              <a:rPr lang="fr-FR" sz="4800" u="sng" dirty="0" smtClean="0">
                <a:latin typeface="Gill Sans MT" panose="020B0502020104020203" pitchFamily="34" charset="0"/>
              </a:rPr>
              <a:t>dans une démarche entrecroisée, partagée, dialoguée, interactive</a:t>
            </a:r>
          </a:p>
          <a:p>
            <a:pPr>
              <a:buNone/>
            </a:pPr>
            <a:r>
              <a:rPr lang="fr-FR" sz="4800" u="sng" dirty="0" smtClean="0">
                <a:latin typeface="Gill Sans MT" panose="020B0502020104020203" pitchFamily="34" charset="0"/>
              </a:rPr>
              <a:t>et complémentaire qui nourrit, élargit et enrichit réciproquement les investigateurs.</a:t>
            </a:r>
            <a:endParaRPr lang="fr-FR" sz="4800" dirty="0" smtClean="0">
              <a:latin typeface="Gill Sans MT" panose="020B0502020104020203" pitchFamily="34" charset="0"/>
            </a:endParaRPr>
          </a:p>
          <a:p>
            <a:pPr>
              <a:buNone/>
            </a:pPr>
            <a:endParaRPr lang="fr-FR" sz="3400" i="1" dirty="0" smtClean="0"/>
          </a:p>
          <a:p>
            <a:endParaRPr lang="fr-FR" dirty="0"/>
          </a:p>
        </p:txBody>
      </p:sp>
      <p:sp>
        <p:nvSpPr>
          <p:cNvPr id="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6" name="Rectangle 5"/>
          <p:cNvSpPr/>
          <p:nvPr/>
        </p:nvSpPr>
        <p:spPr>
          <a:xfrm>
            <a:off x="1115616" y="263927"/>
            <a:ext cx="7734872"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a:t>
            </a:r>
            <a:r>
              <a:rPr lang="fr-FR" sz="3200" dirty="0" err="1" smtClean="0">
                <a:solidFill>
                  <a:srgbClr val="1F497D">
                    <a:satMod val="130000"/>
                  </a:srgbClr>
                </a:solidFill>
                <a:latin typeface="Haettenschweiler" pitchFamily="34" charset="0"/>
              </a:rPr>
              <a:t>Re</a:t>
            </a:r>
            <a:r>
              <a:rPr lang="fr-FR" sz="3200" dirty="0" smtClean="0">
                <a:solidFill>
                  <a:srgbClr val="1F497D">
                    <a:satMod val="130000"/>
                  </a:srgbClr>
                </a:solidFill>
                <a:latin typeface="Haettenschweiler" pitchFamily="34" charset="0"/>
              </a:rPr>
              <a:t>) Définitions</a:t>
            </a:r>
            <a:endParaRPr lang="fr-FR" sz="3200" dirty="0">
              <a:solidFill>
                <a:prstClr val="black"/>
              </a:solidFill>
              <a:latin typeface="Century Schoolbook"/>
            </a:endParaRPr>
          </a:p>
        </p:txBody>
      </p:sp>
    </p:spTree>
    <p:extLst>
      <p:ext uri="{BB962C8B-B14F-4D97-AF65-F5344CB8AC3E}">
        <p14:creationId xmlns:p14="http://schemas.microsoft.com/office/powerpoint/2010/main" val="195088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844824"/>
            <a:ext cx="7776864" cy="4320480"/>
          </a:xfrm>
        </p:spPr>
        <p:txBody>
          <a:bodyPr>
            <a:normAutofit fontScale="25000" lnSpcReduction="20000"/>
          </a:bodyPr>
          <a:lstStyle/>
          <a:p>
            <a:r>
              <a:rPr lang="fr-FR" sz="5400" b="1" dirty="0" smtClean="0"/>
              <a:t>« </a:t>
            </a:r>
            <a:r>
              <a:rPr lang="fr-FR" sz="5400" u="sng" dirty="0" smtClean="0">
                <a:solidFill>
                  <a:schemeClr val="bg1">
                    <a:lumMod val="50000"/>
                  </a:schemeClr>
                </a:solidFill>
              </a:rPr>
              <a:t>Croisements</a:t>
            </a:r>
            <a:r>
              <a:rPr lang="fr-FR" sz="5400" dirty="0" smtClean="0"/>
              <a:t> entre enseignements.</a:t>
            </a:r>
          </a:p>
          <a:p>
            <a:pPr>
              <a:buNone/>
            </a:pPr>
            <a:r>
              <a:rPr lang="fr-FR" sz="5400" dirty="0" smtClean="0"/>
              <a:t>	Les enjeux liés à l'entrée intitulée « la représentation plastique et les dispositifs de présentation » </a:t>
            </a:r>
            <a:r>
              <a:rPr lang="fr-FR" sz="5400" u="sng" dirty="0" smtClean="0">
                <a:solidFill>
                  <a:schemeClr val="bg1">
                    <a:lumMod val="50000"/>
                  </a:schemeClr>
                </a:solidFill>
              </a:rPr>
              <a:t>se relient naturellement</a:t>
            </a:r>
            <a:r>
              <a:rPr lang="fr-FR" sz="5400" dirty="0" smtClean="0"/>
              <a:t> à ce qui concerne l'enseignement du français, de l'histoire et de la géographie, des sciences et de l'éducation physique et sportive, par exemple dans des situations qui mêleront relation d'une expérience vécue, découverte d'un lieu complexe ou récit d'une aventure à la taille des élèves concernés. »</a:t>
            </a:r>
          </a:p>
          <a:p>
            <a:pPr>
              <a:buNone/>
            </a:pPr>
            <a:endParaRPr lang="fr-FR" sz="4000" dirty="0" smtClean="0"/>
          </a:p>
          <a:p>
            <a:r>
              <a:rPr lang="fr-FR" sz="5400" dirty="0" smtClean="0"/>
              <a:t>Le développement de la compétence « Se repérer dans les domaines liés aux arts plastiques , être sensible aux questions de l'art » </a:t>
            </a:r>
            <a:r>
              <a:rPr lang="fr-FR" sz="5400" u="sng" dirty="0" smtClean="0">
                <a:solidFill>
                  <a:schemeClr val="bg1">
                    <a:lumMod val="50000"/>
                  </a:schemeClr>
                </a:solidFill>
              </a:rPr>
              <a:t>permet notamment des rapprochements</a:t>
            </a:r>
            <a:r>
              <a:rPr lang="fr-FR" sz="5400" dirty="0" smtClean="0">
                <a:solidFill>
                  <a:schemeClr val="bg1">
                    <a:lumMod val="50000"/>
                  </a:schemeClr>
                </a:solidFill>
              </a:rPr>
              <a:t> </a:t>
            </a:r>
            <a:r>
              <a:rPr lang="fr-FR" sz="5400" dirty="0" smtClean="0"/>
              <a:t>avec l'enseignement des langues vivantes, par la prise en compte de contextes artistico-culturels différents. »</a:t>
            </a:r>
          </a:p>
          <a:p>
            <a:pPr>
              <a:buNone/>
            </a:pPr>
            <a:endParaRPr lang="fr-FR" sz="4000" dirty="0" smtClean="0"/>
          </a:p>
          <a:p>
            <a:r>
              <a:rPr lang="fr-FR" sz="5400" dirty="0" smtClean="0"/>
              <a:t>L'importance accordée en arts plastiques au champ de l'expérimentation, au goût pour la recherche, </a:t>
            </a:r>
            <a:r>
              <a:rPr lang="fr-FR" sz="5400" u="sng" dirty="0" smtClean="0">
                <a:solidFill>
                  <a:schemeClr val="bg1">
                    <a:lumMod val="50000"/>
                  </a:schemeClr>
                </a:solidFill>
              </a:rPr>
              <a:t>croise</a:t>
            </a:r>
            <a:r>
              <a:rPr lang="fr-FR" sz="5400" dirty="0" smtClean="0"/>
              <a:t> celui des sciences et de la technologie comme celui des arts appliqués ou du design. La modélisation d'expériences scientifiques et de leur résultats, le travail sur les musées autour d'espèces imaginaires ou d'animaux méconnus, comme l'invention de traces archéologiques fictives, y compris à partir d‘éléments scientifiquement validés, relèvent de </a:t>
            </a:r>
            <a:r>
              <a:rPr lang="fr-FR" sz="5400" u="sng" dirty="0" smtClean="0">
                <a:solidFill>
                  <a:schemeClr val="bg1">
                    <a:lumMod val="50000"/>
                  </a:schemeClr>
                </a:solidFill>
              </a:rPr>
              <a:t>ces possibles croisements</a:t>
            </a:r>
            <a:r>
              <a:rPr lang="fr-FR" sz="5400" dirty="0" smtClean="0"/>
              <a:t>. Par ailleurs, la pratique plastique nécessite le recours à des compétences et des notions (espace, perspective, proportion, mesure...) qui </a:t>
            </a:r>
            <a:r>
              <a:rPr lang="fr-FR" sz="5400" u="sng" dirty="0" smtClean="0">
                <a:solidFill>
                  <a:schemeClr val="bg1">
                    <a:lumMod val="50000"/>
                  </a:schemeClr>
                </a:solidFill>
              </a:rPr>
              <a:t>peuvent être reliées</a:t>
            </a:r>
            <a:r>
              <a:rPr lang="fr-FR" sz="5400" dirty="0" smtClean="0">
                <a:solidFill>
                  <a:schemeClr val="bg1">
                    <a:lumMod val="50000"/>
                  </a:schemeClr>
                </a:solidFill>
              </a:rPr>
              <a:t> </a:t>
            </a:r>
            <a:r>
              <a:rPr lang="fr-FR" sz="5400" dirty="0" smtClean="0"/>
              <a:t>à celles développées en mathématiques. »</a:t>
            </a:r>
          </a:p>
          <a:p>
            <a:pPr>
              <a:buNone/>
            </a:pPr>
            <a:endParaRPr lang="fr-FR" sz="4000" dirty="0" smtClean="0"/>
          </a:p>
          <a:p>
            <a:r>
              <a:rPr lang="fr-FR" sz="5400" dirty="0" smtClean="0"/>
              <a:t>La compétence « Mettre en œuvre un projet artistique » </a:t>
            </a:r>
            <a:r>
              <a:rPr lang="fr-FR" sz="5400" u="sng" dirty="0" smtClean="0">
                <a:solidFill>
                  <a:schemeClr val="bg1">
                    <a:lumMod val="50000"/>
                  </a:schemeClr>
                </a:solidFill>
              </a:rPr>
              <a:t>peut donner lieu, pour ce cycle, à un travail pluridisciplinaire</a:t>
            </a:r>
            <a:r>
              <a:rPr lang="fr-FR" sz="5400" dirty="0" smtClean="0">
                <a:solidFill>
                  <a:schemeClr val="bg1">
                    <a:lumMod val="50000"/>
                  </a:schemeClr>
                </a:solidFill>
              </a:rPr>
              <a:t> </a:t>
            </a:r>
            <a:r>
              <a:rPr lang="fr-FR" sz="5400" dirty="0" smtClean="0"/>
              <a:t>(éducation musicale, français, éducation physique et sportive) autour d'une forme artistique voisine des arts plastiques sur des projets incluant notamment la représentation (théâtrale), l'espace scénique ou l'espace de présentation. »</a:t>
            </a:r>
            <a:endParaRPr lang="fr-FR" sz="9600" b="1" dirty="0" smtClean="0">
              <a:solidFill>
                <a:schemeClr val="bg1">
                  <a:lumMod val="50000"/>
                </a:schemeClr>
              </a:solidFill>
            </a:endParaRPr>
          </a:p>
        </p:txBody>
      </p:sp>
      <p:sp>
        <p:nvSpPr>
          <p:cNvPr id="5" name="Rectangle 4"/>
          <p:cNvSpPr/>
          <p:nvPr/>
        </p:nvSpPr>
        <p:spPr>
          <a:xfrm>
            <a:off x="6804248" y="1052736"/>
            <a:ext cx="2092239" cy="646331"/>
          </a:xfrm>
          <a:prstGeom prst="rect">
            <a:avLst/>
          </a:prstGeom>
        </p:spPr>
        <p:txBody>
          <a:bodyPr wrap="none">
            <a:spAutoFit/>
          </a:bodyPr>
          <a:lstStyle/>
          <a:p>
            <a:r>
              <a:rPr lang="fr-FR" b="1" dirty="0" smtClean="0">
                <a:solidFill>
                  <a:prstClr val="black">
                    <a:lumMod val="50000"/>
                    <a:lumOff val="50000"/>
                  </a:prstClr>
                </a:solidFill>
              </a:rPr>
              <a:t>Extraits CYCLE 3</a:t>
            </a:r>
          </a:p>
          <a:p>
            <a:r>
              <a:rPr lang="fr-FR" b="1" dirty="0" smtClean="0">
                <a:solidFill>
                  <a:prstClr val="white">
                    <a:lumMod val="65000"/>
                  </a:prstClr>
                </a:solidFill>
              </a:rPr>
              <a:t>de consolidation</a:t>
            </a:r>
            <a:endParaRPr lang="fr-FR" dirty="0">
              <a:solidFill>
                <a:prstClr val="white">
                  <a:lumMod val="65000"/>
                </a:prstClr>
              </a:solidFill>
            </a:endParaRPr>
          </a:p>
        </p:txBody>
      </p:sp>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7" name="Rectangle 6"/>
          <p:cNvSpPr/>
          <p:nvPr/>
        </p:nvSpPr>
        <p:spPr>
          <a:xfrm>
            <a:off x="1115616" y="263927"/>
            <a:ext cx="7734872" cy="584775"/>
          </a:xfrm>
          <a:prstGeom prst="rect">
            <a:avLst/>
          </a:prstGeom>
        </p:spPr>
        <p:txBody>
          <a:bodyPr wrap="square">
            <a:spAutoFit/>
          </a:bodyPr>
          <a:lstStyle/>
          <a:p>
            <a:r>
              <a:rPr lang="fr-FR" sz="3200" u="sng" dirty="0" smtClean="0">
                <a:solidFill>
                  <a:srgbClr val="1F497D">
                    <a:satMod val="130000"/>
                  </a:srgbClr>
                </a:solidFill>
                <a:latin typeface="Haettenschweiler" pitchFamily="34" charset="0"/>
              </a:rPr>
              <a:t>Dans</a:t>
            </a:r>
            <a:r>
              <a:rPr lang="fr-FR" sz="3200" dirty="0" smtClean="0">
                <a:solidFill>
                  <a:srgbClr val="1F497D">
                    <a:satMod val="130000"/>
                  </a:srgbClr>
                </a:solidFill>
                <a:latin typeface="Haettenschweiler" pitchFamily="34" charset="0"/>
              </a:rPr>
              <a:t> nos programmes d’enseignements</a:t>
            </a:r>
            <a:endParaRPr lang="fr-FR" sz="3200" dirty="0">
              <a:solidFill>
                <a:prstClr val="black"/>
              </a:solidFill>
              <a:latin typeface="Century Schoolbook"/>
            </a:endParaRPr>
          </a:p>
        </p:txBody>
      </p:sp>
    </p:spTree>
    <p:extLst>
      <p:ext uri="{BB962C8B-B14F-4D97-AF65-F5344CB8AC3E}">
        <p14:creationId xmlns:p14="http://schemas.microsoft.com/office/powerpoint/2010/main" val="19471799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500440"/>
            <a:ext cx="7776864" cy="4320480"/>
          </a:xfrm>
        </p:spPr>
        <p:txBody>
          <a:bodyPr>
            <a:normAutofit fontScale="25000" lnSpcReduction="20000"/>
          </a:bodyPr>
          <a:lstStyle/>
          <a:p>
            <a:r>
              <a:rPr lang="fr-FR" sz="5400" dirty="0" smtClean="0"/>
              <a:t>« Au moins une fois par an, le professeur intègre à son enseignement une des thématiques d'</a:t>
            </a:r>
            <a:r>
              <a:rPr lang="fr-FR" sz="5400" u="sng" dirty="0" smtClean="0">
                <a:solidFill>
                  <a:schemeClr val="bg1">
                    <a:lumMod val="50000"/>
                  </a:schemeClr>
                </a:solidFill>
              </a:rPr>
              <a:t>histoire des arts</a:t>
            </a:r>
            <a:r>
              <a:rPr lang="fr-FR" sz="5400" dirty="0" smtClean="0"/>
              <a:t>. »</a:t>
            </a:r>
          </a:p>
          <a:p>
            <a:r>
              <a:rPr lang="fr-FR" sz="5600" dirty="0" smtClean="0"/>
              <a:t>« la rencontre avec l'œuvre d'art et l'artiste, en contribuant à la démarche de projet dans </a:t>
            </a:r>
            <a:r>
              <a:rPr lang="fr-FR" sz="5600" u="sng" dirty="0" smtClean="0">
                <a:solidFill>
                  <a:schemeClr val="tx1">
                    <a:lumMod val="50000"/>
                    <a:lumOff val="50000"/>
                  </a:schemeClr>
                </a:solidFill>
              </a:rPr>
              <a:t>le parcours d'éducation artistique et culturelle de l'élève</a:t>
            </a:r>
            <a:r>
              <a:rPr lang="fr-FR" sz="5600" dirty="0" smtClean="0"/>
              <a:t> ».</a:t>
            </a:r>
          </a:p>
          <a:p>
            <a:endParaRPr lang="fr-FR" sz="4000" dirty="0" smtClean="0"/>
          </a:p>
          <a:p>
            <a:r>
              <a:rPr lang="fr-FR" sz="5400" dirty="0" smtClean="0"/>
              <a:t>« La notion de projet est mise en place et développée graduellement sur l'ensemble du cycle dans les situations de cours ordinaires, dans les nouveaux espaces que sont </a:t>
            </a:r>
            <a:r>
              <a:rPr lang="fr-FR" sz="5400" u="sng" dirty="0" smtClean="0">
                <a:solidFill>
                  <a:schemeClr val="bg1">
                    <a:lumMod val="50000"/>
                  </a:schemeClr>
                </a:solidFill>
              </a:rPr>
              <a:t>les enseignements pratiques interdisciplinaires</a:t>
            </a:r>
            <a:r>
              <a:rPr lang="fr-FR" sz="5400" dirty="0" smtClean="0">
                <a:solidFill>
                  <a:schemeClr val="bg1">
                    <a:lumMod val="50000"/>
                  </a:schemeClr>
                </a:solidFill>
              </a:rPr>
              <a:t>, </a:t>
            </a:r>
            <a:r>
              <a:rPr lang="fr-FR" sz="5400" dirty="0" smtClean="0"/>
              <a:t>dans des </a:t>
            </a:r>
            <a:r>
              <a:rPr lang="fr-FR" sz="5400" u="sng" dirty="0" smtClean="0">
                <a:solidFill>
                  <a:schemeClr val="bg1">
                    <a:lumMod val="50000"/>
                  </a:schemeClr>
                </a:solidFill>
              </a:rPr>
              <a:t>dispositifs plus exceptionnels</a:t>
            </a:r>
            <a:r>
              <a:rPr lang="fr-FR" sz="5400" dirty="0" smtClean="0">
                <a:solidFill>
                  <a:schemeClr val="bg1">
                    <a:lumMod val="50000"/>
                  </a:schemeClr>
                </a:solidFill>
              </a:rPr>
              <a:t> </a:t>
            </a:r>
            <a:r>
              <a:rPr lang="fr-FR" sz="5400" dirty="0" smtClean="0"/>
              <a:t>engageant des moyens plus conséquents. »</a:t>
            </a:r>
          </a:p>
          <a:p>
            <a:endParaRPr lang="fr-FR" sz="4000" b="1" dirty="0" smtClean="0"/>
          </a:p>
          <a:p>
            <a:r>
              <a:rPr lang="fr-FR" sz="5400" dirty="0" smtClean="0"/>
              <a:t>« </a:t>
            </a:r>
            <a:r>
              <a:rPr lang="fr-FR" sz="5400" u="sng" dirty="0" smtClean="0">
                <a:solidFill>
                  <a:schemeClr val="tx1">
                    <a:lumMod val="50000"/>
                    <a:lumOff val="50000"/>
                  </a:schemeClr>
                </a:solidFill>
              </a:rPr>
              <a:t>Croisements</a:t>
            </a:r>
            <a:r>
              <a:rPr lang="fr-FR" sz="5400" dirty="0" smtClean="0"/>
              <a:t> entre enseignements : Les arts plastiques trouvent </a:t>
            </a:r>
            <a:r>
              <a:rPr lang="fr-FR" sz="5400" u="sng" dirty="0" smtClean="0">
                <a:solidFill>
                  <a:schemeClr val="bg1">
                    <a:lumMod val="50000"/>
                  </a:schemeClr>
                </a:solidFill>
              </a:rPr>
              <a:t>un cadre renouvelé dans les enseignements pratiques interdisciplinaires</a:t>
            </a:r>
            <a:r>
              <a:rPr lang="fr-FR" sz="5400" dirty="0" smtClean="0"/>
              <a:t> pour travailler des objectifs et des contenus du programme comme pour les prolonger dans des </a:t>
            </a:r>
            <a:r>
              <a:rPr lang="fr-FR" sz="5400" u="sng" dirty="0" smtClean="0">
                <a:solidFill>
                  <a:schemeClr val="bg1">
                    <a:lumMod val="50000"/>
                  </a:schemeClr>
                </a:solidFill>
              </a:rPr>
              <a:t>associations fructueuses</a:t>
            </a:r>
            <a:r>
              <a:rPr lang="fr-FR" sz="5400" dirty="0" smtClean="0"/>
              <a:t> avec d'autres domaines artistiques ou </a:t>
            </a:r>
            <a:r>
              <a:rPr lang="fr-FR" sz="5400" u="sng" dirty="0" smtClean="0">
                <a:solidFill>
                  <a:schemeClr val="bg1">
                    <a:lumMod val="50000"/>
                  </a:schemeClr>
                </a:solidFill>
              </a:rPr>
              <a:t>d'autres disciplines</a:t>
            </a:r>
            <a:r>
              <a:rPr lang="fr-FR" sz="5400" dirty="0" smtClean="0"/>
              <a:t>. Les différentes expériences faites dans ce cadre enrichissent le parcours d'éducation artistique et culturelle.</a:t>
            </a:r>
            <a:endParaRPr lang="fr-FR" sz="9600" dirty="0" smtClean="0"/>
          </a:p>
          <a:p>
            <a:endParaRPr lang="fr-FR" sz="4000" dirty="0" smtClean="0"/>
          </a:p>
          <a:p>
            <a:r>
              <a:rPr lang="fr-FR" sz="5600" dirty="0" smtClean="0"/>
              <a:t>« Les élèves explorent la pluralité des démarches et la diversité des œuvres à partir de quatre grands champs de pratiques : les pratiques bidimensionnelles, les pratiques tridimensionnelles, les pratiques artistiques de l'image fixe et animée, les pratiques de la création artistique numérique. Ces pratiques dialoguent avec la diversité des arts et des langages artistiques, par exemple dans les domaines de l'architecture, du design et du cinéma, notamment dans le cadre de </a:t>
            </a:r>
            <a:r>
              <a:rPr lang="fr-FR" sz="5600" u="sng" dirty="0" smtClean="0">
                <a:solidFill>
                  <a:schemeClr val="tx1">
                    <a:lumMod val="50000"/>
                    <a:lumOff val="50000"/>
                  </a:schemeClr>
                </a:solidFill>
              </a:rPr>
              <a:t>projets pédagogiques transversaux ou de démarches interdisciplinaires</a:t>
            </a:r>
            <a:r>
              <a:rPr lang="fr-FR" sz="5600" dirty="0" smtClean="0"/>
              <a:t> ».</a:t>
            </a:r>
          </a:p>
          <a:p>
            <a:endParaRPr lang="fr-FR" sz="9600" b="1" dirty="0" smtClean="0">
              <a:solidFill>
                <a:schemeClr val="bg1">
                  <a:lumMod val="50000"/>
                </a:schemeClr>
              </a:solidFill>
            </a:endParaRPr>
          </a:p>
        </p:txBody>
      </p:sp>
      <p:sp>
        <p:nvSpPr>
          <p:cNvPr id="5" name="Rectangle 4"/>
          <p:cNvSpPr/>
          <p:nvPr/>
        </p:nvSpPr>
        <p:spPr>
          <a:xfrm>
            <a:off x="6804248" y="577723"/>
            <a:ext cx="2200154" cy="615553"/>
          </a:xfrm>
          <a:prstGeom prst="rect">
            <a:avLst/>
          </a:prstGeom>
        </p:spPr>
        <p:txBody>
          <a:bodyPr wrap="none">
            <a:spAutoFit/>
          </a:bodyPr>
          <a:lstStyle/>
          <a:p>
            <a:r>
              <a:rPr lang="fr-FR" b="1" dirty="0" smtClean="0">
                <a:solidFill>
                  <a:prstClr val="black">
                    <a:lumMod val="50000"/>
                    <a:lumOff val="50000"/>
                  </a:prstClr>
                </a:solidFill>
              </a:rPr>
              <a:t>Extraits CYCLE 4</a:t>
            </a:r>
          </a:p>
          <a:p>
            <a:r>
              <a:rPr lang="fr-FR" sz="1600" b="1" dirty="0">
                <a:solidFill>
                  <a:prstClr val="white">
                    <a:lumMod val="65000"/>
                  </a:prstClr>
                </a:solidFill>
              </a:rPr>
              <a:t>d</a:t>
            </a:r>
            <a:r>
              <a:rPr lang="fr-FR" sz="1600" b="1" dirty="0" smtClean="0">
                <a:solidFill>
                  <a:prstClr val="white">
                    <a:lumMod val="65000"/>
                  </a:prstClr>
                </a:solidFill>
              </a:rPr>
              <a:t>’approfondissement</a:t>
            </a:r>
            <a:endParaRPr lang="fr-FR" sz="1600" dirty="0">
              <a:solidFill>
                <a:prstClr val="white">
                  <a:lumMod val="65000"/>
                </a:prstClr>
              </a:solidFill>
            </a:endParaRPr>
          </a:p>
        </p:txBody>
      </p:sp>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33664362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1980" y="274638"/>
            <a:ext cx="7958249" cy="1015663"/>
          </a:xfrm>
          <a:prstGeom prst="rect">
            <a:avLst/>
          </a:prstGeom>
        </p:spPr>
        <p:txBody>
          <a:bodyPr wrap="square">
            <a:spAutoFit/>
          </a:bodyPr>
          <a:lstStyle/>
          <a:p>
            <a:r>
              <a:rPr lang="fr-FR" sz="3200" dirty="0" smtClean="0">
                <a:solidFill>
                  <a:srgbClr val="1F497D">
                    <a:satMod val="130000"/>
                  </a:srgbClr>
                </a:solidFill>
                <a:latin typeface="Haettenschweiler" pitchFamily="34" charset="0"/>
              </a:rPr>
              <a:t>Arts plastiques </a:t>
            </a:r>
            <a:r>
              <a:rPr lang="fr-FR" sz="3200" dirty="0">
                <a:solidFill>
                  <a:srgbClr val="1F497D">
                    <a:satMod val="130000"/>
                  </a:srgbClr>
                </a:solidFill>
                <a:latin typeface="Haettenschweiler" pitchFamily="34" charset="0"/>
              </a:rPr>
              <a:t>au croisements des </a:t>
            </a:r>
            <a:r>
              <a:rPr lang="fr-FR" sz="3200" dirty="0" smtClean="0">
                <a:solidFill>
                  <a:srgbClr val="1F497D">
                    <a:satMod val="130000"/>
                  </a:srgbClr>
                </a:solidFill>
                <a:latin typeface="Haettenschweiler" pitchFamily="34" charset="0"/>
              </a:rPr>
              <a:t>enseignements :</a:t>
            </a:r>
            <a:endParaRPr lang="fr-FR" sz="3200" dirty="0">
              <a:solidFill>
                <a:prstClr val="black"/>
              </a:solidFill>
            </a:endParaRPr>
          </a:p>
          <a:p>
            <a:r>
              <a:rPr lang="fr-FR" sz="2800" dirty="0" smtClean="0">
                <a:solidFill>
                  <a:schemeClr val="tx2">
                    <a:lumMod val="60000"/>
                    <a:lumOff val="40000"/>
                  </a:schemeClr>
                </a:solidFill>
                <a:latin typeface="Haettenschweiler" pitchFamily="34" charset="0"/>
              </a:rPr>
              <a:t>L’</a:t>
            </a:r>
            <a:r>
              <a:rPr lang="fr-FR" sz="2800" dirty="0" err="1" smtClean="0">
                <a:solidFill>
                  <a:schemeClr val="tx2">
                    <a:lumMod val="60000"/>
                    <a:lumOff val="40000"/>
                  </a:schemeClr>
                </a:solidFill>
                <a:latin typeface="Haettenschweiler" pitchFamily="34" charset="0"/>
              </a:rPr>
              <a:t>inter-relation</a:t>
            </a:r>
            <a:r>
              <a:rPr lang="fr-FR" sz="2800" dirty="0" smtClean="0">
                <a:solidFill>
                  <a:schemeClr val="tx2">
                    <a:lumMod val="60000"/>
                    <a:lumOff val="40000"/>
                  </a:schemeClr>
                </a:solidFill>
                <a:latin typeface="Haettenschweiler" pitchFamily="34" charset="0"/>
              </a:rPr>
              <a:t> des parcours…</a:t>
            </a:r>
          </a:p>
        </p:txBody>
      </p:sp>
      <p:sp>
        <p:nvSpPr>
          <p:cNvPr id="13" name="Rectangle à coins arrondis 12"/>
          <p:cNvSpPr/>
          <p:nvPr/>
        </p:nvSpPr>
        <p:spPr>
          <a:xfrm>
            <a:off x="2157497" y="2203514"/>
            <a:ext cx="621503"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HDA</a:t>
            </a:r>
            <a:endParaRPr lang="fr-FR" sz="1200" b="1" dirty="0">
              <a:solidFill>
                <a:prstClr val="white"/>
              </a:solidFill>
            </a:endParaRPr>
          </a:p>
        </p:txBody>
      </p:sp>
      <p:sp>
        <p:nvSpPr>
          <p:cNvPr id="15" name="Rectangle à coins arrondis 14"/>
          <p:cNvSpPr/>
          <p:nvPr/>
        </p:nvSpPr>
        <p:spPr>
          <a:xfrm>
            <a:off x="5756998" y="2199358"/>
            <a:ext cx="740773"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PEAC</a:t>
            </a:r>
            <a:endParaRPr lang="fr-FR" sz="1200" b="1" dirty="0">
              <a:solidFill>
                <a:prstClr val="white"/>
              </a:solidFill>
            </a:endParaRPr>
          </a:p>
        </p:txBody>
      </p:sp>
      <p:sp>
        <p:nvSpPr>
          <p:cNvPr id="8" name="Rectangle à coins arrondis 7"/>
          <p:cNvSpPr/>
          <p:nvPr/>
        </p:nvSpPr>
        <p:spPr>
          <a:xfrm>
            <a:off x="2468248" y="4326891"/>
            <a:ext cx="1051525"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Parcours Avenir</a:t>
            </a:r>
            <a:endParaRPr lang="fr-FR" sz="1200" b="1" dirty="0">
              <a:solidFill>
                <a:prstClr val="white"/>
              </a:solidFill>
            </a:endParaRPr>
          </a:p>
        </p:txBody>
      </p:sp>
      <p:sp>
        <p:nvSpPr>
          <p:cNvPr id="11" name="Rectangle à coins arrondis 10"/>
          <p:cNvSpPr/>
          <p:nvPr/>
        </p:nvSpPr>
        <p:spPr>
          <a:xfrm>
            <a:off x="5147151" y="4467499"/>
            <a:ext cx="1051525"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Parcours Citoyen</a:t>
            </a:r>
            <a:endParaRPr lang="fr-FR" sz="1200" b="1" dirty="0">
              <a:solidFill>
                <a:prstClr val="white"/>
              </a:solidFill>
            </a:endParaRPr>
          </a:p>
        </p:txBody>
      </p:sp>
      <p:sp>
        <p:nvSpPr>
          <p:cNvPr id="14" name="Rectangle à coins arrondis 13"/>
          <p:cNvSpPr/>
          <p:nvPr/>
        </p:nvSpPr>
        <p:spPr>
          <a:xfrm>
            <a:off x="4070352" y="1336714"/>
            <a:ext cx="621503"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EPI</a:t>
            </a:r>
            <a:endParaRPr lang="fr-FR" sz="1200" b="1" dirty="0">
              <a:solidFill>
                <a:prstClr val="white"/>
              </a:solidFill>
            </a:endParaRPr>
          </a:p>
        </p:txBody>
      </p:sp>
      <p:sp>
        <p:nvSpPr>
          <p:cNvPr id="20"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18" name="Rectangle à coins arrondis 17"/>
          <p:cNvSpPr/>
          <p:nvPr/>
        </p:nvSpPr>
        <p:spPr>
          <a:xfrm>
            <a:off x="4952734" y="5126376"/>
            <a:ext cx="1051525"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Parcours à la santé</a:t>
            </a:r>
            <a:endParaRPr lang="fr-FR" sz="1200" b="1" dirty="0">
              <a:solidFill>
                <a:prstClr val="white"/>
              </a:solidFill>
            </a:endParaRPr>
          </a:p>
        </p:txBody>
      </p:sp>
      <p:sp>
        <p:nvSpPr>
          <p:cNvPr id="22" name="Oval 2"/>
          <p:cNvSpPr>
            <a:spLocks noChangeArrowheads="1"/>
          </p:cNvSpPr>
          <p:nvPr/>
        </p:nvSpPr>
        <p:spPr bwMode="auto">
          <a:xfrm>
            <a:off x="5449356" y="3333218"/>
            <a:ext cx="1796902" cy="913793"/>
          </a:xfrm>
          <a:prstGeom prst="ellipse">
            <a:avLst/>
          </a:prstGeom>
          <a:noFill/>
          <a:ln w="19050">
            <a:solidFill>
              <a:schemeClr val="accent1">
                <a:lumMod val="75000"/>
              </a:schemeClr>
            </a:solid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rgbClr val="403152"/>
                </a:solidFill>
                <a:latin typeface="SimHei" pitchFamily="49" charset="-122"/>
                <a:cs typeface="Arial" pitchFamily="34" charset="0"/>
              </a:rPr>
              <a:t>Arts Plastiques</a:t>
            </a:r>
            <a:endParaRPr lang="fr-FR" sz="2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4311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8" grpId="0" animBg="1"/>
      <p:bldP spid="11" grpId="0" animBg="1"/>
      <p:bldP spid="14" grpId="0"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329" t="38331" r="67341" b="50004"/>
          <a:stretch>
            <a:fillRect/>
          </a:stretch>
        </p:blipFill>
        <p:spPr bwMode="auto">
          <a:xfrm>
            <a:off x="1115616" y="188640"/>
            <a:ext cx="1152128" cy="504056"/>
          </a:xfrm>
          <a:prstGeom prst="rect">
            <a:avLst/>
          </a:prstGeom>
          <a:noFill/>
          <a:ln w="9525">
            <a:noFill/>
            <a:miter lim="800000"/>
            <a:headEnd/>
            <a:tailEnd/>
          </a:ln>
        </p:spPr>
      </p:pic>
      <p:sp>
        <p:nvSpPr>
          <p:cNvPr id="5" name="Rectangle 4"/>
          <p:cNvSpPr/>
          <p:nvPr/>
        </p:nvSpPr>
        <p:spPr>
          <a:xfrm>
            <a:off x="1115616" y="620688"/>
            <a:ext cx="1556836" cy="307777"/>
          </a:xfrm>
          <a:prstGeom prst="rect">
            <a:avLst/>
          </a:prstGeom>
        </p:spPr>
        <p:txBody>
          <a:bodyPr wrap="none">
            <a:spAutoFit/>
          </a:bodyPr>
          <a:lstStyle/>
          <a:p>
            <a:r>
              <a:rPr lang="fr-FR" sz="1400" b="1" dirty="0" smtClean="0">
                <a:solidFill>
                  <a:prstClr val="white">
                    <a:lumMod val="65000"/>
                  </a:prstClr>
                </a:solidFill>
              </a:rPr>
              <a:t>du 9 juillet 2015</a:t>
            </a:r>
            <a:r>
              <a:rPr lang="fr-FR" sz="1400" b="1" dirty="0" smtClean="0">
                <a:solidFill>
                  <a:prstClr val="black"/>
                </a:solidFill>
              </a:rPr>
              <a:t> </a:t>
            </a:r>
            <a:endParaRPr lang="fr-FR" sz="1400" b="1" dirty="0">
              <a:solidFill>
                <a:prstClr val="black"/>
              </a:solidFill>
            </a:endParaRPr>
          </a:p>
        </p:txBody>
      </p:sp>
      <p:sp>
        <p:nvSpPr>
          <p:cNvPr id="6" name="Rectangle 5"/>
          <p:cNvSpPr/>
          <p:nvPr/>
        </p:nvSpPr>
        <p:spPr>
          <a:xfrm>
            <a:off x="1043608" y="1052736"/>
            <a:ext cx="7956376" cy="4016484"/>
          </a:xfrm>
          <a:prstGeom prst="rect">
            <a:avLst/>
          </a:prstGeom>
        </p:spPr>
        <p:txBody>
          <a:bodyPr wrap="square">
            <a:spAutoFit/>
          </a:bodyPr>
          <a:lstStyle/>
          <a:p>
            <a:pPr marL="365760" indent="-283464">
              <a:lnSpc>
                <a:spcPct val="120000"/>
              </a:lnSpc>
              <a:spcBef>
                <a:spcPts val="600"/>
              </a:spcBef>
              <a:buClr>
                <a:srgbClr val="53548A"/>
              </a:buClr>
              <a:buSzPct val="80000"/>
            </a:pPr>
            <a:r>
              <a:rPr lang="fr-FR" sz="1600" dirty="0" smtClean="0">
                <a:solidFill>
                  <a:prstClr val="black">
                    <a:lumMod val="65000"/>
                    <a:lumOff val="35000"/>
                  </a:prstClr>
                </a:solidFill>
              </a:rPr>
              <a:t>Le </a:t>
            </a:r>
            <a:r>
              <a:rPr lang="fr-FR" sz="2100" i="1" dirty="0" smtClean="0">
                <a:solidFill>
                  <a:prstClr val="black">
                    <a:lumMod val="50000"/>
                    <a:lumOff val="50000"/>
                  </a:prstClr>
                </a:solidFill>
              </a:rPr>
              <a:t>parcours d'éducation artistique et culturelle </a:t>
            </a:r>
            <a:r>
              <a:rPr lang="fr-FR" sz="1600" dirty="0" smtClean="0">
                <a:solidFill>
                  <a:prstClr val="black">
                    <a:lumMod val="65000"/>
                    <a:lumOff val="35000"/>
                  </a:prstClr>
                </a:solidFill>
              </a:rPr>
              <a:t>doit favoriser un égal accès de tous</a:t>
            </a:r>
          </a:p>
          <a:p>
            <a:pPr marL="365760" indent="-283464">
              <a:lnSpc>
                <a:spcPct val="120000"/>
              </a:lnSpc>
              <a:spcBef>
                <a:spcPts val="600"/>
              </a:spcBef>
              <a:buClr>
                <a:srgbClr val="53548A"/>
              </a:buClr>
              <a:buSzPct val="80000"/>
            </a:pPr>
            <a:r>
              <a:rPr lang="fr-FR" sz="1600" dirty="0" smtClean="0">
                <a:solidFill>
                  <a:prstClr val="black">
                    <a:lumMod val="65000"/>
                    <a:lumOff val="35000"/>
                  </a:prstClr>
                </a:solidFill>
              </a:rPr>
              <a:t>les jeunes à l'art et à la culture. Il est composé de l'ensemble des connaissances acquises par</a:t>
            </a:r>
          </a:p>
          <a:p>
            <a:pPr marL="365760" indent="-283464">
              <a:lnSpc>
                <a:spcPct val="120000"/>
              </a:lnSpc>
              <a:spcBef>
                <a:spcPts val="600"/>
              </a:spcBef>
              <a:buClr>
                <a:srgbClr val="53548A"/>
              </a:buClr>
              <a:buSzPct val="80000"/>
            </a:pPr>
            <a:r>
              <a:rPr lang="fr-FR" sz="1600" dirty="0" smtClean="0">
                <a:solidFill>
                  <a:prstClr val="black">
                    <a:lumMod val="65000"/>
                    <a:lumOff val="35000"/>
                  </a:prstClr>
                </a:solidFill>
              </a:rPr>
              <a:t>l'élève, des pratiques expérimentées et des rencontres faites dans les domaines des arts et du</a:t>
            </a:r>
          </a:p>
          <a:p>
            <a:pPr marL="365760" indent="-283464">
              <a:lnSpc>
                <a:spcPct val="120000"/>
              </a:lnSpc>
              <a:spcBef>
                <a:spcPts val="600"/>
              </a:spcBef>
              <a:buClr>
                <a:srgbClr val="53548A"/>
              </a:buClr>
              <a:buSzPct val="80000"/>
            </a:pPr>
            <a:r>
              <a:rPr lang="fr-FR" sz="1600" dirty="0" smtClean="0">
                <a:solidFill>
                  <a:prstClr val="black">
                    <a:lumMod val="65000"/>
                    <a:lumOff val="35000"/>
                  </a:prstClr>
                </a:solidFill>
              </a:rPr>
              <a:t>patrimoine, que ce soit dans le cadre des enseignements suivis, de projets spécifiques ou</a:t>
            </a:r>
          </a:p>
          <a:p>
            <a:pPr marL="365760" indent="-283464">
              <a:lnSpc>
                <a:spcPct val="120000"/>
              </a:lnSpc>
              <a:spcBef>
                <a:spcPts val="600"/>
              </a:spcBef>
              <a:buClr>
                <a:srgbClr val="53548A"/>
              </a:buClr>
              <a:buSzPct val="80000"/>
            </a:pPr>
            <a:r>
              <a:rPr lang="fr-FR" sz="1600" dirty="0" smtClean="0">
                <a:solidFill>
                  <a:prstClr val="black">
                    <a:lumMod val="65000"/>
                    <a:lumOff val="35000"/>
                  </a:prstClr>
                </a:solidFill>
              </a:rPr>
              <a:t>d'actions éducatives. </a:t>
            </a:r>
            <a:endParaRPr lang="fr-FR" sz="2100" dirty="0" smtClean="0">
              <a:solidFill>
                <a:prstClr val="black">
                  <a:lumMod val="65000"/>
                  <a:lumOff val="35000"/>
                </a:prstClr>
              </a:solidFill>
            </a:endParaRPr>
          </a:p>
          <a:p>
            <a:pPr marL="365760" indent="-283464">
              <a:lnSpc>
                <a:spcPct val="120000"/>
              </a:lnSpc>
              <a:spcBef>
                <a:spcPts val="600"/>
              </a:spcBef>
              <a:buClr>
                <a:srgbClr val="53548A"/>
              </a:buClr>
              <a:buSzPct val="80000"/>
            </a:pPr>
            <a:r>
              <a:rPr lang="fr-FR" dirty="0" smtClean="0">
                <a:solidFill>
                  <a:prstClr val="black">
                    <a:lumMod val="65000"/>
                    <a:lumOff val="35000"/>
                  </a:prstClr>
                </a:solidFill>
              </a:rPr>
              <a:t>Les objectifs phares :</a:t>
            </a:r>
          </a:p>
          <a:p>
            <a:pPr marL="365760" indent="-283464">
              <a:lnSpc>
                <a:spcPct val="120000"/>
              </a:lnSpc>
              <a:spcBef>
                <a:spcPts val="600"/>
              </a:spcBef>
              <a:buClr>
                <a:srgbClr val="53548A"/>
              </a:buClr>
              <a:buSzPct val="80000"/>
              <a:buFontTx/>
              <a:buChar char="-"/>
            </a:pPr>
            <a:r>
              <a:rPr lang="fr-FR" dirty="0" smtClean="0">
                <a:solidFill>
                  <a:prstClr val="black">
                    <a:lumMod val="65000"/>
                    <a:lumOff val="35000"/>
                  </a:prstClr>
                </a:solidFill>
              </a:rPr>
              <a:t>diversifier et élargir les domaines artistiques abordés à l’école,</a:t>
            </a:r>
          </a:p>
          <a:p>
            <a:pPr marL="365760" indent="-283464">
              <a:lnSpc>
                <a:spcPct val="120000"/>
              </a:lnSpc>
              <a:spcBef>
                <a:spcPts val="600"/>
              </a:spcBef>
              <a:buClr>
                <a:srgbClr val="53548A"/>
              </a:buClr>
              <a:buSzPct val="80000"/>
              <a:buFontTx/>
              <a:buChar char="-"/>
            </a:pPr>
            <a:r>
              <a:rPr lang="fr-FR" dirty="0" smtClean="0">
                <a:solidFill>
                  <a:prstClr val="black">
                    <a:lumMod val="65000"/>
                    <a:lumOff val="35000"/>
                  </a:prstClr>
                </a:solidFill>
              </a:rPr>
              <a:t>articuler les différents temps éducatifs et en tirer parti,</a:t>
            </a:r>
          </a:p>
          <a:p>
            <a:pPr marL="365760" indent="-283464">
              <a:lnSpc>
                <a:spcPct val="120000"/>
              </a:lnSpc>
              <a:spcBef>
                <a:spcPts val="600"/>
              </a:spcBef>
              <a:buClr>
                <a:srgbClr val="53548A"/>
              </a:buClr>
              <a:buSzPct val="80000"/>
              <a:buFontTx/>
              <a:buChar char="-"/>
            </a:pPr>
            <a:r>
              <a:rPr lang="fr-FR" dirty="0" smtClean="0">
                <a:solidFill>
                  <a:prstClr val="black">
                    <a:lumMod val="65000"/>
                    <a:lumOff val="35000"/>
                  </a:prstClr>
                </a:solidFill>
              </a:rPr>
              <a:t>donner sens et cohérence à l'ensemble des actions et </a:t>
            </a:r>
          </a:p>
          <a:p>
            <a:pPr marL="82296">
              <a:lnSpc>
                <a:spcPct val="120000"/>
              </a:lnSpc>
              <a:spcBef>
                <a:spcPts val="600"/>
              </a:spcBef>
              <a:buClr>
                <a:srgbClr val="53548A"/>
              </a:buClr>
              <a:buSzPct val="80000"/>
            </a:pPr>
            <a:r>
              <a:rPr lang="fr-FR" dirty="0">
                <a:solidFill>
                  <a:prstClr val="black">
                    <a:lumMod val="65000"/>
                    <a:lumOff val="35000"/>
                  </a:prstClr>
                </a:solidFill>
              </a:rPr>
              <a:t> </a:t>
            </a:r>
            <a:r>
              <a:rPr lang="fr-FR" dirty="0" smtClean="0">
                <a:solidFill>
                  <a:prstClr val="black">
                    <a:lumMod val="65000"/>
                    <a:lumOff val="35000"/>
                  </a:prstClr>
                </a:solidFill>
              </a:rPr>
              <a:t>    expériences auxquelles l'élève prend part</a:t>
            </a:r>
            <a:r>
              <a:rPr lang="fr-FR" sz="1600" dirty="0">
                <a:solidFill>
                  <a:prstClr val="black">
                    <a:lumMod val="65000"/>
                    <a:lumOff val="35000"/>
                  </a:prstClr>
                </a:solidFill>
              </a:rPr>
              <a:t>.</a:t>
            </a:r>
            <a:endParaRPr lang="fr-FR" dirty="0" smtClean="0">
              <a:solidFill>
                <a:prstClr val="black">
                  <a:lumMod val="65000"/>
                  <a:lumOff val="35000"/>
                </a:prstClr>
              </a:solidFill>
            </a:endParaRPr>
          </a:p>
        </p:txBody>
      </p:sp>
      <p:sp>
        <p:nvSpPr>
          <p:cNvPr id="8"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9" name="Rectangle à coins arrondis 8"/>
          <p:cNvSpPr/>
          <p:nvPr/>
        </p:nvSpPr>
        <p:spPr>
          <a:xfrm>
            <a:off x="8151707" y="240164"/>
            <a:ext cx="740773" cy="460144"/>
          </a:xfrm>
          <a:prstGeom prst="roundRect">
            <a:avLst/>
          </a:prstGeom>
          <a:solidFill>
            <a:srgbClr val="4BACC6"/>
          </a:solidFill>
          <a:ln w="34925" cap="flat" cmpd="sng" algn="ctr">
            <a:solidFill>
              <a:sysClr val="window" lastClr="FFFFFF"/>
            </a:solidFill>
            <a:prstDash val="solid"/>
          </a:ln>
          <a:effectLst>
            <a:outerShdw blurRad="50800" dist="250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white"/>
                </a:solidFill>
                <a:effectLst/>
                <a:uLnTx/>
                <a:uFillTx/>
                <a:latin typeface="Century Schoolbook"/>
                <a:ea typeface="+mn-ea"/>
                <a:cs typeface="+mn-cs"/>
              </a:rPr>
              <a:t>PEAC</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1351" y="2766951"/>
            <a:ext cx="1723011" cy="240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185751" y="5535407"/>
            <a:ext cx="7958249" cy="584775"/>
          </a:xfrm>
          <a:prstGeom prst="rect">
            <a:avLst/>
          </a:prstGeom>
        </p:spPr>
        <p:txBody>
          <a:bodyPr wrap="square">
            <a:spAutoFit/>
          </a:bodyPr>
          <a:lstStyle/>
          <a:p>
            <a:pPr algn="ctr"/>
            <a:r>
              <a:rPr lang="fr-FR" sz="3200" dirty="0" smtClean="0">
                <a:solidFill>
                  <a:srgbClr val="1F497D">
                    <a:satMod val="130000"/>
                  </a:srgbClr>
                </a:solidFill>
                <a:latin typeface="Haettenschweiler" pitchFamily="34" charset="0"/>
              </a:rPr>
              <a:t>Donner (enfin) de la visibilité à l’existant, à l’artistique !</a:t>
            </a:r>
            <a:endParaRPr lang="fr-FR" sz="3200" dirty="0">
              <a:solidFill>
                <a:prstClr val="black"/>
              </a:solidFill>
              <a:latin typeface="Century Schoolbook"/>
            </a:endParaRPr>
          </a:p>
        </p:txBody>
      </p:sp>
    </p:spTree>
    <p:extLst>
      <p:ext uri="{BB962C8B-B14F-4D97-AF65-F5344CB8AC3E}">
        <p14:creationId xmlns:p14="http://schemas.microsoft.com/office/powerpoint/2010/main" val="39973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335806"/>
            <a:ext cx="7704856"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fontAlgn="base">
              <a:spcBef>
                <a:spcPct val="0"/>
              </a:spcBef>
              <a:spcAft>
                <a:spcPct val="0"/>
              </a:spcAft>
              <a:defRPr/>
            </a:pPr>
            <a:r>
              <a:rPr lang="fr-FR" sz="2000" b="1" kern="0" dirty="0" smtClean="0">
                <a:ln/>
                <a:solidFill>
                  <a:prstClr val="white"/>
                </a:solidFill>
              </a:rPr>
              <a:t>Conduit à proposer </a:t>
            </a:r>
          </a:p>
          <a:p>
            <a:pPr algn="ctr" fontAlgn="base">
              <a:spcBef>
                <a:spcPct val="0"/>
              </a:spcBef>
              <a:spcAft>
                <a:spcPct val="0"/>
              </a:spcAft>
              <a:defRPr/>
            </a:pPr>
            <a:r>
              <a:rPr lang="fr-FR" sz="2000" b="1" kern="0" dirty="0" smtClean="0">
                <a:ln/>
                <a:solidFill>
                  <a:prstClr val="white"/>
                </a:solidFill>
              </a:rPr>
              <a:t>un éventail élargi de domaines artistiques vécus afin que tous les élèves vivent des expériences artistiques en conjuguant :</a:t>
            </a:r>
          </a:p>
        </p:txBody>
      </p:sp>
      <p:sp>
        <p:nvSpPr>
          <p:cNvPr id="5" name="Flèche droite 4"/>
          <p:cNvSpPr/>
          <p:nvPr/>
        </p:nvSpPr>
        <p:spPr>
          <a:xfrm rot="7996673">
            <a:off x="2945502" y="2677871"/>
            <a:ext cx="779476" cy="288032"/>
          </a:xfrm>
          <a:prstGeom prst="rightArrow">
            <a:avLst>
              <a:gd name="adj1" fmla="val 27015"/>
              <a:gd name="adj2" fmla="val 68962"/>
            </a:avLst>
          </a:prstGeom>
          <a:solidFill>
            <a:schemeClr val="accent6">
              <a:lumMod val="40000"/>
              <a:lumOff val="60000"/>
            </a:schemeClr>
          </a:solidFill>
          <a:ln w="25400" cap="flat" cmpd="sng" algn="ctr">
            <a:solidFill>
              <a:schemeClr val="accent1"/>
            </a:solidFill>
            <a:prstDash val="solid"/>
          </a:ln>
          <a:effectLst/>
        </p:spPr>
        <p:txBody>
          <a:bodyPr rtlCol="0" anchor="ctr"/>
          <a:lstStyle/>
          <a:p>
            <a:pPr algn="ctr">
              <a:defRPr/>
            </a:pPr>
            <a:endParaRPr lang="fr-FR" kern="0" smtClean="0">
              <a:solidFill>
                <a:prstClr val="white"/>
              </a:solidFill>
            </a:endParaRPr>
          </a:p>
        </p:txBody>
      </p:sp>
      <p:sp>
        <p:nvSpPr>
          <p:cNvPr id="6" name="Oval 2"/>
          <p:cNvSpPr>
            <a:spLocks noChangeArrowheads="1"/>
          </p:cNvSpPr>
          <p:nvPr/>
        </p:nvSpPr>
        <p:spPr bwMode="auto">
          <a:xfrm>
            <a:off x="1181301" y="3063998"/>
            <a:ext cx="2304256" cy="1152128"/>
          </a:xfrm>
          <a:prstGeom prst="ellipse">
            <a:avLst/>
          </a:prstGeom>
          <a:solidFill>
            <a:schemeClr val="accent6">
              <a:lumMod val="40000"/>
              <a:lumOff val="60000"/>
            </a:schemeClr>
          </a:solidFill>
          <a:ln w="9525">
            <a:solidFill>
              <a:srgbClr val="3F3151"/>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rgbClr val="403152"/>
                </a:solidFill>
                <a:latin typeface="SimHei" pitchFamily="49" charset="-122"/>
                <a:cs typeface="Arial" pitchFamily="34" charset="0"/>
              </a:rPr>
              <a:t>Les RENCONTRES</a:t>
            </a:r>
          </a:p>
          <a:p>
            <a:pPr algn="ctr" fontAlgn="base">
              <a:spcBef>
                <a:spcPct val="0"/>
              </a:spcBef>
              <a:spcAft>
                <a:spcPct val="0"/>
              </a:spcAft>
            </a:pPr>
            <a:r>
              <a:rPr lang="fr-FR" sz="1400" b="1" dirty="0" smtClean="0">
                <a:solidFill>
                  <a:srgbClr val="403152"/>
                </a:solidFill>
                <a:latin typeface="SimHei" pitchFamily="49" charset="-122"/>
                <a:cs typeface="Arial" pitchFamily="34" charset="0"/>
              </a:rPr>
              <a:t>(avec l’Art et la Culture)</a:t>
            </a:r>
            <a:endParaRPr lang="fr-FR" sz="2400" dirty="0" smtClean="0">
              <a:solidFill>
                <a:prstClr val="black"/>
              </a:solidFill>
              <a:latin typeface="Arial" pitchFamily="34" charset="0"/>
              <a:cs typeface="Arial" pitchFamily="34" charset="0"/>
            </a:endParaRPr>
          </a:p>
        </p:txBody>
      </p:sp>
      <p:sp>
        <p:nvSpPr>
          <p:cNvPr id="7" name="Flèche droite 6"/>
          <p:cNvSpPr/>
          <p:nvPr/>
        </p:nvSpPr>
        <p:spPr>
          <a:xfrm rot="5400000">
            <a:off x="4753846" y="2738137"/>
            <a:ext cx="644419" cy="288032"/>
          </a:xfrm>
          <a:prstGeom prst="rightArrow">
            <a:avLst>
              <a:gd name="adj1" fmla="val 27015"/>
              <a:gd name="adj2" fmla="val 68962"/>
            </a:avLst>
          </a:prstGeom>
          <a:solidFill>
            <a:schemeClr val="accent6">
              <a:lumMod val="40000"/>
              <a:lumOff val="60000"/>
            </a:schemeClr>
          </a:solidFill>
          <a:ln w="25400" cap="flat" cmpd="sng" algn="ctr">
            <a:solidFill>
              <a:schemeClr val="accent1"/>
            </a:solidFill>
            <a:prstDash val="solid"/>
          </a:ln>
          <a:effectLst/>
        </p:spPr>
        <p:txBody>
          <a:bodyPr rtlCol="0" anchor="ctr"/>
          <a:lstStyle/>
          <a:p>
            <a:pPr algn="ctr">
              <a:defRPr/>
            </a:pPr>
            <a:endParaRPr lang="fr-FR" kern="0" smtClean="0">
              <a:solidFill>
                <a:prstClr val="white"/>
              </a:solidFill>
            </a:endParaRPr>
          </a:p>
        </p:txBody>
      </p:sp>
      <p:sp>
        <p:nvSpPr>
          <p:cNvPr id="8" name="Oval 2"/>
          <p:cNvSpPr>
            <a:spLocks noChangeArrowheads="1"/>
          </p:cNvSpPr>
          <p:nvPr/>
        </p:nvSpPr>
        <p:spPr bwMode="auto">
          <a:xfrm>
            <a:off x="3851919" y="3259573"/>
            <a:ext cx="2160240" cy="1008112"/>
          </a:xfrm>
          <a:prstGeom prst="ellipse">
            <a:avLst/>
          </a:prstGeom>
          <a:solidFill>
            <a:schemeClr val="accent6">
              <a:lumMod val="40000"/>
              <a:lumOff val="60000"/>
            </a:schemeClr>
          </a:solidFill>
          <a:ln w="9525">
            <a:solidFill>
              <a:srgbClr val="3F3151"/>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rgbClr val="403152"/>
                </a:solidFill>
                <a:latin typeface="SimHei" pitchFamily="49" charset="-122"/>
                <a:cs typeface="Arial" pitchFamily="34" charset="0"/>
              </a:rPr>
              <a:t>Les PRATIQUES</a:t>
            </a:r>
          </a:p>
          <a:p>
            <a:pPr algn="ctr" fontAlgn="base">
              <a:spcBef>
                <a:spcPct val="0"/>
              </a:spcBef>
              <a:spcAft>
                <a:spcPct val="0"/>
              </a:spcAft>
            </a:pPr>
            <a:r>
              <a:rPr lang="fr-FR" sz="1400" b="1" dirty="0" smtClean="0">
                <a:solidFill>
                  <a:srgbClr val="403152"/>
                </a:solidFill>
                <a:latin typeface="SimHei" pitchFamily="49" charset="-122"/>
                <a:cs typeface="Arial" pitchFamily="34" charset="0"/>
              </a:rPr>
              <a:t>(expérience sensible)</a:t>
            </a:r>
            <a:endParaRPr lang="fr-FR" sz="2400" dirty="0" smtClean="0">
              <a:solidFill>
                <a:prstClr val="black"/>
              </a:solidFill>
              <a:latin typeface="Arial" pitchFamily="34" charset="0"/>
              <a:cs typeface="Arial" pitchFamily="34" charset="0"/>
            </a:endParaRPr>
          </a:p>
        </p:txBody>
      </p:sp>
      <p:sp>
        <p:nvSpPr>
          <p:cNvPr id="9" name="Flèche droite 8"/>
          <p:cNvSpPr/>
          <p:nvPr/>
        </p:nvSpPr>
        <p:spPr>
          <a:xfrm rot="2868622">
            <a:off x="6003672" y="2682404"/>
            <a:ext cx="710820" cy="288032"/>
          </a:xfrm>
          <a:prstGeom prst="rightArrow">
            <a:avLst>
              <a:gd name="adj1" fmla="val 27015"/>
              <a:gd name="adj2" fmla="val 68962"/>
            </a:avLst>
          </a:prstGeom>
          <a:solidFill>
            <a:schemeClr val="accent6">
              <a:lumMod val="40000"/>
              <a:lumOff val="60000"/>
            </a:schemeClr>
          </a:solidFill>
          <a:ln w="25400" cap="flat" cmpd="sng" algn="ctr">
            <a:solidFill>
              <a:schemeClr val="accent1"/>
            </a:solidFill>
            <a:prstDash val="solid"/>
          </a:ln>
          <a:effectLst/>
        </p:spPr>
        <p:txBody>
          <a:bodyPr rtlCol="0" anchor="ctr"/>
          <a:lstStyle/>
          <a:p>
            <a:pPr algn="ctr">
              <a:defRPr/>
            </a:pPr>
            <a:endParaRPr lang="fr-FR" kern="0" smtClean="0">
              <a:solidFill>
                <a:prstClr val="white"/>
              </a:solidFill>
            </a:endParaRPr>
          </a:p>
        </p:txBody>
      </p:sp>
      <p:sp>
        <p:nvSpPr>
          <p:cNvPr id="10" name="Oval 2"/>
          <p:cNvSpPr>
            <a:spLocks noChangeArrowheads="1"/>
          </p:cNvSpPr>
          <p:nvPr/>
        </p:nvSpPr>
        <p:spPr bwMode="auto">
          <a:xfrm>
            <a:off x="6537898" y="2559943"/>
            <a:ext cx="2304256" cy="1872208"/>
          </a:xfrm>
          <a:prstGeom prst="ellipse">
            <a:avLst/>
          </a:prstGeom>
          <a:solidFill>
            <a:schemeClr val="accent6">
              <a:lumMod val="40000"/>
              <a:lumOff val="60000"/>
            </a:schemeClr>
          </a:solidFill>
          <a:ln w="9525">
            <a:solidFill>
              <a:srgbClr val="3F3151"/>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rgbClr val="403152"/>
                </a:solidFill>
                <a:latin typeface="SimHei" pitchFamily="49" charset="-122"/>
                <a:cs typeface="Arial" pitchFamily="34" charset="0"/>
              </a:rPr>
              <a:t>Les CONNAISSANCES</a:t>
            </a:r>
          </a:p>
          <a:p>
            <a:pPr algn="ctr" fontAlgn="base">
              <a:spcBef>
                <a:spcPct val="0"/>
              </a:spcBef>
              <a:spcAft>
                <a:spcPct val="0"/>
              </a:spcAft>
            </a:pPr>
            <a:r>
              <a:rPr lang="fr-FR" sz="1400" b="1" dirty="0" smtClean="0">
                <a:solidFill>
                  <a:srgbClr val="403152"/>
                </a:solidFill>
                <a:latin typeface="SimHei" pitchFamily="49" charset="-122"/>
                <a:cs typeface="Arial" pitchFamily="34" charset="0"/>
              </a:rPr>
              <a:t>artistiques et culturelles</a:t>
            </a:r>
            <a:endParaRPr lang="fr-FR" sz="2400" dirty="0" smtClean="0">
              <a:solidFill>
                <a:prstClr val="black"/>
              </a:solidFill>
              <a:latin typeface="Arial" pitchFamily="34" charset="0"/>
              <a:cs typeface="Arial" pitchFamily="34" charset="0"/>
            </a:endParaRPr>
          </a:p>
          <a:p>
            <a:pPr algn="ctr" fontAlgn="base">
              <a:spcBef>
                <a:spcPct val="0"/>
              </a:spcBef>
              <a:spcAft>
                <a:spcPct val="0"/>
              </a:spcAft>
            </a:pPr>
            <a:r>
              <a:rPr lang="fr-FR" sz="1400" b="1" dirty="0" smtClean="0">
                <a:solidFill>
                  <a:srgbClr val="403152"/>
                </a:solidFill>
                <a:latin typeface="SimHei" pitchFamily="49" charset="-122"/>
                <a:cs typeface="Arial" pitchFamily="34" charset="0"/>
              </a:rPr>
              <a:t>(investigations </a:t>
            </a:r>
          </a:p>
          <a:p>
            <a:pPr algn="ctr" fontAlgn="base">
              <a:spcBef>
                <a:spcPct val="0"/>
              </a:spcBef>
              <a:spcAft>
                <a:spcPct val="0"/>
              </a:spcAft>
            </a:pPr>
            <a:r>
              <a:rPr lang="fr-FR" sz="1400" b="1" dirty="0" smtClean="0">
                <a:solidFill>
                  <a:srgbClr val="403152"/>
                </a:solidFill>
                <a:latin typeface="SimHei" pitchFamily="49" charset="-122"/>
                <a:cs typeface="Arial" pitchFamily="34" charset="0"/>
              </a:rPr>
              <a:t>et savoirs)</a:t>
            </a:r>
          </a:p>
        </p:txBody>
      </p:sp>
      <p:sp>
        <p:nvSpPr>
          <p:cNvPr id="11" name="Accolade ouvrante 10"/>
          <p:cNvSpPr/>
          <p:nvPr/>
        </p:nvSpPr>
        <p:spPr>
          <a:xfrm rot="16200000">
            <a:off x="4687841" y="913681"/>
            <a:ext cx="632413" cy="7340422"/>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
        <p:nvSpPr>
          <p:cNvPr id="13" name="Oval 2"/>
          <p:cNvSpPr>
            <a:spLocks noChangeArrowheads="1"/>
          </p:cNvSpPr>
          <p:nvPr/>
        </p:nvSpPr>
        <p:spPr bwMode="auto">
          <a:xfrm>
            <a:off x="1333836" y="5073733"/>
            <a:ext cx="1734493" cy="576064"/>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2000" b="1" dirty="0" smtClean="0">
                <a:solidFill>
                  <a:srgbClr val="403152"/>
                </a:solidFill>
                <a:latin typeface="SimHei" pitchFamily="49" charset="-122"/>
                <a:cs typeface="Arial" pitchFamily="34" charset="0"/>
              </a:rPr>
              <a:t>EPROUVER</a:t>
            </a:r>
            <a:endParaRPr lang="fr-FR" sz="3200" dirty="0" smtClean="0">
              <a:solidFill>
                <a:prstClr val="black"/>
              </a:solidFill>
              <a:latin typeface="Arial" pitchFamily="34" charset="0"/>
              <a:cs typeface="Arial" pitchFamily="34" charset="0"/>
            </a:endParaRPr>
          </a:p>
        </p:txBody>
      </p:sp>
      <p:sp>
        <p:nvSpPr>
          <p:cNvPr id="14" name="Oval 2"/>
          <p:cNvSpPr>
            <a:spLocks noChangeArrowheads="1"/>
          </p:cNvSpPr>
          <p:nvPr/>
        </p:nvSpPr>
        <p:spPr bwMode="auto">
          <a:xfrm>
            <a:off x="4413125" y="5105143"/>
            <a:ext cx="1181844" cy="55828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2000" b="1" dirty="0" smtClean="0">
                <a:solidFill>
                  <a:srgbClr val="403152"/>
                </a:solidFill>
                <a:latin typeface="SimHei" pitchFamily="49" charset="-122"/>
                <a:cs typeface="Arial" pitchFamily="34" charset="0"/>
              </a:rPr>
              <a:t>FAIRE</a:t>
            </a:r>
            <a:endParaRPr lang="fr-FR" sz="3200" dirty="0" smtClean="0">
              <a:solidFill>
                <a:prstClr val="black"/>
              </a:solidFill>
              <a:latin typeface="Arial" pitchFamily="34" charset="0"/>
              <a:cs typeface="Arial" pitchFamily="34" charset="0"/>
            </a:endParaRPr>
          </a:p>
        </p:txBody>
      </p:sp>
      <p:sp>
        <p:nvSpPr>
          <p:cNvPr id="15" name="Oval 2"/>
          <p:cNvSpPr>
            <a:spLocks noChangeArrowheads="1"/>
          </p:cNvSpPr>
          <p:nvPr/>
        </p:nvSpPr>
        <p:spPr bwMode="auto">
          <a:xfrm>
            <a:off x="6839048" y="5073733"/>
            <a:ext cx="2003106" cy="586206"/>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2000" b="1" dirty="0" smtClean="0">
                <a:solidFill>
                  <a:srgbClr val="403152"/>
                </a:solidFill>
                <a:latin typeface="SimHei" pitchFamily="49" charset="-122"/>
                <a:cs typeface="Arial" pitchFamily="34" charset="0"/>
              </a:rPr>
              <a:t>REFLECHIR</a:t>
            </a:r>
            <a:endParaRPr lang="fr-FR" sz="3200" dirty="0" smtClean="0">
              <a:solidFill>
                <a:prstClr val="black"/>
              </a:solidFill>
              <a:latin typeface="Arial" pitchFamily="34" charset="0"/>
              <a:cs typeface="Arial" pitchFamily="34" charset="0"/>
            </a:endParaRPr>
          </a:p>
        </p:txBody>
      </p:sp>
      <p:sp>
        <p:nvSpPr>
          <p:cNvPr id="16" name="Rectangle 15"/>
          <p:cNvSpPr/>
          <p:nvPr/>
        </p:nvSpPr>
        <p:spPr>
          <a:xfrm>
            <a:off x="3819366" y="5865320"/>
            <a:ext cx="2488182" cy="369332"/>
          </a:xfrm>
          <a:prstGeom prst="rect">
            <a:avLst/>
          </a:prstGeom>
        </p:spPr>
        <p:txBody>
          <a:bodyPr wrap="none">
            <a:spAutoFit/>
          </a:bodyPr>
          <a:lstStyle/>
          <a:p>
            <a:r>
              <a:rPr lang="fr-FR" b="1" dirty="0">
                <a:solidFill>
                  <a:srgbClr val="53548A">
                    <a:lumMod val="75000"/>
                  </a:srgbClr>
                </a:solidFill>
              </a:rPr>
              <a:t>à</a:t>
            </a:r>
            <a:r>
              <a:rPr lang="fr-FR" b="1" dirty="0" smtClean="0">
                <a:solidFill>
                  <a:srgbClr val="53548A">
                    <a:lumMod val="75000"/>
                  </a:srgbClr>
                </a:solidFill>
              </a:rPr>
              <a:t> l’Art et à la Culture</a:t>
            </a:r>
            <a:endParaRPr lang="fr-FR" b="1" dirty="0">
              <a:solidFill>
                <a:srgbClr val="53548A">
                  <a:lumMod val="75000"/>
                </a:srgbClr>
              </a:solidFill>
            </a:endParaRPr>
          </a:p>
        </p:txBody>
      </p:sp>
      <p:sp>
        <p:nvSpPr>
          <p:cNvPr id="17" name="Espace réservé du pied de page 3"/>
          <p:cNvSpPr>
            <a:spLocks noGrp="1"/>
          </p:cNvSpPr>
          <p:nvPr>
            <p:ph type="ftr" sz="quarter" idx="11"/>
          </p:nvPr>
        </p:nvSpPr>
        <p:spPr bwMode="auto">
          <a:xfrm>
            <a:off x="0" y="6569075"/>
            <a:ext cx="9144000" cy="288925"/>
          </a:xfr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cs typeface="Arial" pitchFamily="34" charset="0"/>
              </a:rPr>
              <a:t>Alain MURSCHEL, IA-IPR d'arts plastiques de l’Académie d’Orléans-Tours.</a:t>
            </a:r>
          </a:p>
        </p:txBody>
      </p:sp>
      <p:sp>
        <p:nvSpPr>
          <p:cNvPr id="18" name="Rectangle 17"/>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Le P.E.A.C. </a:t>
            </a:r>
            <a:r>
              <a:rPr lang="fr-FR" sz="2400" dirty="0" smtClean="0">
                <a:solidFill>
                  <a:srgbClr val="00B0F0"/>
                </a:solidFill>
                <a:latin typeface="Haettenschweiler" pitchFamily="34" charset="0"/>
              </a:rPr>
              <a:t>(tout comme l’E.P.I. dans notre discipline)</a:t>
            </a:r>
            <a:endParaRPr lang="fr-FR" sz="2400" dirty="0">
              <a:solidFill>
                <a:srgbClr val="00B0F0"/>
              </a:solidFill>
              <a:latin typeface="Century Schoolbook"/>
            </a:endParaRPr>
          </a:p>
        </p:txBody>
      </p:sp>
    </p:spTree>
    <p:extLst>
      <p:ext uri="{BB962C8B-B14F-4D97-AF65-F5344CB8AC3E}">
        <p14:creationId xmlns:p14="http://schemas.microsoft.com/office/powerpoint/2010/main" val="40073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8646" y="1060075"/>
            <a:ext cx="7704856" cy="1200329"/>
          </a:xfrm>
          <a:prstGeom prst="rect">
            <a:avLst/>
          </a:prstGeom>
        </p:spPr>
        <p:txBody>
          <a:bodyPr wrap="square">
            <a:spAutoFit/>
          </a:bodyPr>
          <a:lstStyle/>
          <a:p>
            <a:pPr algn="ctr" fontAlgn="base">
              <a:spcBef>
                <a:spcPct val="0"/>
              </a:spcBef>
              <a:spcAft>
                <a:spcPct val="0"/>
              </a:spcAft>
            </a:pPr>
            <a:r>
              <a:rPr lang="fr-FR" sz="2400" b="1" dirty="0">
                <a:solidFill>
                  <a:srgbClr val="424456"/>
                </a:solidFill>
              </a:rPr>
              <a:t>Cela amène à MUTUALISER et LIER, </a:t>
            </a:r>
          </a:p>
          <a:p>
            <a:pPr algn="ctr" fontAlgn="base">
              <a:spcBef>
                <a:spcPct val="0"/>
              </a:spcBef>
              <a:spcAft>
                <a:spcPct val="0"/>
              </a:spcAft>
            </a:pPr>
            <a:r>
              <a:rPr lang="fr-FR" sz="2400" b="1" dirty="0">
                <a:solidFill>
                  <a:srgbClr val="424456"/>
                </a:solidFill>
              </a:rPr>
              <a:t>avec cohérence, les diverses actions éducatives artistiques menées dans l’établissement</a:t>
            </a:r>
          </a:p>
        </p:txBody>
      </p:sp>
      <p:sp>
        <p:nvSpPr>
          <p:cNvPr id="5" name="Rectangle 4"/>
          <p:cNvSpPr/>
          <p:nvPr/>
        </p:nvSpPr>
        <p:spPr>
          <a:xfrm>
            <a:off x="1098646" y="2348880"/>
            <a:ext cx="7704856" cy="1200329"/>
          </a:xfrm>
          <a:prstGeom prst="rect">
            <a:avLst/>
          </a:prstGeom>
        </p:spPr>
        <p:txBody>
          <a:bodyPr wrap="square">
            <a:spAutoFit/>
          </a:bodyPr>
          <a:lstStyle/>
          <a:p>
            <a:pPr algn="ctr" fontAlgn="base">
              <a:spcBef>
                <a:spcPct val="0"/>
              </a:spcBef>
              <a:spcAft>
                <a:spcPct val="0"/>
              </a:spcAft>
            </a:pPr>
            <a:r>
              <a:rPr lang="fr-FR" sz="2400" b="1" dirty="0">
                <a:solidFill>
                  <a:srgbClr val="424456"/>
                </a:solidFill>
              </a:rPr>
              <a:t>et TISSER le fil avec l’école et le lycée</a:t>
            </a:r>
          </a:p>
          <a:p>
            <a:pPr algn="ctr" fontAlgn="base">
              <a:spcBef>
                <a:spcPct val="0"/>
              </a:spcBef>
              <a:spcAft>
                <a:spcPct val="0"/>
              </a:spcAft>
            </a:pPr>
            <a:r>
              <a:rPr lang="fr-FR" sz="2400" b="1" dirty="0">
                <a:solidFill>
                  <a:srgbClr val="424456"/>
                </a:solidFill>
              </a:rPr>
              <a:t>afin que chaque élève (du CP à la Terminale) vive un </a:t>
            </a:r>
            <a:r>
              <a:rPr lang="fr-FR" sz="2400" b="1" u="sng" dirty="0">
                <a:solidFill>
                  <a:srgbClr val="424456"/>
                </a:solidFill>
              </a:rPr>
              <a:t>P.E.A.C</a:t>
            </a:r>
            <a:r>
              <a:rPr lang="fr-FR" sz="2400" b="1" dirty="0">
                <a:solidFill>
                  <a:srgbClr val="424456"/>
                </a:solidFill>
              </a:rPr>
              <a:t> riche, varié (donc non redondant) et fécond.</a:t>
            </a:r>
          </a:p>
        </p:txBody>
      </p:sp>
      <p:sp>
        <p:nvSpPr>
          <p:cNvPr id="6" name="Espace réservé du pied de page 3"/>
          <p:cNvSpPr>
            <a:spLocks noGrp="1"/>
          </p:cNvSpPr>
          <p:nvPr>
            <p:ph type="ftr" sz="quarter" idx="11"/>
          </p:nvPr>
        </p:nvSpPr>
        <p:spPr bwMode="auto">
          <a:xfrm>
            <a:off x="0" y="6569075"/>
            <a:ext cx="9144000" cy="288925"/>
          </a:xfr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cs typeface="Arial" pitchFamily="34" charset="0"/>
              </a:rPr>
              <a:t>Alain MURSCHEL, IA-IPR d'arts plastiques de l’Académie d’Orléans-Tours.</a:t>
            </a:r>
          </a:p>
        </p:txBody>
      </p:sp>
      <p:sp>
        <p:nvSpPr>
          <p:cNvPr id="7" name="Rectangle 6"/>
          <p:cNvSpPr/>
          <p:nvPr/>
        </p:nvSpPr>
        <p:spPr>
          <a:xfrm>
            <a:off x="3277785" y="5352729"/>
            <a:ext cx="3527106"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68580" algn="ctr">
              <a:spcBef>
                <a:spcPts val="700"/>
              </a:spcBef>
              <a:buClr>
                <a:srgbClr val="D6ECFF"/>
              </a:buClr>
              <a:buSzPct val="95000"/>
            </a:pPr>
            <a:r>
              <a:rPr lang="fr-FR" sz="2400" b="1" dirty="0" smtClean="0">
                <a:solidFill>
                  <a:srgbClr val="424456"/>
                </a:solidFill>
              </a:rPr>
              <a:t>Repérer </a:t>
            </a:r>
            <a:r>
              <a:rPr lang="fr-FR" sz="2400" b="1" dirty="0">
                <a:solidFill>
                  <a:srgbClr val="424456"/>
                </a:solidFill>
              </a:rPr>
              <a:t>les </a:t>
            </a:r>
            <a:r>
              <a:rPr lang="fr-FR" sz="2400" b="1" dirty="0" smtClean="0">
                <a:solidFill>
                  <a:srgbClr val="424456"/>
                </a:solidFill>
              </a:rPr>
              <a:t>manques</a:t>
            </a:r>
            <a:endParaRPr lang="fr-FR" sz="2400" b="1" dirty="0">
              <a:solidFill>
                <a:srgbClr val="424456"/>
              </a:solidFill>
            </a:endParaRPr>
          </a:p>
        </p:txBody>
      </p:sp>
      <p:sp>
        <p:nvSpPr>
          <p:cNvPr id="8" name="Rectangle 7"/>
          <p:cNvSpPr/>
          <p:nvPr/>
        </p:nvSpPr>
        <p:spPr>
          <a:xfrm>
            <a:off x="3277785" y="4632351"/>
            <a:ext cx="3527106"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68580" algn="ctr">
              <a:spcBef>
                <a:spcPts val="700"/>
              </a:spcBef>
              <a:buClr>
                <a:srgbClr val="D6ECFF"/>
              </a:buClr>
              <a:buSzPct val="95000"/>
            </a:pPr>
            <a:r>
              <a:rPr lang="fr-FR" sz="2400" b="1" dirty="0" smtClean="0">
                <a:solidFill>
                  <a:srgbClr val="424456"/>
                </a:solidFill>
              </a:rPr>
              <a:t>Construire </a:t>
            </a:r>
            <a:r>
              <a:rPr lang="fr-FR" sz="2400" b="1" dirty="0">
                <a:solidFill>
                  <a:srgbClr val="424456"/>
                </a:solidFill>
              </a:rPr>
              <a:t>le parcours</a:t>
            </a:r>
          </a:p>
        </p:txBody>
      </p:sp>
      <p:sp>
        <p:nvSpPr>
          <p:cNvPr id="9" name="Rectangle 8"/>
          <p:cNvSpPr/>
          <p:nvPr/>
        </p:nvSpPr>
        <p:spPr>
          <a:xfrm>
            <a:off x="3277785" y="3933055"/>
            <a:ext cx="3527106"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68580" algn="ctr">
              <a:spcBef>
                <a:spcPts val="700"/>
              </a:spcBef>
              <a:buClr>
                <a:srgbClr val="D6ECFF"/>
              </a:buClr>
              <a:buSzPct val="95000"/>
            </a:pPr>
            <a:r>
              <a:rPr lang="fr-FR" sz="2400" b="1" dirty="0">
                <a:solidFill>
                  <a:srgbClr val="424456"/>
                </a:solidFill>
              </a:rPr>
              <a:t>Recenser </a:t>
            </a:r>
            <a:r>
              <a:rPr lang="fr-FR" sz="2400" b="1" dirty="0" smtClean="0">
                <a:solidFill>
                  <a:srgbClr val="424456"/>
                </a:solidFill>
              </a:rPr>
              <a:t>l’existant</a:t>
            </a:r>
            <a:endParaRPr lang="fr-FR" sz="2400" b="1" dirty="0">
              <a:solidFill>
                <a:srgbClr val="424456"/>
              </a:solidFill>
            </a:endParaRPr>
          </a:p>
        </p:txBody>
      </p:sp>
      <p:sp>
        <p:nvSpPr>
          <p:cNvPr id="10" name="Rectangle 9"/>
          <p:cNvSpPr/>
          <p:nvPr/>
        </p:nvSpPr>
        <p:spPr>
          <a:xfrm>
            <a:off x="3277785" y="5995926"/>
            <a:ext cx="3527106"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68580" algn="ctr">
              <a:spcBef>
                <a:spcPts val="700"/>
              </a:spcBef>
              <a:buClr>
                <a:srgbClr val="D6ECFF"/>
              </a:buClr>
              <a:buSzPct val="95000"/>
            </a:pPr>
            <a:r>
              <a:rPr lang="fr-FR" sz="2400" b="1" dirty="0" smtClean="0">
                <a:solidFill>
                  <a:srgbClr val="424456"/>
                </a:solidFill>
              </a:rPr>
              <a:t>Mettre en cohérence</a:t>
            </a:r>
            <a:endParaRPr lang="fr-FR" sz="2400" b="1" dirty="0">
              <a:solidFill>
                <a:srgbClr val="424456"/>
              </a:solidFill>
            </a:endParaRPr>
          </a:p>
        </p:txBody>
      </p:sp>
      <p:sp>
        <p:nvSpPr>
          <p:cNvPr id="12" name="Rectangle 11"/>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Le P.E.A.C.</a:t>
            </a:r>
            <a:endParaRPr lang="fr-FR" sz="3200" dirty="0">
              <a:solidFill>
                <a:prstClr val="black"/>
              </a:solidFill>
              <a:latin typeface="Century Schoolbook"/>
            </a:endParaRPr>
          </a:p>
        </p:txBody>
      </p:sp>
    </p:spTree>
    <p:extLst>
      <p:ext uri="{BB962C8B-B14F-4D97-AF65-F5344CB8AC3E}">
        <p14:creationId xmlns:p14="http://schemas.microsoft.com/office/powerpoint/2010/main" val="23482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1"/>
          <p:cNvSpPr>
            <a:spLocks noChangeArrowheads="1"/>
          </p:cNvSpPr>
          <p:nvPr/>
        </p:nvSpPr>
        <p:spPr bwMode="auto">
          <a:xfrm>
            <a:off x="3491880" y="404664"/>
            <a:ext cx="2409825" cy="942975"/>
          </a:xfrm>
          <a:prstGeom prst="wedgeEllipseCallout">
            <a:avLst>
              <a:gd name="adj1" fmla="val -1220"/>
              <a:gd name="adj2" fmla="val 211363"/>
            </a:avLst>
          </a:prstGeom>
          <a:solidFill>
            <a:srgbClr val="5F497A"/>
          </a:solidFill>
          <a:ln w="19050">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400" smtClean="0">
                <a:solidFill>
                  <a:srgbClr val="FFFFFF"/>
                </a:solidFill>
                <a:latin typeface="SimHei" pitchFamily="49" charset="-122"/>
                <a:cs typeface="Arial" pitchFamily="34" charset="0"/>
              </a:rPr>
              <a:t>Les e</a:t>
            </a:r>
            <a:r>
              <a:rPr lang="fr-FR" sz="1400" b="1" smtClean="0">
                <a:solidFill>
                  <a:srgbClr val="FFFFFF"/>
                </a:solidFill>
                <a:latin typeface="SimHei" pitchFamily="49" charset="-122"/>
                <a:cs typeface="Arial" pitchFamily="34" charset="0"/>
              </a:rPr>
              <a:t>nseignements</a:t>
            </a:r>
          </a:p>
          <a:p>
            <a:pPr algn="ctr" fontAlgn="base">
              <a:spcBef>
                <a:spcPct val="0"/>
              </a:spcBef>
              <a:spcAft>
                <a:spcPct val="0"/>
              </a:spcAft>
            </a:pPr>
            <a:r>
              <a:rPr lang="fr-FR" sz="1600" b="1" smtClean="0">
                <a:solidFill>
                  <a:srgbClr val="FFFFFF"/>
                </a:solidFill>
                <a:latin typeface="SimHei" pitchFamily="49" charset="-122"/>
                <a:cs typeface="Arial" pitchFamily="34" charset="0"/>
              </a:rPr>
              <a:t>artistiques</a:t>
            </a:r>
            <a:endParaRPr lang="fr-FR" smtClean="0">
              <a:solidFill>
                <a:prstClr val="black"/>
              </a:solidFill>
              <a:latin typeface="Arial" pitchFamily="34" charset="0"/>
              <a:cs typeface="Arial" pitchFamily="34" charset="0"/>
            </a:endParaRPr>
          </a:p>
        </p:txBody>
      </p:sp>
      <p:sp>
        <p:nvSpPr>
          <p:cNvPr id="90114" name="Text Box 2"/>
          <p:cNvSpPr txBox="1">
            <a:spLocks noChangeArrowheads="1"/>
          </p:cNvSpPr>
          <p:nvPr/>
        </p:nvSpPr>
        <p:spPr bwMode="auto">
          <a:xfrm>
            <a:off x="6084168" y="260648"/>
            <a:ext cx="1581150" cy="3905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200" dirty="0" smtClean="0">
                <a:solidFill>
                  <a:prstClr val="black"/>
                </a:solidFill>
                <a:latin typeface="Calibri" pitchFamily="34" charset="0"/>
                <a:cs typeface="Arial" pitchFamily="34" charset="0"/>
              </a:rPr>
              <a:t>L’</a:t>
            </a:r>
            <a:r>
              <a:rPr lang="fr-FR" sz="1200" b="1" dirty="0" smtClean="0">
                <a:solidFill>
                  <a:prstClr val="black"/>
                </a:solidFill>
                <a:latin typeface="Calibri" pitchFamily="34" charset="0"/>
                <a:cs typeface="Arial" pitchFamily="34" charset="0"/>
              </a:rPr>
              <a:t>éducation musicale</a:t>
            </a:r>
            <a:endParaRPr lang="fr-FR" dirty="0" smtClean="0">
              <a:solidFill>
                <a:prstClr val="black"/>
              </a:solidFill>
              <a:latin typeface="Arial" pitchFamily="34" charset="0"/>
              <a:cs typeface="Arial" pitchFamily="34" charset="0"/>
            </a:endParaRPr>
          </a:p>
        </p:txBody>
      </p:sp>
      <p:sp>
        <p:nvSpPr>
          <p:cNvPr id="90115" name="Rectangle 3"/>
          <p:cNvSpPr>
            <a:spLocks noChangeArrowheads="1"/>
          </p:cNvSpPr>
          <p:nvPr/>
        </p:nvSpPr>
        <p:spPr bwMode="auto">
          <a:xfrm>
            <a:off x="6732240" y="476672"/>
            <a:ext cx="187220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1200" dirty="0" smtClean="0">
                <a:solidFill>
                  <a:prstClr val="black"/>
                </a:solidFill>
                <a:latin typeface="Calibri" pitchFamily="34" charset="0"/>
                <a:ea typeface="SimHei" pitchFamily="49" charset="-122"/>
                <a:cs typeface="Times New Roman" pitchFamily="18" charset="0"/>
              </a:rPr>
              <a:t>La </a:t>
            </a:r>
            <a:r>
              <a:rPr lang="fr-FR" sz="1200" b="1" dirty="0" smtClean="0">
                <a:solidFill>
                  <a:prstClr val="black"/>
                </a:solidFill>
                <a:latin typeface="Calibri" pitchFamily="34" charset="0"/>
                <a:ea typeface="SimHei" pitchFamily="49" charset="-122"/>
                <a:cs typeface="Times New Roman" pitchFamily="18" charset="0"/>
              </a:rPr>
              <a:t>chorale </a:t>
            </a:r>
            <a:r>
              <a:rPr lang="fr-FR" sz="800" dirty="0" smtClean="0">
                <a:solidFill>
                  <a:prstClr val="black"/>
                </a:solidFill>
                <a:latin typeface="Calibri" pitchFamily="34" charset="0"/>
                <a:ea typeface="SimHei" pitchFamily="49" charset="-122"/>
                <a:cs typeface="Times New Roman" pitchFamily="18" charset="0"/>
              </a:rPr>
              <a:t>(liaison avec Lycée)</a:t>
            </a:r>
            <a:endParaRPr lang="fr-FR" dirty="0" smtClean="0">
              <a:solidFill>
                <a:prstClr val="black"/>
              </a:solidFill>
              <a:latin typeface="Arial" pitchFamily="34" charset="0"/>
              <a:cs typeface="Arial" pitchFamily="34" charset="0"/>
            </a:endParaRPr>
          </a:p>
        </p:txBody>
      </p:sp>
      <p:sp>
        <p:nvSpPr>
          <p:cNvPr id="90116" name="Text Box 4"/>
          <p:cNvSpPr txBox="1">
            <a:spLocks noChangeArrowheads="1"/>
          </p:cNvSpPr>
          <p:nvPr/>
        </p:nvSpPr>
        <p:spPr bwMode="auto">
          <a:xfrm>
            <a:off x="6084168" y="836712"/>
            <a:ext cx="1349375"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200" smtClean="0">
                <a:solidFill>
                  <a:prstClr val="black"/>
                </a:solidFill>
                <a:latin typeface="Calibri" pitchFamily="34" charset="0"/>
                <a:cs typeface="Arial" pitchFamily="34" charset="0"/>
              </a:rPr>
              <a:t>Les </a:t>
            </a:r>
            <a:r>
              <a:rPr lang="fr-FR" sz="1200" b="1" smtClean="0">
                <a:solidFill>
                  <a:prstClr val="black"/>
                </a:solidFill>
                <a:latin typeface="Calibri" pitchFamily="34" charset="0"/>
                <a:cs typeface="Arial" pitchFamily="34" charset="0"/>
              </a:rPr>
              <a:t>arts plastiques</a:t>
            </a:r>
            <a:endParaRPr lang="fr-FR" smtClean="0">
              <a:solidFill>
                <a:prstClr val="black"/>
              </a:solidFill>
              <a:latin typeface="Arial" pitchFamily="34" charset="0"/>
              <a:cs typeface="Arial" pitchFamily="34" charset="0"/>
            </a:endParaRPr>
          </a:p>
        </p:txBody>
      </p:sp>
      <p:sp>
        <p:nvSpPr>
          <p:cNvPr id="90117" name="Text Box 5"/>
          <p:cNvSpPr txBox="1">
            <a:spLocks noChangeArrowheads="1"/>
          </p:cNvSpPr>
          <p:nvPr/>
        </p:nvSpPr>
        <p:spPr bwMode="auto">
          <a:xfrm>
            <a:off x="6588224" y="1052736"/>
            <a:ext cx="2209800"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000" smtClean="0">
                <a:solidFill>
                  <a:prstClr val="black"/>
                </a:solidFill>
                <a:latin typeface="SimHei" pitchFamily="49" charset="-122"/>
                <a:cs typeface="Arial" pitchFamily="34" charset="0"/>
              </a:rPr>
              <a:t>-</a:t>
            </a:r>
            <a:r>
              <a:rPr lang="fr-FR" sz="1000" smtClean="0">
                <a:solidFill>
                  <a:prstClr val="black"/>
                </a:solidFill>
                <a:latin typeface="Calibri" pitchFamily="34" charset="0"/>
                <a:cs typeface="Arial" pitchFamily="34" charset="0"/>
              </a:rPr>
              <a:t>La galerie d’exposition (La Passerelle)</a:t>
            </a:r>
            <a:endParaRPr lang="fr-FR" smtClean="0">
              <a:solidFill>
                <a:prstClr val="black"/>
              </a:solidFill>
              <a:latin typeface="Arial" pitchFamily="34" charset="0"/>
              <a:cs typeface="Arial" pitchFamily="34" charset="0"/>
            </a:endParaRPr>
          </a:p>
        </p:txBody>
      </p:sp>
      <p:sp>
        <p:nvSpPr>
          <p:cNvPr id="90118" name="Text Box 6"/>
          <p:cNvSpPr txBox="1">
            <a:spLocks noChangeArrowheads="1"/>
          </p:cNvSpPr>
          <p:nvPr/>
        </p:nvSpPr>
        <p:spPr bwMode="auto">
          <a:xfrm>
            <a:off x="6084168" y="1556792"/>
            <a:ext cx="1349375" cy="347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200" b="1" smtClean="0">
                <a:solidFill>
                  <a:prstClr val="black"/>
                </a:solidFill>
                <a:latin typeface="Calibri" pitchFamily="34" charset="0"/>
                <a:cs typeface="Arial" pitchFamily="34" charset="0"/>
              </a:rPr>
              <a:t>L’histoire des arts</a:t>
            </a:r>
            <a:endParaRPr lang="fr-FR" smtClean="0">
              <a:solidFill>
                <a:prstClr val="black"/>
              </a:solidFill>
              <a:latin typeface="Arial" pitchFamily="34" charset="0"/>
              <a:cs typeface="Arial" pitchFamily="34" charset="0"/>
            </a:endParaRPr>
          </a:p>
        </p:txBody>
      </p:sp>
      <p:cxnSp>
        <p:nvCxnSpPr>
          <p:cNvPr id="90119" name="AutoShape 7"/>
          <p:cNvCxnSpPr>
            <a:cxnSpLocks noChangeShapeType="1"/>
            <a:endCxn id="90114" idx="1"/>
          </p:cNvCxnSpPr>
          <p:nvPr/>
        </p:nvCxnSpPr>
        <p:spPr bwMode="auto">
          <a:xfrm flipV="1">
            <a:off x="5508104" y="455911"/>
            <a:ext cx="576064" cy="164777"/>
          </a:xfrm>
          <a:prstGeom prst="straightConnector1">
            <a:avLst/>
          </a:prstGeom>
          <a:noFill/>
          <a:ln w="38100">
            <a:solidFill>
              <a:srgbClr val="5F497A"/>
            </a:solidFill>
            <a:round/>
            <a:headEnd/>
            <a:tailEnd type="triangle" w="med" len="med"/>
          </a:ln>
        </p:spPr>
      </p:cxnSp>
      <p:cxnSp>
        <p:nvCxnSpPr>
          <p:cNvPr id="10" name="AutoShape 7"/>
          <p:cNvCxnSpPr>
            <a:cxnSpLocks noChangeShapeType="1"/>
          </p:cNvCxnSpPr>
          <p:nvPr/>
        </p:nvCxnSpPr>
        <p:spPr bwMode="auto">
          <a:xfrm>
            <a:off x="5724128" y="836712"/>
            <a:ext cx="432048" cy="144016"/>
          </a:xfrm>
          <a:prstGeom prst="straightConnector1">
            <a:avLst/>
          </a:prstGeom>
          <a:noFill/>
          <a:ln w="38100">
            <a:solidFill>
              <a:srgbClr val="5F497A"/>
            </a:solidFill>
            <a:round/>
            <a:headEnd/>
            <a:tailEnd type="triangle" w="med" len="med"/>
          </a:ln>
        </p:spPr>
      </p:cxnSp>
      <p:cxnSp>
        <p:nvCxnSpPr>
          <p:cNvPr id="12" name="AutoShape 7"/>
          <p:cNvCxnSpPr>
            <a:cxnSpLocks noChangeShapeType="1"/>
            <a:endCxn id="90118" idx="1"/>
          </p:cNvCxnSpPr>
          <p:nvPr/>
        </p:nvCxnSpPr>
        <p:spPr bwMode="auto">
          <a:xfrm>
            <a:off x="5508104" y="1052736"/>
            <a:ext cx="576064" cy="677887"/>
          </a:xfrm>
          <a:prstGeom prst="straightConnector1">
            <a:avLst/>
          </a:prstGeom>
          <a:noFill/>
          <a:ln w="38100">
            <a:solidFill>
              <a:srgbClr val="5F497A"/>
            </a:solidFill>
            <a:round/>
            <a:headEnd/>
            <a:tailEnd type="triangle" w="med" len="med"/>
          </a:ln>
        </p:spPr>
      </p:cxnSp>
      <p:cxnSp>
        <p:nvCxnSpPr>
          <p:cNvPr id="15" name="AutoShape 7"/>
          <p:cNvCxnSpPr>
            <a:cxnSpLocks noChangeShapeType="1"/>
            <a:endCxn id="90115" idx="1"/>
          </p:cNvCxnSpPr>
          <p:nvPr/>
        </p:nvCxnSpPr>
        <p:spPr bwMode="auto">
          <a:xfrm flipV="1">
            <a:off x="5724128" y="615172"/>
            <a:ext cx="1008112" cy="77524"/>
          </a:xfrm>
          <a:prstGeom prst="straightConnector1">
            <a:avLst/>
          </a:prstGeom>
          <a:noFill/>
          <a:ln w="12700">
            <a:solidFill>
              <a:srgbClr val="5F497A"/>
            </a:solidFill>
            <a:round/>
            <a:headEnd/>
            <a:tailEnd type="triangle" w="med" len="med"/>
          </a:ln>
        </p:spPr>
      </p:cxnSp>
      <p:cxnSp>
        <p:nvCxnSpPr>
          <p:cNvPr id="18" name="AutoShape 7"/>
          <p:cNvCxnSpPr>
            <a:cxnSpLocks noChangeShapeType="1"/>
          </p:cNvCxnSpPr>
          <p:nvPr/>
        </p:nvCxnSpPr>
        <p:spPr bwMode="auto">
          <a:xfrm>
            <a:off x="5724128" y="980728"/>
            <a:ext cx="792088" cy="216024"/>
          </a:xfrm>
          <a:prstGeom prst="straightConnector1">
            <a:avLst/>
          </a:prstGeom>
          <a:noFill/>
          <a:ln w="12700">
            <a:solidFill>
              <a:srgbClr val="5F497A"/>
            </a:solidFill>
            <a:round/>
            <a:headEnd/>
            <a:tailEnd type="triangle" w="med" len="med"/>
          </a:ln>
        </p:spPr>
      </p:cxnSp>
      <p:sp>
        <p:nvSpPr>
          <p:cNvPr id="155650" name="AutoShape 2"/>
          <p:cNvSpPr>
            <a:spLocks noChangeArrowheads="1"/>
          </p:cNvSpPr>
          <p:nvPr/>
        </p:nvSpPr>
        <p:spPr bwMode="auto">
          <a:xfrm>
            <a:off x="1043608" y="1772816"/>
            <a:ext cx="2530475" cy="1143000"/>
          </a:xfrm>
          <a:prstGeom prst="wedgeEllipseCallout">
            <a:avLst>
              <a:gd name="adj1" fmla="val 94130"/>
              <a:gd name="adj2" fmla="val 54500"/>
            </a:avLst>
          </a:prstGeom>
          <a:solidFill>
            <a:srgbClr val="5F497A"/>
          </a:solidFill>
          <a:ln w="19050">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mtClean="0">
                <a:solidFill>
                  <a:srgbClr val="FFFFFF"/>
                </a:solidFill>
                <a:latin typeface="SimHei" pitchFamily="49" charset="-122"/>
                <a:cs typeface="Arial" pitchFamily="34" charset="0"/>
              </a:rPr>
              <a:t>Autour des</a:t>
            </a:r>
          </a:p>
          <a:p>
            <a:pPr algn="ctr" fontAlgn="base">
              <a:spcBef>
                <a:spcPct val="0"/>
              </a:spcBef>
              <a:spcAft>
                <a:spcPct val="0"/>
              </a:spcAft>
            </a:pPr>
            <a:r>
              <a:rPr lang="fr-FR" sz="1600" b="1" smtClean="0">
                <a:solidFill>
                  <a:srgbClr val="FFFFFF"/>
                </a:solidFill>
                <a:latin typeface="SimHei" pitchFamily="49" charset="-122"/>
                <a:cs typeface="Arial" pitchFamily="34" charset="0"/>
              </a:rPr>
              <a:t>SORTIES VOYAGES</a:t>
            </a:r>
            <a:endParaRPr lang="fr-FR" smtClean="0">
              <a:solidFill>
                <a:prstClr val="black"/>
              </a:solidFill>
              <a:latin typeface="Arial" pitchFamily="34" charset="0"/>
              <a:cs typeface="Arial" pitchFamily="34" charset="0"/>
            </a:endParaRPr>
          </a:p>
        </p:txBody>
      </p:sp>
      <p:sp>
        <p:nvSpPr>
          <p:cNvPr id="156674" name="Text Box 2"/>
          <p:cNvSpPr txBox="1">
            <a:spLocks noChangeArrowheads="1"/>
          </p:cNvSpPr>
          <p:nvPr/>
        </p:nvSpPr>
        <p:spPr bwMode="auto">
          <a:xfrm>
            <a:off x="755576" y="404664"/>
            <a:ext cx="2608262" cy="1266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100" dirty="0" smtClean="0">
                <a:solidFill>
                  <a:prstClr val="black"/>
                </a:solidFill>
                <a:latin typeface="Calibri" pitchFamily="34" charset="0"/>
                <a:cs typeface="Arial" pitchFamily="34" charset="0"/>
              </a:rPr>
              <a:t>« Labellisation européenne »</a:t>
            </a:r>
          </a:p>
          <a:p>
            <a:pPr algn="ctr" fontAlgn="base">
              <a:spcBef>
                <a:spcPct val="0"/>
              </a:spcBef>
              <a:spcAft>
                <a:spcPct val="0"/>
              </a:spcAft>
            </a:pPr>
            <a:r>
              <a:rPr lang="fr-FR" sz="800" dirty="0" smtClean="0">
                <a:solidFill>
                  <a:prstClr val="black"/>
                </a:solidFill>
                <a:latin typeface="Calibri" pitchFamily="34" charset="0"/>
                <a:cs typeface="Arial" pitchFamily="34" charset="0"/>
              </a:rPr>
              <a:t>L’ambition de permettre à tous les élèves de faire au moins un voyage/échange à l’étranger durant sa scolarité au collège. Englobe les 4 niveaux ;</a:t>
            </a:r>
          </a:p>
          <a:p>
            <a:pPr fontAlgn="base">
              <a:spcBef>
                <a:spcPct val="0"/>
              </a:spcBef>
              <a:spcAft>
                <a:spcPct val="0"/>
              </a:spcAft>
            </a:pPr>
            <a:r>
              <a:rPr lang="fr-FR" sz="900" dirty="0" smtClean="0">
                <a:solidFill>
                  <a:prstClr val="black"/>
                </a:solidFill>
                <a:latin typeface="SimHei" pitchFamily="49" charset="-122"/>
                <a:cs typeface="Arial" pitchFamily="34" charset="0"/>
              </a:rPr>
              <a:t>-</a:t>
            </a:r>
            <a:r>
              <a:rPr lang="fr-FR" sz="900" dirty="0" smtClean="0">
                <a:solidFill>
                  <a:prstClr val="black"/>
                </a:solidFill>
                <a:latin typeface="Calibri" pitchFamily="34" charset="0"/>
                <a:cs typeface="Arial" pitchFamily="34" charset="0"/>
              </a:rPr>
              <a:t>Angleterre</a:t>
            </a:r>
          </a:p>
          <a:p>
            <a:pPr fontAlgn="base">
              <a:spcBef>
                <a:spcPct val="0"/>
              </a:spcBef>
              <a:spcAft>
                <a:spcPct val="0"/>
              </a:spcAft>
            </a:pPr>
            <a:r>
              <a:rPr lang="fr-FR" sz="900" dirty="0" smtClean="0">
                <a:solidFill>
                  <a:prstClr val="black"/>
                </a:solidFill>
                <a:latin typeface="SimHei" pitchFamily="49" charset="-122"/>
                <a:cs typeface="Arial" pitchFamily="34" charset="0"/>
              </a:rPr>
              <a:t>-</a:t>
            </a:r>
            <a:r>
              <a:rPr lang="fr-FR" sz="900" dirty="0" smtClean="0">
                <a:solidFill>
                  <a:prstClr val="black"/>
                </a:solidFill>
                <a:latin typeface="Calibri" pitchFamily="34" charset="0"/>
                <a:cs typeface="Arial" pitchFamily="34" charset="0"/>
              </a:rPr>
              <a:t>Italie/Espagne</a:t>
            </a:r>
            <a:endParaRPr lang="fr-FR" sz="900" dirty="0" smtClean="0">
              <a:solidFill>
                <a:prstClr val="black"/>
              </a:solidFill>
              <a:latin typeface="SimHei" pitchFamily="49" charset="-122"/>
              <a:cs typeface="Arial" pitchFamily="34" charset="0"/>
            </a:endParaRPr>
          </a:p>
          <a:p>
            <a:pPr fontAlgn="base">
              <a:spcBef>
                <a:spcPct val="0"/>
              </a:spcBef>
              <a:spcAft>
                <a:spcPct val="0"/>
              </a:spcAft>
            </a:pPr>
            <a:r>
              <a:rPr lang="fr-FR" sz="900" dirty="0" smtClean="0">
                <a:solidFill>
                  <a:prstClr val="black"/>
                </a:solidFill>
                <a:latin typeface="SimHei" pitchFamily="49" charset="-122"/>
                <a:cs typeface="Arial" pitchFamily="34" charset="0"/>
              </a:rPr>
              <a:t>-</a:t>
            </a:r>
            <a:r>
              <a:rPr lang="fr-FR" sz="900" dirty="0" smtClean="0">
                <a:solidFill>
                  <a:prstClr val="black"/>
                </a:solidFill>
                <a:latin typeface="Calibri" pitchFamily="34" charset="0"/>
                <a:cs typeface="Arial" pitchFamily="34" charset="0"/>
              </a:rPr>
              <a:t>Allemagne</a:t>
            </a:r>
            <a:endParaRPr lang="fr-FR" dirty="0" smtClean="0">
              <a:solidFill>
                <a:prstClr val="black"/>
              </a:solidFill>
              <a:latin typeface="Arial" pitchFamily="34" charset="0"/>
              <a:cs typeface="Arial" pitchFamily="34" charset="0"/>
            </a:endParaRPr>
          </a:p>
        </p:txBody>
      </p:sp>
      <p:cxnSp>
        <p:nvCxnSpPr>
          <p:cNvPr id="156675" name="AutoShape 3"/>
          <p:cNvCxnSpPr>
            <a:cxnSpLocks noChangeShapeType="1"/>
          </p:cNvCxnSpPr>
          <p:nvPr/>
        </p:nvCxnSpPr>
        <p:spPr bwMode="auto">
          <a:xfrm flipV="1">
            <a:off x="1331640" y="1556792"/>
            <a:ext cx="0" cy="469900"/>
          </a:xfrm>
          <a:prstGeom prst="straightConnector1">
            <a:avLst/>
          </a:prstGeom>
          <a:noFill/>
          <a:ln w="57150">
            <a:solidFill>
              <a:srgbClr val="5F497A"/>
            </a:solidFill>
            <a:round/>
            <a:headEnd/>
            <a:tailEnd type="triangle" w="med" len="med"/>
          </a:ln>
        </p:spPr>
      </p:cxnSp>
      <p:sp>
        <p:nvSpPr>
          <p:cNvPr id="157698" name="AutoShape 2"/>
          <p:cNvSpPr>
            <a:spLocks noChangeArrowheads="1"/>
          </p:cNvSpPr>
          <p:nvPr/>
        </p:nvSpPr>
        <p:spPr bwMode="auto">
          <a:xfrm>
            <a:off x="5004048" y="3284984"/>
            <a:ext cx="2546350" cy="847725"/>
          </a:xfrm>
          <a:prstGeom prst="wedgeEllipseCallout">
            <a:avLst>
              <a:gd name="adj1" fmla="val -63838"/>
              <a:gd name="adj2" fmla="val -94528"/>
            </a:avLst>
          </a:prstGeom>
          <a:solidFill>
            <a:srgbClr val="5F497A"/>
          </a:solidFill>
          <a:ln w="19050">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dirty="0" smtClean="0">
                <a:solidFill>
                  <a:srgbClr val="FFFFFF"/>
                </a:solidFill>
                <a:latin typeface="SimHei" pitchFamily="49" charset="-122"/>
                <a:cs typeface="Arial" pitchFamily="34" charset="0"/>
              </a:rPr>
              <a:t>Autour de</a:t>
            </a:r>
          </a:p>
          <a:p>
            <a:pPr algn="ctr" fontAlgn="base">
              <a:spcBef>
                <a:spcPct val="0"/>
              </a:spcBef>
              <a:spcAft>
                <a:spcPct val="0"/>
              </a:spcAft>
            </a:pPr>
            <a:r>
              <a:rPr lang="fr-FR" sz="1600" b="1" dirty="0" smtClean="0">
                <a:solidFill>
                  <a:srgbClr val="FFFFFF"/>
                </a:solidFill>
                <a:latin typeface="SimHei" pitchFamily="49" charset="-122"/>
                <a:cs typeface="Arial" pitchFamily="34" charset="0"/>
              </a:rPr>
              <a:t>L’ORIENTATION</a:t>
            </a:r>
            <a:endParaRPr lang="fr-FR" dirty="0" smtClean="0">
              <a:solidFill>
                <a:prstClr val="black"/>
              </a:solidFill>
              <a:latin typeface="Arial" pitchFamily="34" charset="0"/>
              <a:cs typeface="Arial" pitchFamily="34" charset="0"/>
            </a:endParaRPr>
          </a:p>
        </p:txBody>
      </p:sp>
      <p:sp>
        <p:nvSpPr>
          <p:cNvPr id="158722" name="Text Box 2"/>
          <p:cNvSpPr txBox="1">
            <a:spLocks noChangeArrowheads="1"/>
          </p:cNvSpPr>
          <p:nvPr/>
        </p:nvSpPr>
        <p:spPr bwMode="auto">
          <a:xfrm>
            <a:off x="5076056" y="2420888"/>
            <a:ext cx="2105025" cy="90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100" smtClean="0">
                <a:solidFill>
                  <a:prstClr val="black"/>
                </a:solidFill>
                <a:latin typeface="Calibri" pitchFamily="34" charset="0"/>
                <a:cs typeface="Arial" pitchFamily="34" charset="0"/>
              </a:rPr>
              <a:t>« Parcours Avenir »</a:t>
            </a:r>
          </a:p>
          <a:p>
            <a:pPr algn="ctr" fontAlgn="base">
              <a:spcBef>
                <a:spcPct val="0"/>
              </a:spcBef>
              <a:spcAft>
                <a:spcPct val="0"/>
              </a:spcAft>
            </a:pPr>
            <a:r>
              <a:rPr lang="fr-FR" sz="800" smtClean="0">
                <a:solidFill>
                  <a:prstClr val="black"/>
                </a:solidFill>
                <a:latin typeface="Calibri" pitchFamily="34" charset="0"/>
                <a:cs typeface="Arial" pitchFamily="34" charset="0"/>
              </a:rPr>
              <a:t>Sensibilisation aux métiers liés à l’artistique au travers des enseignements artistiques, en lien au PAG théâtre, en Histoire-géographie ; </a:t>
            </a:r>
          </a:p>
          <a:p>
            <a:pPr algn="ctr" fontAlgn="base">
              <a:spcBef>
                <a:spcPct val="0"/>
              </a:spcBef>
              <a:spcAft>
                <a:spcPct val="0"/>
              </a:spcAft>
            </a:pPr>
            <a:r>
              <a:rPr lang="fr-FR" sz="800" smtClean="0">
                <a:solidFill>
                  <a:prstClr val="black"/>
                </a:solidFill>
                <a:latin typeface="Calibri" pitchFamily="34" charset="0"/>
                <a:cs typeface="Arial" pitchFamily="34" charset="0"/>
              </a:rPr>
              <a:t>les stages en entreprise,…</a:t>
            </a:r>
            <a:endParaRPr lang="fr-FR" smtClean="0">
              <a:solidFill>
                <a:prstClr val="black"/>
              </a:solidFill>
              <a:latin typeface="Arial" pitchFamily="34" charset="0"/>
              <a:cs typeface="Arial" pitchFamily="34" charset="0"/>
            </a:endParaRPr>
          </a:p>
        </p:txBody>
      </p:sp>
      <p:cxnSp>
        <p:nvCxnSpPr>
          <p:cNvPr id="158723" name="AutoShape 3"/>
          <p:cNvCxnSpPr>
            <a:cxnSpLocks noChangeShapeType="1"/>
          </p:cNvCxnSpPr>
          <p:nvPr/>
        </p:nvCxnSpPr>
        <p:spPr bwMode="auto">
          <a:xfrm flipV="1">
            <a:off x="7020272" y="2996952"/>
            <a:ext cx="0" cy="469900"/>
          </a:xfrm>
          <a:prstGeom prst="straightConnector1">
            <a:avLst/>
          </a:prstGeom>
          <a:noFill/>
          <a:ln w="57150">
            <a:solidFill>
              <a:srgbClr val="5F497A"/>
            </a:solidFill>
            <a:round/>
            <a:headEnd/>
            <a:tailEnd type="triangle" w="med" len="med"/>
          </a:ln>
        </p:spPr>
      </p:cxnSp>
      <p:sp>
        <p:nvSpPr>
          <p:cNvPr id="159746" name="AutoShape 2"/>
          <p:cNvSpPr>
            <a:spLocks noChangeArrowheads="1"/>
          </p:cNvSpPr>
          <p:nvPr/>
        </p:nvSpPr>
        <p:spPr bwMode="auto">
          <a:xfrm>
            <a:off x="1115616" y="2996952"/>
            <a:ext cx="2944366" cy="971550"/>
          </a:xfrm>
          <a:prstGeom prst="wedgeEllipseCallout">
            <a:avLst>
              <a:gd name="adj1" fmla="val 72585"/>
              <a:gd name="adj2" fmla="val -46743"/>
            </a:avLst>
          </a:prstGeom>
          <a:solidFill>
            <a:srgbClr val="5F497A"/>
          </a:solidFill>
          <a:ln w="19050">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dirty="0" smtClean="0">
                <a:solidFill>
                  <a:srgbClr val="FFFFFF"/>
                </a:solidFill>
                <a:latin typeface="SimHei" pitchFamily="49" charset="-122"/>
                <a:cs typeface="Arial" pitchFamily="34" charset="0"/>
              </a:rPr>
              <a:t>Autour du </a:t>
            </a:r>
            <a:r>
              <a:rPr lang="fr-FR" b="1" dirty="0" smtClean="0">
                <a:solidFill>
                  <a:srgbClr val="FFFFFF"/>
                </a:solidFill>
                <a:latin typeface="SimHei" pitchFamily="49" charset="-122"/>
                <a:cs typeface="Arial" pitchFamily="34" charset="0"/>
              </a:rPr>
              <a:t>SPECTACLE VIVANT</a:t>
            </a:r>
            <a:endParaRPr lang="fr-FR" dirty="0" smtClean="0">
              <a:solidFill>
                <a:prstClr val="black"/>
              </a:solidFill>
              <a:latin typeface="Arial" pitchFamily="34" charset="0"/>
              <a:cs typeface="Arial" pitchFamily="34" charset="0"/>
            </a:endParaRPr>
          </a:p>
        </p:txBody>
      </p:sp>
      <p:sp>
        <p:nvSpPr>
          <p:cNvPr id="160770" name="Text Box 2"/>
          <p:cNvSpPr txBox="1">
            <a:spLocks noChangeArrowheads="1"/>
          </p:cNvSpPr>
          <p:nvPr/>
        </p:nvSpPr>
        <p:spPr bwMode="auto">
          <a:xfrm>
            <a:off x="1043608" y="4005065"/>
            <a:ext cx="1433512" cy="6480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200" dirty="0" smtClean="0">
                <a:solidFill>
                  <a:prstClr val="black"/>
                </a:solidFill>
                <a:latin typeface="Calibri" pitchFamily="34" charset="0"/>
                <a:cs typeface="Arial" pitchFamily="34" charset="0"/>
              </a:rPr>
              <a:t>Le </a:t>
            </a:r>
            <a:r>
              <a:rPr lang="fr-FR" sz="1200" b="1" dirty="0" smtClean="0">
                <a:solidFill>
                  <a:prstClr val="black"/>
                </a:solidFill>
                <a:latin typeface="Calibri" pitchFamily="34" charset="0"/>
                <a:cs typeface="Arial" pitchFamily="34" charset="0"/>
              </a:rPr>
              <a:t>POLE THEATRE</a:t>
            </a:r>
            <a:endParaRPr lang="fr-FR" sz="1200" dirty="0" smtClean="0">
              <a:solidFill>
                <a:prstClr val="black"/>
              </a:solidFill>
              <a:latin typeface="SimHei" pitchFamily="49" charset="-122"/>
              <a:cs typeface="Arial" pitchFamily="34" charset="0"/>
            </a:endParaRPr>
          </a:p>
          <a:p>
            <a:pPr algn="ctr" fontAlgn="base">
              <a:spcBef>
                <a:spcPct val="0"/>
              </a:spcBef>
              <a:spcAft>
                <a:spcPct val="0"/>
              </a:spcAft>
            </a:pPr>
            <a:r>
              <a:rPr lang="fr-FR" sz="1000" dirty="0" smtClean="0">
                <a:solidFill>
                  <a:prstClr val="black"/>
                </a:solidFill>
                <a:latin typeface="Calibri" pitchFamily="34" charset="0"/>
                <a:cs typeface="Arial" pitchFamily="34" charset="0"/>
              </a:rPr>
              <a:t>de la 6</a:t>
            </a:r>
            <a:r>
              <a:rPr lang="fr-FR" sz="1000" baseline="30000" dirty="0" smtClean="0">
                <a:solidFill>
                  <a:prstClr val="black"/>
                </a:solidFill>
                <a:latin typeface="Calibri" pitchFamily="34" charset="0"/>
                <a:cs typeface="Arial" pitchFamily="34" charset="0"/>
              </a:rPr>
              <a:t>ème</a:t>
            </a:r>
            <a:r>
              <a:rPr lang="fr-FR" sz="1000" dirty="0" smtClean="0">
                <a:solidFill>
                  <a:prstClr val="black"/>
                </a:solidFill>
                <a:latin typeface="Calibri" pitchFamily="34" charset="0"/>
                <a:cs typeface="Arial" pitchFamily="34" charset="0"/>
              </a:rPr>
              <a:t> à la 4</a:t>
            </a:r>
            <a:r>
              <a:rPr lang="fr-FR" sz="1000" baseline="30000" dirty="0" smtClean="0">
                <a:solidFill>
                  <a:prstClr val="black"/>
                </a:solidFill>
                <a:latin typeface="Calibri" pitchFamily="34" charset="0"/>
                <a:cs typeface="Arial" pitchFamily="34" charset="0"/>
              </a:rPr>
              <a:t>ème</a:t>
            </a:r>
            <a:endParaRPr lang="fr-FR" sz="1000" dirty="0" smtClean="0">
              <a:solidFill>
                <a:prstClr val="black"/>
              </a:solidFill>
              <a:latin typeface="SimHei" pitchFamily="49" charset="-122"/>
              <a:cs typeface="Arial" pitchFamily="34" charset="0"/>
            </a:endParaRPr>
          </a:p>
          <a:p>
            <a:pPr algn="ctr" fontAlgn="base">
              <a:spcBef>
                <a:spcPct val="0"/>
              </a:spcBef>
              <a:spcAft>
                <a:spcPct val="0"/>
              </a:spcAft>
            </a:pPr>
            <a:r>
              <a:rPr lang="fr-FR" sz="1200" dirty="0" smtClean="0">
                <a:solidFill>
                  <a:prstClr val="black"/>
                </a:solidFill>
                <a:latin typeface="Calibri" pitchFamily="34" charset="0"/>
                <a:cs typeface="Arial" pitchFamily="34" charset="0"/>
              </a:rPr>
              <a:t>(P.A.G.)</a:t>
            </a:r>
            <a:endParaRPr lang="fr-FR" dirty="0" smtClean="0">
              <a:solidFill>
                <a:prstClr val="black"/>
              </a:solidFill>
              <a:latin typeface="Arial" pitchFamily="34" charset="0"/>
              <a:cs typeface="Arial" pitchFamily="34" charset="0"/>
            </a:endParaRPr>
          </a:p>
        </p:txBody>
      </p:sp>
      <p:cxnSp>
        <p:nvCxnSpPr>
          <p:cNvPr id="160771" name="AutoShape 3"/>
          <p:cNvCxnSpPr>
            <a:cxnSpLocks noChangeShapeType="1"/>
          </p:cNvCxnSpPr>
          <p:nvPr/>
        </p:nvCxnSpPr>
        <p:spPr bwMode="auto">
          <a:xfrm>
            <a:off x="1331640" y="3573016"/>
            <a:ext cx="0" cy="517401"/>
          </a:xfrm>
          <a:prstGeom prst="straightConnector1">
            <a:avLst/>
          </a:prstGeom>
          <a:noFill/>
          <a:ln w="57150">
            <a:solidFill>
              <a:srgbClr val="5F497A"/>
            </a:solidFill>
            <a:round/>
            <a:headEnd/>
            <a:tailEnd type="triangle" w="med" len="med"/>
          </a:ln>
        </p:spPr>
      </p:cxnSp>
      <p:sp>
        <p:nvSpPr>
          <p:cNvPr id="161794" name="Text Box 2"/>
          <p:cNvSpPr txBox="1">
            <a:spLocks noChangeArrowheads="1"/>
          </p:cNvSpPr>
          <p:nvPr/>
        </p:nvSpPr>
        <p:spPr bwMode="auto">
          <a:xfrm>
            <a:off x="1835696" y="4365104"/>
            <a:ext cx="1995487"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000" dirty="0" smtClean="0">
                <a:solidFill>
                  <a:prstClr val="black"/>
                </a:solidFill>
                <a:latin typeface="Calibri" pitchFamily="34" charset="0"/>
                <a:cs typeface="Arial" pitchFamily="34" charset="0"/>
              </a:rPr>
              <a:t>Sorties culturelles, spectacles, rencontres de structures :</a:t>
            </a:r>
          </a:p>
          <a:p>
            <a:pPr algn="ctr" fontAlgn="base">
              <a:spcBef>
                <a:spcPct val="0"/>
              </a:spcBef>
              <a:spcAft>
                <a:spcPct val="0"/>
              </a:spcAft>
            </a:pPr>
            <a:r>
              <a:rPr lang="fr-FR" sz="1000" b="1" dirty="0" smtClean="0">
                <a:solidFill>
                  <a:prstClr val="black"/>
                </a:solidFill>
                <a:latin typeface="Calibri" pitchFamily="34" charset="0"/>
                <a:cs typeface="Arial" pitchFamily="34" charset="0"/>
              </a:rPr>
              <a:t>Scène Nationale</a:t>
            </a:r>
            <a:endParaRPr lang="fr-FR" dirty="0" smtClean="0">
              <a:solidFill>
                <a:prstClr val="black"/>
              </a:solidFill>
              <a:latin typeface="Arial" pitchFamily="34" charset="0"/>
              <a:cs typeface="Arial" pitchFamily="34" charset="0"/>
            </a:endParaRPr>
          </a:p>
        </p:txBody>
      </p:sp>
      <p:cxnSp>
        <p:nvCxnSpPr>
          <p:cNvPr id="161795" name="AutoShape 3"/>
          <p:cNvCxnSpPr>
            <a:cxnSpLocks noChangeShapeType="1"/>
          </p:cNvCxnSpPr>
          <p:nvPr/>
        </p:nvCxnSpPr>
        <p:spPr bwMode="auto">
          <a:xfrm>
            <a:off x="2843808" y="3789040"/>
            <a:ext cx="0" cy="614884"/>
          </a:xfrm>
          <a:prstGeom prst="straightConnector1">
            <a:avLst/>
          </a:prstGeom>
          <a:noFill/>
          <a:ln w="38100">
            <a:solidFill>
              <a:srgbClr val="5F497A"/>
            </a:solidFill>
            <a:round/>
            <a:headEnd/>
            <a:tailEnd type="triangle" w="med" len="med"/>
          </a:ln>
        </p:spPr>
      </p:cxnSp>
      <p:sp>
        <p:nvSpPr>
          <p:cNvPr id="161796" name="Text Box 4"/>
          <p:cNvSpPr txBox="1">
            <a:spLocks noChangeArrowheads="1"/>
          </p:cNvSpPr>
          <p:nvPr/>
        </p:nvSpPr>
        <p:spPr bwMode="auto">
          <a:xfrm>
            <a:off x="1331640" y="5157192"/>
            <a:ext cx="2468562" cy="15205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000" b="1" dirty="0" smtClean="0">
                <a:solidFill>
                  <a:prstClr val="black"/>
                </a:solidFill>
                <a:latin typeface="Calibri" pitchFamily="34" charset="0"/>
                <a:cs typeface="Arial" pitchFamily="34" charset="0"/>
              </a:rPr>
              <a:t>Partenariat et signature d’une charte éducative</a:t>
            </a:r>
            <a:r>
              <a:rPr lang="fr-FR" sz="1000" dirty="0" smtClean="0">
                <a:solidFill>
                  <a:prstClr val="black"/>
                </a:solidFill>
                <a:latin typeface="Calibri" pitchFamily="34" charset="0"/>
                <a:cs typeface="Arial" pitchFamily="34" charset="0"/>
              </a:rPr>
              <a:t> avec la  structure culturelle de proximité et de quartier : </a:t>
            </a:r>
          </a:p>
          <a:p>
            <a:pPr fontAlgn="base">
              <a:spcBef>
                <a:spcPct val="0"/>
              </a:spcBef>
              <a:spcAft>
                <a:spcPct val="0"/>
              </a:spcAft>
            </a:pPr>
            <a:r>
              <a:rPr lang="fr-FR" sz="1000" dirty="0" smtClean="0">
                <a:solidFill>
                  <a:prstClr val="black"/>
                </a:solidFill>
                <a:latin typeface="Calibri" pitchFamily="34" charset="0"/>
                <a:cs typeface="Arial" pitchFamily="34" charset="0"/>
              </a:rPr>
              <a:t>- semaine d’immersion (P.A.G.)</a:t>
            </a:r>
          </a:p>
          <a:p>
            <a:pPr fontAlgn="base">
              <a:spcBef>
                <a:spcPct val="0"/>
              </a:spcBef>
              <a:spcAft>
                <a:spcPct val="0"/>
              </a:spcAft>
            </a:pPr>
            <a:r>
              <a:rPr lang="fr-FR" sz="1000" dirty="0" smtClean="0">
                <a:solidFill>
                  <a:prstClr val="black"/>
                </a:solidFill>
                <a:latin typeface="Calibri" pitchFamily="34" charset="0"/>
                <a:cs typeface="Arial" pitchFamily="34" charset="0"/>
              </a:rPr>
              <a:t>- stages proposés à destination des scolaires.</a:t>
            </a:r>
          </a:p>
          <a:p>
            <a:pPr fontAlgn="base">
              <a:spcBef>
                <a:spcPct val="0"/>
              </a:spcBef>
              <a:spcAft>
                <a:spcPct val="0"/>
              </a:spcAft>
            </a:pPr>
            <a:r>
              <a:rPr lang="fr-FR" sz="1000" dirty="0" smtClean="0">
                <a:solidFill>
                  <a:prstClr val="black"/>
                </a:solidFill>
                <a:latin typeface="Calibri" pitchFamily="34" charset="0"/>
                <a:cs typeface="Arial" pitchFamily="34" charset="0"/>
              </a:rPr>
              <a:t>- sorties spectacles.</a:t>
            </a:r>
          </a:p>
          <a:p>
            <a:pPr fontAlgn="base">
              <a:spcBef>
                <a:spcPct val="0"/>
              </a:spcBef>
              <a:spcAft>
                <a:spcPct val="0"/>
              </a:spcAft>
            </a:pPr>
            <a:r>
              <a:rPr lang="fr-FR" sz="1000" dirty="0" smtClean="0">
                <a:solidFill>
                  <a:prstClr val="black"/>
                </a:solidFill>
                <a:latin typeface="Calibri" pitchFamily="34" charset="0"/>
                <a:cs typeface="Arial" pitchFamily="34" charset="0"/>
              </a:rPr>
              <a:t>-Interventions d’artistes et des partenaires.</a:t>
            </a:r>
            <a:endParaRPr lang="fr-FR" dirty="0" smtClean="0">
              <a:solidFill>
                <a:prstClr val="black"/>
              </a:solidFill>
              <a:latin typeface="Arial" pitchFamily="34" charset="0"/>
              <a:cs typeface="Arial" pitchFamily="34" charset="0"/>
            </a:endParaRPr>
          </a:p>
        </p:txBody>
      </p:sp>
      <p:cxnSp>
        <p:nvCxnSpPr>
          <p:cNvPr id="27" name="AutoShape 3"/>
          <p:cNvCxnSpPr>
            <a:cxnSpLocks noChangeShapeType="1"/>
          </p:cNvCxnSpPr>
          <p:nvPr/>
        </p:nvCxnSpPr>
        <p:spPr bwMode="auto">
          <a:xfrm>
            <a:off x="1907704" y="4581128"/>
            <a:ext cx="0" cy="614884"/>
          </a:xfrm>
          <a:prstGeom prst="straightConnector1">
            <a:avLst/>
          </a:prstGeom>
          <a:noFill/>
          <a:ln w="38100">
            <a:solidFill>
              <a:srgbClr val="5F497A"/>
            </a:solidFill>
            <a:round/>
            <a:headEnd/>
            <a:tailEnd type="triangle" w="med" len="med"/>
          </a:ln>
        </p:spPr>
      </p:cxnSp>
      <p:sp>
        <p:nvSpPr>
          <p:cNvPr id="162818" name="AutoShape 2"/>
          <p:cNvSpPr>
            <a:spLocks noChangeArrowheads="1"/>
          </p:cNvSpPr>
          <p:nvPr/>
        </p:nvSpPr>
        <p:spPr bwMode="auto">
          <a:xfrm>
            <a:off x="6804248" y="1700808"/>
            <a:ext cx="2171700" cy="971550"/>
          </a:xfrm>
          <a:prstGeom prst="wedgeEllipseCallout">
            <a:avLst>
              <a:gd name="adj1" fmla="val -139166"/>
              <a:gd name="adj2" fmla="val 31062"/>
            </a:avLst>
          </a:prstGeom>
          <a:solidFill>
            <a:srgbClr val="5F497A"/>
          </a:solidFill>
          <a:ln w="19050">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dirty="0" smtClean="0">
                <a:solidFill>
                  <a:srgbClr val="FFFFFF"/>
                </a:solidFill>
                <a:latin typeface="SimHei" pitchFamily="49" charset="-122"/>
                <a:cs typeface="Arial" pitchFamily="34" charset="0"/>
              </a:rPr>
              <a:t>Autour du</a:t>
            </a:r>
          </a:p>
          <a:p>
            <a:pPr algn="ctr" fontAlgn="base">
              <a:spcBef>
                <a:spcPct val="0"/>
              </a:spcBef>
              <a:spcAft>
                <a:spcPct val="0"/>
              </a:spcAft>
            </a:pPr>
            <a:r>
              <a:rPr lang="fr-FR" b="1" dirty="0" smtClean="0">
                <a:solidFill>
                  <a:srgbClr val="FFFFFF"/>
                </a:solidFill>
                <a:latin typeface="SimHei" pitchFamily="49" charset="-122"/>
                <a:cs typeface="Arial" pitchFamily="34" charset="0"/>
              </a:rPr>
              <a:t>PATRIMOINE</a:t>
            </a:r>
            <a:endParaRPr lang="fr-FR" dirty="0" smtClean="0">
              <a:solidFill>
                <a:prstClr val="black"/>
              </a:solidFill>
              <a:latin typeface="Arial" pitchFamily="34" charset="0"/>
              <a:cs typeface="Arial" pitchFamily="34" charset="0"/>
            </a:endParaRPr>
          </a:p>
        </p:txBody>
      </p:sp>
      <p:sp>
        <p:nvSpPr>
          <p:cNvPr id="163842" name="Text Box 2"/>
          <p:cNvSpPr txBox="1">
            <a:spLocks noChangeArrowheads="1"/>
          </p:cNvSpPr>
          <p:nvPr/>
        </p:nvSpPr>
        <p:spPr bwMode="auto">
          <a:xfrm>
            <a:off x="5220072" y="1772816"/>
            <a:ext cx="1647825" cy="488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000" smtClean="0">
                <a:solidFill>
                  <a:prstClr val="black"/>
                </a:solidFill>
                <a:latin typeface="Calibri" pitchFamily="34" charset="0"/>
                <a:cs typeface="Arial" pitchFamily="34" charset="0"/>
              </a:rPr>
              <a:t>Le programme </a:t>
            </a:r>
          </a:p>
          <a:p>
            <a:pPr algn="ctr" fontAlgn="base">
              <a:spcBef>
                <a:spcPct val="0"/>
              </a:spcBef>
              <a:spcAft>
                <a:spcPct val="0"/>
              </a:spcAft>
            </a:pPr>
            <a:r>
              <a:rPr lang="fr-FR" sz="1000" smtClean="0">
                <a:solidFill>
                  <a:prstClr val="black"/>
                </a:solidFill>
                <a:latin typeface="Calibri" pitchFamily="34" charset="0"/>
                <a:cs typeface="Arial" pitchFamily="34" charset="0"/>
              </a:rPr>
              <a:t>d’</a:t>
            </a:r>
            <a:r>
              <a:rPr lang="fr-FR" sz="1000" b="1" smtClean="0">
                <a:solidFill>
                  <a:prstClr val="black"/>
                </a:solidFill>
                <a:latin typeface="Calibri" pitchFamily="34" charset="0"/>
                <a:cs typeface="Arial" pitchFamily="34" charset="0"/>
              </a:rPr>
              <a:t>histoire des arts en 3ème</a:t>
            </a:r>
            <a:endParaRPr lang="fr-FR" smtClean="0">
              <a:solidFill>
                <a:prstClr val="black"/>
              </a:solidFill>
              <a:latin typeface="Arial" pitchFamily="34" charset="0"/>
              <a:cs typeface="Arial" pitchFamily="34" charset="0"/>
            </a:endParaRPr>
          </a:p>
        </p:txBody>
      </p:sp>
      <p:cxnSp>
        <p:nvCxnSpPr>
          <p:cNvPr id="164866" name="AutoShape 2"/>
          <p:cNvCxnSpPr>
            <a:cxnSpLocks noChangeShapeType="1"/>
            <a:stCxn id="162818" idx="0"/>
          </p:cNvCxnSpPr>
          <p:nvPr/>
        </p:nvCxnSpPr>
        <p:spPr bwMode="auto">
          <a:xfrm flipH="1" flipV="1">
            <a:off x="7884368" y="1340769"/>
            <a:ext cx="5730" cy="360039"/>
          </a:xfrm>
          <a:prstGeom prst="straightConnector1">
            <a:avLst/>
          </a:prstGeom>
          <a:noFill/>
          <a:ln w="76200">
            <a:solidFill>
              <a:srgbClr val="5F497A"/>
            </a:solidFill>
            <a:round/>
            <a:headEnd/>
            <a:tailEnd type="triangle" w="med" len="med"/>
          </a:ln>
        </p:spPr>
      </p:cxnSp>
      <p:cxnSp>
        <p:nvCxnSpPr>
          <p:cNvPr id="165890" name="AutoShape 2"/>
          <p:cNvCxnSpPr>
            <a:cxnSpLocks noChangeShapeType="1"/>
            <a:stCxn id="162818" idx="4"/>
          </p:cNvCxnSpPr>
          <p:nvPr/>
        </p:nvCxnSpPr>
        <p:spPr bwMode="auto">
          <a:xfrm flipH="1">
            <a:off x="7884368" y="2672358"/>
            <a:ext cx="5730" cy="1476722"/>
          </a:xfrm>
          <a:prstGeom prst="straightConnector1">
            <a:avLst/>
          </a:prstGeom>
          <a:noFill/>
          <a:ln w="57150">
            <a:solidFill>
              <a:srgbClr val="5F497A"/>
            </a:solidFill>
            <a:round/>
            <a:headEnd/>
            <a:tailEnd type="triangle" w="med" len="med"/>
          </a:ln>
        </p:spPr>
      </p:cxnSp>
      <p:sp>
        <p:nvSpPr>
          <p:cNvPr id="165891" name="Text Box 3"/>
          <p:cNvSpPr txBox="1">
            <a:spLocks noChangeArrowheads="1"/>
          </p:cNvSpPr>
          <p:nvPr/>
        </p:nvSpPr>
        <p:spPr bwMode="auto">
          <a:xfrm>
            <a:off x="7020272" y="4149080"/>
            <a:ext cx="1830387" cy="10239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buFontTx/>
              <a:buChar char="-"/>
            </a:pPr>
            <a:r>
              <a:rPr lang="fr-FR" sz="1000" dirty="0" smtClean="0">
                <a:solidFill>
                  <a:prstClr val="black"/>
                </a:solidFill>
                <a:latin typeface="Calibri" pitchFamily="34" charset="0"/>
                <a:cs typeface="Arial" pitchFamily="34" charset="0"/>
              </a:rPr>
              <a:t>Sorties sites et structures liées au </a:t>
            </a:r>
            <a:r>
              <a:rPr lang="fr-FR" sz="1000" b="1" dirty="0" smtClean="0">
                <a:solidFill>
                  <a:prstClr val="black"/>
                </a:solidFill>
                <a:latin typeface="Calibri" pitchFamily="34" charset="0"/>
                <a:cs typeface="Arial" pitchFamily="34" charset="0"/>
              </a:rPr>
              <a:t>patrimoine </a:t>
            </a:r>
            <a:r>
              <a:rPr lang="fr-FR" sz="1000" b="1" u="sng" dirty="0" smtClean="0">
                <a:solidFill>
                  <a:prstClr val="black"/>
                </a:solidFill>
                <a:latin typeface="Calibri" pitchFamily="34" charset="0"/>
                <a:cs typeface="Arial" pitchFamily="34" charset="0"/>
              </a:rPr>
              <a:t>local</a:t>
            </a:r>
          </a:p>
          <a:p>
            <a:pPr algn="ctr" fontAlgn="base">
              <a:spcBef>
                <a:spcPct val="0"/>
              </a:spcBef>
              <a:spcAft>
                <a:spcPct val="0"/>
              </a:spcAft>
            </a:pPr>
            <a:r>
              <a:rPr lang="fr-FR" sz="1000" dirty="0" smtClean="0">
                <a:solidFill>
                  <a:prstClr val="black"/>
                </a:solidFill>
                <a:latin typeface="Calibri" pitchFamily="34" charset="0"/>
                <a:cs typeface="Arial" pitchFamily="34" charset="0"/>
              </a:rPr>
              <a:t>et aux actions commémoratives.</a:t>
            </a:r>
            <a:endParaRPr lang="fr-FR" dirty="0" smtClean="0">
              <a:solidFill>
                <a:prstClr val="black"/>
              </a:solidFill>
              <a:latin typeface="Arial" pitchFamily="34" charset="0"/>
              <a:cs typeface="Arial" pitchFamily="34" charset="0"/>
            </a:endParaRPr>
          </a:p>
        </p:txBody>
      </p:sp>
      <p:sp>
        <p:nvSpPr>
          <p:cNvPr id="165892" name="Text Box 4"/>
          <p:cNvSpPr txBox="1">
            <a:spLocks noChangeArrowheads="1"/>
          </p:cNvSpPr>
          <p:nvPr/>
        </p:nvSpPr>
        <p:spPr bwMode="auto">
          <a:xfrm>
            <a:off x="7020272" y="5013176"/>
            <a:ext cx="1857375" cy="1041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000" dirty="0" smtClean="0">
                <a:solidFill>
                  <a:prstClr val="black"/>
                </a:solidFill>
                <a:latin typeface="Calibri" pitchFamily="34" charset="0"/>
                <a:cs typeface="Arial" pitchFamily="34" charset="0"/>
              </a:rPr>
              <a:t>- Sorties sites et structures liées au </a:t>
            </a:r>
            <a:r>
              <a:rPr lang="fr-FR" sz="1000" b="1" dirty="0" smtClean="0">
                <a:solidFill>
                  <a:prstClr val="black"/>
                </a:solidFill>
                <a:latin typeface="Calibri" pitchFamily="34" charset="0"/>
                <a:cs typeface="Arial" pitchFamily="34" charset="0"/>
              </a:rPr>
              <a:t>patrimoine </a:t>
            </a:r>
            <a:r>
              <a:rPr lang="fr-FR" sz="1000" b="1" u="sng" dirty="0" smtClean="0">
                <a:solidFill>
                  <a:prstClr val="black"/>
                </a:solidFill>
                <a:latin typeface="Calibri" pitchFamily="34" charset="0"/>
                <a:cs typeface="Arial" pitchFamily="34" charset="0"/>
              </a:rPr>
              <a:t>national</a:t>
            </a:r>
            <a:endParaRPr lang="fr-FR" sz="1000" dirty="0" smtClean="0">
              <a:solidFill>
                <a:prstClr val="black"/>
              </a:solidFill>
              <a:latin typeface="Calibri" pitchFamily="34" charset="0"/>
              <a:cs typeface="Arial" pitchFamily="34" charset="0"/>
            </a:endParaRPr>
          </a:p>
          <a:p>
            <a:pPr algn="ctr" fontAlgn="base">
              <a:spcBef>
                <a:spcPct val="0"/>
              </a:spcBef>
              <a:spcAft>
                <a:spcPct val="0"/>
              </a:spcAft>
            </a:pPr>
            <a:r>
              <a:rPr lang="fr-FR" sz="1000" dirty="0" smtClean="0">
                <a:solidFill>
                  <a:prstClr val="black"/>
                </a:solidFill>
                <a:latin typeface="Calibri" pitchFamily="34" charset="0"/>
                <a:cs typeface="Arial" pitchFamily="34" charset="0"/>
              </a:rPr>
              <a:t>et ateliers artistiques en lien.</a:t>
            </a:r>
            <a:endParaRPr lang="fr-FR" dirty="0" smtClean="0">
              <a:solidFill>
                <a:prstClr val="black"/>
              </a:solidFill>
              <a:latin typeface="Arial" pitchFamily="34" charset="0"/>
              <a:cs typeface="Arial" pitchFamily="34" charset="0"/>
            </a:endParaRPr>
          </a:p>
        </p:txBody>
      </p:sp>
      <p:sp>
        <p:nvSpPr>
          <p:cNvPr id="165893" name="Text Box 5"/>
          <p:cNvSpPr txBox="1">
            <a:spLocks noChangeArrowheads="1"/>
          </p:cNvSpPr>
          <p:nvPr/>
        </p:nvSpPr>
        <p:spPr bwMode="auto">
          <a:xfrm>
            <a:off x="7596336" y="6165304"/>
            <a:ext cx="990600"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100" dirty="0" smtClean="0">
                <a:solidFill>
                  <a:prstClr val="black"/>
                </a:solidFill>
                <a:latin typeface="Calibri" pitchFamily="34" charset="0"/>
                <a:cs typeface="Arial" pitchFamily="34" charset="0"/>
              </a:rPr>
              <a:t>Le club </a:t>
            </a:r>
            <a:r>
              <a:rPr lang="fr-FR" sz="1100" b="1" dirty="0" smtClean="0">
                <a:solidFill>
                  <a:prstClr val="black"/>
                </a:solidFill>
                <a:latin typeface="Calibri" pitchFamily="34" charset="0"/>
                <a:cs typeface="Arial" pitchFamily="34" charset="0"/>
              </a:rPr>
              <a:t>14-18</a:t>
            </a:r>
          </a:p>
          <a:p>
            <a:pPr algn="ctr" fontAlgn="base">
              <a:spcBef>
                <a:spcPct val="0"/>
              </a:spcBef>
              <a:spcAft>
                <a:spcPct val="0"/>
              </a:spcAft>
            </a:pPr>
            <a:r>
              <a:rPr lang="fr-FR" sz="1100" dirty="0" smtClean="0">
                <a:solidFill>
                  <a:prstClr val="black"/>
                </a:solidFill>
                <a:latin typeface="Calibri" pitchFamily="34" charset="0"/>
                <a:cs typeface="Arial" pitchFamily="34" charset="0"/>
              </a:rPr>
              <a:t>EPI</a:t>
            </a:r>
            <a:r>
              <a:rPr lang="fr-FR" sz="1100" b="1" dirty="0" smtClean="0">
                <a:solidFill>
                  <a:prstClr val="black"/>
                </a:solidFill>
                <a:latin typeface="Calibri" pitchFamily="34" charset="0"/>
                <a:cs typeface="Arial" pitchFamily="34" charset="0"/>
              </a:rPr>
              <a:t> H/G-Arts</a:t>
            </a:r>
            <a:endParaRPr lang="fr-FR" dirty="0" smtClean="0">
              <a:solidFill>
                <a:prstClr val="black"/>
              </a:solidFill>
              <a:latin typeface="Arial" pitchFamily="34" charset="0"/>
              <a:cs typeface="Arial" pitchFamily="34" charset="0"/>
            </a:endParaRPr>
          </a:p>
        </p:txBody>
      </p:sp>
      <p:cxnSp>
        <p:nvCxnSpPr>
          <p:cNvPr id="47" name="AutoShape 3"/>
          <p:cNvCxnSpPr>
            <a:cxnSpLocks noChangeShapeType="1"/>
          </p:cNvCxnSpPr>
          <p:nvPr/>
        </p:nvCxnSpPr>
        <p:spPr bwMode="auto">
          <a:xfrm>
            <a:off x="7884368" y="5877272"/>
            <a:ext cx="0" cy="360040"/>
          </a:xfrm>
          <a:prstGeom prst="straightConnector1">
            <a:avLst/>
          </a:prstGeom>
          <a:noFill/>
          <a:ln w="38100">
            <a:solidFill>
              <a:srgbClr val="5F497A"/>
            </a:solidFill>
            <a:round/>
            <a:headEnd/>
            <a:tailEnd type="triangle" w="med" len="med"/>
          </a:ln>
        </p:spPr>
      </p:cxnSp>
      <p:sp>
        <p:nvSpPr>
          <p:cNvPr id="166914" name="AutoShape 2"/>
          <p:cNvSpPr>
            <a:spLocks noChangeArrowheads="1"/>
          </p:cNvSpPr>
          <p:nvPr/>
        </p:nvSpPr>
        <p:spPr bwMode="auto">
          <a:xfrm>
            <a:off x="3707904" y="4005064"/>
            <a:ext cx="2085975" cy="936104"/>
          </a:xfrm>
          <a:prstGeom prst="wedgeEllipseCallout">
            <a:avLst>
              <a:gd name="adj1" fmla="val -47"/>
              <a:gd name="adj2" fmla="val -141543"/>
            </a:avLst>
          </a:prstGeom>
          <a:solidFill>
            <a:srgbClr val="5F497A"/>
          </a:solidFill>
          <a:ln w="19050">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dirty="0" smtClean="0">
                <a:solidFill>
                  <a:srgbClr val="FFFFFF"/>
                </a:solidFill>
                <a:latin typeface="SimHei" pitchFamily="49" charset="-122"/>
                <a:cs typeface="Arial" pitchFamily="34" charset="0"/>
              </a:rPr>
              <a:t>Autour de</a:t>
            </a:r>
          </a:p>
          <a:p>
            <a:pPr algn="ctr" fontAlgn="base">
              <a:spcBef>
                <a:spcPct val="0"/>
              </a:spcBef>
              <a:spcAft>
                <a:spcPct val="0"/>
              </a:spcAft>
            </a:pPr>
            <a:r>
              <a:rPr lang="fr-FR" b="1" dirty="0" smtClean="0">
                <a:solidFill>
                  <a:srgbClr val="FFFFFF"/>
                </a:solidFill>
                <a:latin typeface="SimHei" pitchFamily="49" charset="-122"/>
                <a:cs typeface="Arial" pitchFamily="34" charset="0"/>
              </a:rPr>
              <a:t>L’écriture</a:t>
            </a:r>
            <a:endParaRPr lang="fr-FR" dirty="0" smtClean="0">
              <a:solidFill>
                <a:prstClr val="black"/>
              </a:solidFill>
              <a:latin typeface="Arial" pitchFamily="34" charset="0"/>
              <a:cs typeface="Arial" pitchFamily="34" charset="0"/>
            </a:endParaRPr>
          </a:p>
        </p:txBody>
      </p:sp>
      <p:sp>
        <p:nvSpPr>
          <p:cNvPr id="167938" name="Text Box 2"/>
          <p:cNvSpPr txBox="1">
            <a:spLocks noChangeArrowheads="1"/>
          </p:cNvSpPr>
          <p:nvPr/>
        </p:nvSpPr>
        <p:spPr bwMode="auto">
          <a:xfrm>
            <a:off x="3707904" y="5085184"/>
            <a:ext cx="895350" cy="347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200" dirty="0" smtClean="0">
                <a:solidFill>
                  <a:prstClr val="black"/>
                </a:solidFill>
                <a:latin typeface="Calibri" pitchFamily="34" charset="0"/>
                <a:cs typeface="Arial" pitchFamily="34" charset="0"/>
              </a:rPr>
              <a:t>Les</a:t>
            </a:r>
            <a:r>
              <a:rPr lang="fr-FR" sz="1200" b="1" dirty="0" smtClean="0">
                <a:solidFill>
                  <a:prstClr val="black"/>
                </a:solidFill>
                <a:latin typeface="Calibri" pitchFamily="34" charset="0"/>
                <a:cs typeface="Arial" pitchFamily="34" charset="0"/>
              </a:rPr>
              <a:t> Lettres</a:t>
            </a:r>
          </a:p>
          <a:p>
            <a:pPr fontAlgn="base">
              <a:spcBef>
                <a:spcPct val="0"/>
              </a:spcBef>
              <a:spcAft>
                <a:spcPts val="1000"/>
              </a:spcAft>
            </a:pPr>
            <a:r>
              <a:rPr lang="fr-FR" sz="1200" b="1" dirty="0" smtClean="0">
                <a:solidFill>
                  <a:prstClr val="black"/>
                </a:solidFill>
                <a:latin typeface="Calibri" pitchFamily="34" charset="0"/>
                <a:cs typeface="Arial" pitchFamily="34" charset="0"/>
              </a:rPr>
              <a:t>C.D.I.</a:t>
            </a:r>
            <a:endParaRPr lang="fr-FR" dirty="0" smtClean="0">
              <a:solidFill>
                <a:prstClr val="black"/>
              </a:solidFill>
              <a:latin typeface="Arial" pitchFamily="34" charset="0"/>
              <a:cs typeface="Arial" pitchFamily="34" charset="0"/>
            </a:endParaRPr>
          </a:p>
        </p:txBody>
      </p:sp>
      <p:cxnSp>
        <p:nvCxnSpPr>
          <p:cNvPr id="37" name="AutoShape 7"/>
          <p:cNvCxnSpPr>
            <a:cxnSpLocks noChangeShapeType="1"/>
          </p:cNvCxnSpPr>
          <p:nvPr/>
        </p:nvCxnSpPr>
        <p:spPr bwMode="auto">
          <a:xfrm>
            <a:off x="3995936" y="4581128"/>
            <a:ext cx="0" cy="555302"/>
          </a:xfrm>
          <a:prstGeom prst="straightConnector1">
            <a:avLst/>
          </a:prstGeom>
          <a:noFill/>
          <a:ln w="38100">
            <a:solidFill>
              <a:srgbClr val="5F497A"/>
            </a:solidFill>
            <a:round/>
            <a:headEnd/>
            <a:tailEnd type="triangle" w="med" len="med"/>
          </a:ln>
        </p:spPr>
      </p:cxnSp>
      <p:cxnSp>
        <p:nvCxnSpPr>
          <p:cNvPr id="39" name="AutoShape 7"/>
          <p:cNvCxnSpPr>
            <a:cxnSpLocks noChangeShapeType="1"/>
          </p:cNvCxnSpPr>
          <p:nvPr/>
        </p:nvCxnSpPr>
        <p:spPr bwMode="auto">
          <a:xfrm flipH="1" flipV="1">
            <a:off x="3491880" y="4941168"/>
            <a:ext cx="288032" cy="216024"/>
          </a:xfrm>
          <a:prstGeom prst="straightConnector1">
            <a:avLst/>
          </a:prstGeom>
          <a:noFill/>
          <a:ln w="12700">
            <a:solidFill>
              <a:srgbClr val="5F497A"/>
            </a:solidFill>
            <a:round/>
            <a:headEnd/>
            <a:tailEnd type="triangle" w="med" len="med"/>
          </a:ln>
        </p:spPr>
      </p:cxnSp>
      <p:sp>
        <p:nvSpPr>
          <p:cNvPr id="168962" name="Text Box 2"/>
          <p:cNvSpPr txBox="1">
            <a:spLocks noChangeArrowheads="1"/>
          </p:cNvSpPr>
          <p:nvPr/>
        </p:nvSpPr>
        <p:spPr bwMode="auto">
          <a:xfrm>
            <a:off x="4355976" y="4941168"/>
            <a:ext cx="209550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100" dirty="0" smtClean="0">
                <a:solidFill>
                  <a:prstClr val="black"/>
                </a:solidFill>
                <a:latin typeface="Calibri" pitchFamily="34" charset="0"/>
                <a:cs typeface="Arial" pitchFamily="34" charset="0"/>
              </a:rPr>
              <a:t>Projets autour du </a:t>
            </a:r>
            <a:r>
              <a:rPr lang="fr-FR" sz="1100" b="1" dirty="0" smtClean="0">
                <a:solidFill>
                  <a:prstClr val="black"/>
                </a:solidFill>
                <a:latin typeface="Calibri" pitchFamily="34" charset="0"/>
                <a:cs typeface="Arial" pitchFamily="34" charset="0"/>
              </a:rPr>
              <a:t>NUMERIQUE</a:t>
            </a:r>
            <a:endParaRPr lang="fr-FR" sz="1100" dirty="0" smtClean="0">
              <a:solidFill>
                <a:prstClr val="black"/>
              </a:solidFill>
              <a:latin typeface="SimHei" pitchFamily="49" charset="-122"/>
              <a:cs typeface="Arial" pitchFamily="34" charset="0"/>
            </a:endParaRPr>
          </a:p>
          <a:p>
            <a:pPr algn="ctr" fontAlgn="base">
              <a:spcBef>
                <a:spcPct val="0"/>
              </a:spcBef>
              <a:spcAft>
                <a:spcPct val="0"/>
              </a:spcAft>
            </a:pPr>
            <a:r>
              <a:rPr lang="fr-FR" sz="1100" dirty="0" smtClean="0">
                <a:solidFill>
                  <a:prstClr val="black"/>
                </a:solidFill>
                <a:latin typeface="Calibri" pitchFamily="34" charset="0"/>
                <a:cs typeface="Arial" pitchFamily="34" charset="0"/>
              </a:rPr>
              <a:t>L’atelier et site du JOURNAL</a:t>
            </a:r>
            <a:endParaRPr lang="fr-FR" sz="1100" dirty="0" smtClean="0">
              <a:solidFill>
                <a:prstClr val="black"/>
              </a:solidFill>
              <a:latin typeface="SimHei" pitchFamily="49" charset="-122"/>
              <a:cs typeface="Arial" pitchFamily="34" charset="0"/>
            </a:endParaRPr>
          </a:p>
          <a:p>
            <a:pPr algn="ctr" fontAlgn="base">
              <a:spcBef>
                <a:spcPct val="0"/>
              </a:spcBef>
              <a:spcAft>
                <a:spcPct val="0"/>
              </a:spcAft>
            </a:pPr>
            <a:r>
              <a:rPr lang="fr-FR" sz="1100" dirty="0" smtClean="0">
                <a:solidFill>
                  <a:prstClr val="black"/>
                </a:solidFill>
                <a:latin typeface="Calibri" pitchFamily="34" charset="0"/>
                <a:cs typeface="Arial" pitchFamily="34" charset="0"/>
              </a:rPr>
              <a:t>Site internet du collège</a:t>
            </a:r>
            <a:endParaRPr lang="fr-FR" sz="1100" dirty="0" smtClean="0">
              <a:solidFill>
                <a:prstClr val="black"/>
              </a:solidFill>
              <a:latin typeface="SimHei" pitchFamily="49" charset="-122"/>
              <a:cs typeface="Arial" pitchFamily="34" charset="0"/>
            </a:endParaRPr>
          </a:p>
          <a:p>
            <a:pPr algn="ctr" fontAlgn="base">
              <a:spcBef>
                <a:spcPct val="0"/>
              </a:spcBef>
              <a:spcAft>
                <a:spcPct val="0"/>
              </a:spcAft>
            </a:pPr>
            <a:r>
              <a:rPr lang="fr-FR" sz="900" dirty="0" smtClean="0">
                <a:solidFill>
                  <a:prstClr val="black"/>
                </a:solidFill>
                <a:latin typeface="Calibri" pitchFamily="34" charset="0"/>
                <a:cs typeface="Arial" pitchFamily="34" charset="0"/>
              </a:rPr>
              <a:t>(Accompagnement éducatif)</a:t>
            </a:r>
            <a:endParaRPr lang="fr-FR" dirty="0" smtClean="0">
              <a:solidFill>
                <a:prstClr val="black"/>
              </a:solidFill>
              <a:latin typeface="Arial" pitchFamily="34" charset="0"/>
              <a:cs typeface="Arial" pitchFamily="34" charset="0"/>
            </a:endParaRPr>
          </a:p>
        </p:txBody>
      </p:sp>
      <p:cxnSp>
        <p:nvCxnSpPr>
          <p:cNvPr id="40" name="AutoShape 3"/>
          <p:cNvCxnSpPr>
            <a:cxnSpLocks noChangeShapeType="1"/>
          </p:cNvCxnSpPr>
          <p:nvPr/>
        </p:nvCxnSpPr>
        <p:spPr bwMode="auto">
          <a:xfrm>
            <a:off x="5724128" y="4509120"/>
            <a:ext cx="0" cy="470868"/>
          </a:xfrm>
          <a:prstGeom prst="straightConnector1">
            <a:avLst/>
          </a:prstGeom>
          <a:noFill/>
          <a:ln w="38100">
            <a:solidFill>
              <a:srgbClr val="5F497A"/>
            </a:solidFill>
            <a:round/>
            <a:headEnd/>
            <a:tailEnd type="triangle" w="med" len="med"/>
          </a:ln>
        </p:spPr>
      </p:cxnSp>
      <p:sp>
        <p:nvSpPr>
          <p:cNvPr id="168963" name="Text Box 3"/>
          <p:cNvSpPr txBox="1">
            <a:spLocks noChangeArrowheads="1"/>
          </p:cNvSpPr>
          <p:nvPr/>
        </p:nvSpPr>
        <p:spPr bwMode="auto">
          <a:xfrm>
            <a:off x="4499992" y="5661248"/>
            <a:ext cx="2016224" cy="3600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100" dirty="0" smtClean="0">
                <a:solidFill>
                  <a:prstClr val="black"/>
                </a:solidFill>
                <a:latin typeface="Calibri" pitchFamily="34" charset="0"/>
                <a:cs typeface="Arial" pitchFamily="34" charset="0"/>
              </a:rPr>
              <a:t>Les ateliers </a:t>
            </a:r>
            <a:r>
              <a:rPr lang="fr-FR" sz="1100" b="1" dirty="0" smtClean="0">
                <a:solidFill>
                  <a:prstClr val="black"/>
                </a:solidFill>
                <a:latin typeface="Calibri" pitchFamily="34" charset="0"/>
                <a:cs typeface="Arial" pitchFamily="34" charset="0"/>
              </a:rPr>
              <a:t>LECTURE / SLAM</a:t>
            </a:r>
            <a:endParaRPr lang="fr-FR" sz="1100" dirty="0" smtClean="0">
              <a:solidFill>
                <a:prstClr val="black"/>
              </a:solidFill>
              <a:latin typeface="SimHei" pitchFamily="49" charset="-122"/>
              <a:cs typeface="Arial" pitchFamily="34" charset="0"/>
            </a:endParaRPr>
          </a:p>
          <a:p>
            <a:pPr algn="ctr" fontAlgn="base">
              <a:spcBef>
                <a:spcPct val="0"/>
              </a:spcBef>
              <a:spcAft>
                <a:spcPct val="0"/>
              </a:spcAft>
            </a:pPr>
            <a:r>
              <a:rPr lang="fr-FR" sz="900" dirty="0" smtClean="0">
                <a:solidFill>
                  <a:prstClr val="black"/>
                </a:solidFill>
                <a:latin typeface="Calibri" pitchFamily="34" charset="0"/>
                <a:cs typeface="Arial" pitchFamily="34" charset="0"/>
              </a:rPr>
              <a:t>(Accompagnement personnalisé)</a:t>
            </a:r>
            <a:endParaRPr lang="fr-FR" dirty="0" smtClean="0">
              <a:solidFill>
                <a:prstClr val="black"/>
              </a:solidFill>
              <a:latin typeface="Arial" pitchFamily="34" charset="0"/>
              <a:cs typeface="Arial" pitchFamily="34" charset="0"/>
            </a:endParaRPr>
          </a:p>
        </p:txBody>
      </p:sp>
      <p:sp>
        <p:nvSpPr>
          <p:cNvPr id="42" name="Text Box 2"/>
          <p:cNvSpPr txBox="1">
            <a:spLocks noChangeArrowheads="1"/>
          </p:cNvSpPr>
          <p:nvPr/>
        </p:nvSpPr>
        <p:spPr bwMode="auto">
          <a:xfrm>
            <a:off x="3923928" y="6093296"/>
            <a:ext cx="2808312" cy="5040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buFontTx/>
              <a:buChar char="-"/>
            </a:pPr>
            <a:r>
              <a:rPr lang="fr-FR" sz="1000" dirty="0" smtClean="0">
                <a:solidFill>
                  <a:prstClr val="black"/>
                </a:solidFill>
                <a:latin typeface="Calibri" pitchFamily="34" charset="0"/>
                <a:cs typeface="Arial" pitchFamily="34" charset="0"/>
              </a:rPr>
              <a:t> Semaine Printemps des poètes, de la presse,…</a:t>
            </a:r>
          </a:p>
          <a:p>
            <a:pPr fontAlgn="base">
              <a:spcBef>
                <a:spcPct val="0"/>
              </a:spcBef>
              <a:spcAft>
                <a:spcPct val="0"/>
              </a:spcAft>
              <a:buFontTx/>
              <a:buChar char="-"/>
            </a:pPr>
            <a:r>
              <a:rPr lang="fr-FR" sz="1000" dirty="0" smtClean="0">
                <a:solidFill>
                  <a:prstClr val="black"/>
                </a:solidFill>
                <a:latin typeface="Calibri" pitchFamily="34" charset="0"/>
                <a:cs typeface="Arial" pitchFamily="34" charset="0"/>
              </a:rPr>
              <a:t> Concours des incorruptibles</a:t>
            </a:r>
          </a:p>
          <a:p>
            <a:pPr fontAlgn="base">
              <a:spcBef>
                <a:spcPct val="0"/>
              </a:spcBef>
              <a:spcAft>
                <a:spcPct val="0"/>
              </a:spcAft>
              <a:buFontTx/>
              <a:buChar char="-"/>
            </a:pPr>
            <a:r>
              <a:rPr lang="fr-FR" sz="1000" dirty="0" smtClean="0">
                <a:solidFill>
                  <a:prstClr val="black"/>
                </a:solidFill>
                <a:latin typeface="Calibri" pitchFamily="34" charset="0"/>
                <a:cs typeface="Arial" pitchFamily="34" charset="0"/>
              </a:rPr>
              <a:t> Opération collège au cinéma</a:t>
            </a:r>
          </a:p>
          <a:p>
            <a:pPr fontAlgn="base">
              <a:spcBef>
                <a:spcPct val="0"/>
              </a:spcBef>
              <a:spcAft>
                <a:spcPct val="0"/>
              </a:spcAft>
            </a:pPr>
            <a:endParaRPr lang="fr-FR" dirty="0" smtClean="0">
              <a:solidFill>
                <a:prstClr val="black"/>
              </a:solidFill>
              <a:latin typeface="Arial" pitchFamily="34" charset="0"/>
              <a:cs typeface="Arial" pitchFamily="34" charset="0"/>
            </a:endParaRPr>
          </a:p>
        </p:txBody>
      </p:sp>
      <p:cxnSp>
        <p:nvCxnSpPr>
          <p:cNvPr id="43" name="AutoShape 3"/>
          <p:cNvCxnSpPr>
            <a:cxnSpLocks noChangeShapeType="1"/>
          </p:cNvCxnSpPr>
          <p:nvPr/>
        </p:nvCxnSpPr>
        <p:spPr bwMode="auto">
          <a:xfrm>
            <a:off x="4283968" y="5517232"/>
            <a:ext cx="0" cy="614884"/>
          </a:xfrm>
          <a:prstGeom prst="straightConnector1">
            <a:avLst/>
          </a:prstGeom>
          <a:noFill/>
          <a:ln w="38100">
            <a:solidFill>
              <a:srgbClr val="5F497A"/>
            </a:solidFill>
            <a:round/>
            <a:headEnd/>
            <a:tailEnd type="triangle" w="med" len="med"/>
          </a:ln>
        </p:spPr>
      </p:cxnSp>
      <p:sp>
        <p:nvSpPr>
          <p:cNvPr id="45" name="Espace réservé du pied de page 3"/>
          <p:cNvSpPr>
            <a:spLocks noGrp="1"/>
          </p:cNvSpPr>
          <p:nvPr>
            <p:ph type="ftr" sz="quarter" idx="11"/>
          </p:nvPr>
        </p:nvSpPr>
        <p:spPr bwMode="auto">
          <a:xfrm>
            <a:off x="0" y="6569075"/>
            <a:ext cx="9144000" cy="288925"/>
          </a:xfr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AEBAD5">
                    <a:lumMod val="75000"/>
                  </a:srgbClr>
                </a:solidFill>
                <a:latin typeface="Arial Narrow" pitchFamily="34" charset="0"/>
                <a:cs typeface="Arial" pitchFamily="34" charset="0"/>
              </a:rPr>
              <a:t>Alain MURSCHEL, IA-IPR d'arts plastiques de l’Académie d’Orléans-Tours</a:t>
            </a:r>
            <a:r>
              <a:rPr lang="fr-FR" dirty="0" smtClean="0">
                <a:solidFill>
                  <a:srgbClr val="FE8637"/>
                </a:solidFill>
                <a:latin typeface="Arial Narrow" pitchFamily="34" charset="0"/>
                <a:cs typeface="Arial" pitchFamily="34" charset="0"/>
              </a:rPr>
              <a:t>.</a:t>
            </a:r>
          </a:p>
        </p:txBody>
      </p:sp>
    </p:spTree>
    <p:extLst>
      <p:ext uri="{BB962C8B-B14F-4D97-AF65-F5344CB8AC3E}">
        <p14:creationId xmlns:p14="http://schemas.microsoft.com/office/powerpoint/2010/main" val="22506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90119"/>
                                        </p:tgtEl>
                                        <p:attrNameLst>
                                          <p:attrName>style.visibility</p:attrName>
                                        </p:attrNameLst>
                                      </p:cBhvr>
                                      <p:to>
                                        <p:strVal val="visible"/>
                                      </p:to>
                                    </p:set>
                                    <p:animEffect transition="in" filter="checkerboard(across)">
                                      <p:cBhvr>
                                        <p:cTn id="11" dur="500"/>
                                        <p:tgtEl>
                                          <p:spTgt spid="90119"/>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0114"/>
                                        </p:tgtEl>
                                        <p:attrNameLst>
                                          <p:attrName>style.visibility</p:attrName>
                                        </p:attrNameLst>
                                      </p:cBhvr>
                                      <p:to>
                                        <p:strVal val="visible"/>
                                      </p:to>
                                    </p:set>
                                    <p:animEffect transition="in" filter="checkerboard(across)">
                                      <p:cBhvr>
                                        <p:cTn id="14" dur="500"/>
                                        <p:tgtEl>
                                          <p:spTgt spid="90114"/>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0116"/>
                                        </p:tgtEl>
                                        <p:attrNameLst>
                                          <p:attrName>style.visibility</p:attrName>
                                        </p:attrNameLst>
                                      </p:cBhvr>
                                      <p:to>
                                        <p:strVal val="visible"/>
                                      </p:to>
                                    </p:set>
                                    <p:animEffect transition="in" filter="checkerboard(across)">
                                      <p:cBhvr>
                                        <p:cTn id="20" dur="500"/>
                                        <p:tgtEl>
                                          <p:spTgt spid="90116"/>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90118"/>
                                        </p:tgtEl>
                                        <p:attrNameLst>
                                          <p:attrName>style.visibility</p:attrName>
                                        </p:attrNameLst>
                                      </p:cBhvr>
                                      <p:to>
                                        <p:strVal val="visible"/>
                                      </p:to>
                                    </p:set>
                                    <p:animEffect transition="in" filter="checkerboard(across)">
                                      <p:cBhvr>
                                        <p:cTn id="26" dur="500"/>
                                        <p:tgtEl>
                                          <p:spTgt spid="9011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90115"/>
                                        </p:tgtEl>
                                        <p:attrNameLst>
                                          <p:attrName>style.visibility</p:attrName>
                                        </p:attrNameLst>
                                      </p:cBhvr>
                                      <p:to>
                                        <p:strVal val="visible"/>
                                      </p:to>
                                    </p:set>
                                    <p:animEffect transition="in" filter="checkerboard(across)">
                                      <p:cBhvr>
                                        <p:cTn id="34" dur="500"/>
                                        <p:tgtEl>
                                          <p:spTgt spid="90115"/>
                                        </p:tgtEl>
                                      </p:cBhvr>
                                    </p:animEffect>
                                  </p:childTnLst>
                                </p:cTn>
                              </p:par>
                              <p:par>
                                <p:cTn id="35" presetID="5"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500"/>
                                        <p:tgtEl>
                                          <p:spTgt spid="18"/>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90117"/>
                                        </p:tgtEl>
                                        <p:attrNameLst>
                                          <p:attrName>style.visibility</p:attrName>
                                        </p:attrNameLst>
                                      </p:cBhvr>
                                      <p:to>
                                        <p:strVal val="visible"/>
                                      </p:to>
                                    </p:set>
                                    <p:animEffect transition="in" filter="checkerboard(across)">
                                      <p:cBhvr>
                                        <p:cTn id="40" dur="500"/>
                                        <p:tgtEl>
                                          <p:spTgt spid="9011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63842"/>
                                        </p:tgtEl>
                                        <p:attrNameLst>
                                          <p:attrName>style.visibility</p:attrName>
                                        </p:attrNameLst>
                                      </p:cBhvr>
                                      <p:to>
                                        <p:strVal val="visible"/>
                                      </p:to>
                                    </p:set>
                                    <p:animEffect transition="in" filter="checkerboard(across)">
                                      <p:cBhvr>
                                        <p:cTn id="43" dur="500"/>
                                        <p:tgtEl>
                                          <p:spTgt spid="16384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28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64866"/>
                                        </p:tgtEl>
                                        <p:attrNameLst>
                                          <p:attrName>style.visibility</p:attrName>
                                        </p:attrNameLst>
                                      </p:cBhvr>
                                      <p:to>
                                        <p:strVal val="visible"/>
                                      </p:to>
                                    </p:set>
                                    <p:animEffect transition="in" filter="checkerboard(across)">
                                      <p:cBhvr>
                                        <p:cTn id="52" dur="500"/>
                                        <p:tgtEl>
                                          <p:spTgt spid="164866"/>
                                        </p:tgtEl>
                                      </p:cBhvr>
                                    </p:animEffect>
                                  </p:childTnLst>
                                </p:cTn>
                              </p:par>
                              <p:par>
                                <p:cTn id="53" presetID="5" presetClass="entr" presetSubtype="10" fill="hold" nodeType="withEffect">
                                  <p:stCondLst>
                                    <p:cond delay="0"/>
                                  </p:stCondLst>
                                  <p:childTnLst>
                                    <p:set>
                                      <p:cBhvr>
                                        <p:cTn id="54" dur="1" fill="hold">
                                          <p:stCondLst>
                                            <p:cond delay="0"/>
                                          </p:stCondLst>
                                        </p:cTn>
                                        <p:tgtEl>
                                          <p:spTgt spid="165890"/>
                                        </p:tgtEl>
                                        <p:attrNameLst>
                                          <p:attrName>style.visibility</p:attrName>
                                        </p:attrNameLst>
                                      </p:cBhvr>
                                      <p:to>
                                        <p:strVal val="visible"/>
                                      </p:to>
                                    </p:set>
                                    <p:animEffect transition="in" filter="checkerboard(across)">
                                      <p:cBhvr>
                                        <p:cTn id="55" dur="500"/>
                                        <p:tgtEl>
                                          <p:spTgt spid="165890"/>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65891"/>
                                        </p:tgtEl>
                                        <p:attrNameLst>
                                          <p:attrName>style.visibility</p:attrName>
                                        </p:attrNameLst>
                                      </p:cBhvr>
                                      <p:to>
                                        <p:strVal val="visible"/>
                                      </p:to>
                                    </p:set>
                                    <p:animEffect transition="in" filter="checkerboard(across)">
                                      <p:cBhvr>
                                        <p:cTn id="58" dur="500"/>
                                        <p:tgtEl>
                                          <p:spTgt spid="165891"/>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65892"/>
                                        </p:tgtEl>
                                        <p:attrNameLst>
                                          <p:attrName>style.visibility</p:attrName>
                                        </p:attrNameLst>
                                      </p:cBhvr>
                                      <p:to>
                                        <p:strVal val="visible"/>
                                      </p:to>
                                    </p:set>
                                    <p:animEffect transition="in" filter="checkerboard(across)">
                                      <p:cBhvr>
                                        <p:cTn id="61" dur="500"/>
                                        <p:tgtEl>
                                          <p:spTgt spid="165892"/>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checkerboard(across)">
                                      <p:cBhvr>
                                        <p:cTn id="66" dur="500"/>
                                        <p:tgtEl>
                                          <p:spTgt spid="47"/>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65893"/>
                                        </p:tgtEl>
                                        <p:attrNameLst>
                                          <p:attrName>style.visibility</p:attrName>
                                        </p:attrNameLst>
                                      </p:cBhvr>
                                      <p:to>
                                        <p:strVal val="visible"/>
                                      </p:to>
                                    </p:set>
                                    <p:animEffect transition="in" filter="checkerboard(across)">
                                      <p:cBhvr>
                                        <p:cTn id="69" dur="500"/>
                                        <p:tgtEl>
                                          <p:spTgt spid="16589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5565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56674"/>
                                        </p:tgtEl>
                                        <p:attrNameLst>
                                          <p:attrName>style.visibility</p:attrName>
                                        </p:attrNameLst>
                                      </p:cBhvr>
                                      <p:to>
                                        <p:strVal val="visible"/>
                                      </p:to>
                                    </p:set>
                                    <p:animEffect transition="in" filter="checkerboard(across)">
                                      <p:cBhvr>
                                        <p:cTn id="78" dur="500"/>
                                        <p:tgtEl>
                                          <p:spTgt spid="156674"/>
                                        </p:tgtEl>
                                      </p:cBhvr>
                                    </p:animEffect>
                                  </p:childTnLst>
                                </p:cTn>
                              </p:par>
                              <p:par>
                                <p:cTn id="79" presetID="5" presetClass="entr" presetSubtype="10" fill="hold" nodeType="withEffect">
                                  <p:stCondLst>
                                    <p:cond delay="0"/>
                                  </p:stCondLst>
                                  <p:childTnLst>
                                    <p:set>
                                      <p:cBhvr>
                                        <p:cTn id="80" dur="1" fill="hold">
                                          <p:stCondLst>
                                            <p:cond delay="0"/>
                                          </p:stCondLst>
                                        </p:cTn>
                                        <p:tgtEl>
                                          <p:spTgt spid="156675"/>
                                        </p:tgtEl>
                                        <p:attrNameLst>
                                          <p:attrName>style.visibility</p:attrName>
                                        </p:attrNameLst>
                                      </p:cBhvr>
                                      <p:to>
                                        <p:strVal val="visible"/>
                                      </p:to>
                                    </p:set>
                                    <p:animEffect transition="in" filter="checkerboard(across)">
                                      <p:cBhvr>
                                        <p:cTn id="81" dur="500"/>
                                        <p:tgtEl>
                                          <p:spTgt spid="156675"/>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5769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nodeType="clickEffect">
                                  <p:stCondLst>
                                    <p:cond delay="0"/>
                                  </p:stCondLst>
                                  <p:childTnLst>
                                    <p:set>
                                      <p:cBhvr>
                                        <p:cTn id="89" dur="1" fill="hold">
                                          <p:stCondLst>
                                            <p:cond delay="0"/>
                                          </p:stCondLst>
                                        </p:cTn>
                                        <p:tgtEl>
                                          <p:spTgt spid="158723"/>
                                        </p:tgtEl>
                                        <p:attrNameLst>
                                          <p:attrName>style.visibility</p:attrName>
                                        </p:attrNameLst>
                                      </p:cBhvr>
                                      <p:to>
                                        <p:strVal val="visible"/>
                                      </p:to>
                                    </p:set>
                                    <p:animEffect transition="in" filter="checkerboard(across)">
                                      <p:cBhvr>
                                        <p:cTn id="90" dur="500"/>
                                        <p:tgtEl>
                                          <p:spTgt spid="158723"/>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158722"/>
                                        </p:tgtEl>
                                        <p:attrNameLst>
                                          <p:attrName>style.visibility</p:attrName>
                                        </p:attrNameLst>
                                      </p:cBhvr>
                                      <p:to>
                                        <p:strVal val="visible"/>
                                      </p:to>
                                    </p:set>
                                    <p:animEffect transition="in" filter="checkerboard(across)">
                                      <p:cBhvr>
                                        <p:cTn id="93" dur="500"/>
                                        <p:tgtEl>
                                          <p:spTgt spid="158722"/>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5974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p:cTn id="101" dur="1" fill="hold">
                                          <p:stCondLst>
                                            <p:cond delay="0"/>
                                          </p:stCondLst>
                                        </p:cTn>
                                        <p:tgtEl>
                                          <p:spTgt spid="160771"/>
                                        </p:tgtEl>
                                        <p:attrNameLst>
                                          <p:attrName>style.visibility</p:attrName>
                                        </p:attrNameLst>
                                      </p:cBhvr>
                                      <p:to>
                                        <p:strVal val="visible"/>
                                      </p:to>
                                    </p:set>
                                    <p:animEffect transition="in" filter="checkerboard(across)">
                                      <p:cBhvr>
                                        <p:cTn id="102" dur="500"/>
                                        <p:tgtEl>
                                          <p:spTgt spid="160771"/>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160770"/>
                                        </p:tgtEl>
                                        <p:attrNameLst>
                                          <p:attrName>style.visibility</p:attrName>
                                        </p:attrNameLst>
                                      </p:cBhvr>
                                      <p:to>
                                        <p:strVal val="visible"/>
                                      </p:to>
                                    </p:set>
                                    <p:animEffect transition="in" filter="checkerboard(across)">
                                      <p:cBhvr>
                                        <p:cTn id="105" dur="500"/>
                                        <p:tgtEl>
                                          <p:spTgt spid="160770"/>
                                        </p:tgtEl>
                                      </p:cBhvr>
                                    </p:animEffect>
                                  </p:childTnLst>
                                </p:cTn>
                              </p:par>
                            </p:childTnLst>
                          </p:cTn>
                        </p:par>
                      </p:childTnLst>
                    </p:cTn>
                  </p:par>
                  <p:par>
                    <p:cTn id="106" fill="hold">
                      <p:stCondLst>
                        <p:cond delay="indefinite"/>
                      </p:stCondLst>
                      <p:childTnLst>
                        <p:par>
                          <p:cTn id="107" fill="hold">
                            <p:stCondLst>
                              <p:cond delay="0"/>
                            </p:stCondLst>
                            <p:childTnLst>
                              <p:par>
                                <p:cTn id="108" presetID="5" presetClass="entr" presetSubtype="10" fill="hold" nodeType="clickEffect">
                                  <p:stCondLst>
                                    <p:cond delay="0"/>
                                  </p:stCondLst>
                                  <p:childTnLst>
                                    <p:set>
                                      <p:cBhvr>
                                        <p:cTn id="109" dur="1" fill="hold">
                                          <p:stCondLst>
                                            <p:cond delay="0"/>
                                          </p:stCondLst>
                                        </p:cTn>
                                        <p:tgtEl>
                                          <p:spTgt spid="161795"/>
                                        </p:tgtEl>
                                        <p:attrNameLst>
                                          <p:attrName>style.visibility</p:attrName>
                                        </p:attrNameLst>
                                      </p:cBhvr>
                                      <p:to>
                                        <p:strVal val="visible"/>
                                      </p:to>
                                    </p:set>
                                    <p:animEffect transition="in" filter="checkerboard(across)">
                                      <p:cBhvr>
                                        <p:cTn id="110" dur="500"/>
                                        <p:tgtEl>
                                          <p:spTgt spid="161795"/>
                                        </p:tgtEl>
                                      </p:cBhvr>
                                    </p:animEffect>
                                  </p:childTnLst>
                                </p:cTn>
                              </p:par>
                              <p:par>
                                <p:cTn id="111" presetID="5" presetClass="entr" presetSubtype="10" fill="hold" grpId="0" nodeType="withEffect">
                                  <p:stCondLst>
                                    <p:cond delay="0"/>
                                  </p:stCondLst>
                                  <p:childTnLst>
                                    <p:set>
                                      <p:cBhvr>
                                        <p:cTn id="112" dur="1" fill="hold">
                                          <p:stCondLst>
                                            <p:cond delay="0"/>
                                          </p:stCondLst>
                                        </p:cTn>
                                        <p:tgtEl>
                                          <p:spTgt spid="161794"/>
                                        </p:tgtEl>
                                        <p:attrNameLst>
                                          <p:attrName>style.visibility</p:attrName>
                                        </p:attrNameLst>
                                      </p:cBhvr>
                                      <p:to>
                                        <p:strVal val="visible"/>
                                      </p:to>
                                    </p:set>
                                    <p:animEffect transition="in" filter="checkerboard(across)">
                                      <p:cBhvr>
                                        <p:cTn id="113" dur="500"/>
                                        <p:tgtEl>
                                          <p:spTgt spid="161794"/>
                                        </p:tgtEl>
                                      </p:cBhvr>
                                    </p:animEffect>
                                  </p:childTnLst>
                                </p:cTn>
                              </p:par>
                            </p:childTnLst>
                          </p:cTn>
                        </p:par>
                      </p:childTnLst>
                    </p:cTn>
                  </p:par>
                  <p:par>
                    <p:cTn id="114" fill="hold">
                      <p:stCondLst>
                        <p:cond delay="indefinite"/>
                      </p:stCondLst>
                      <p:childTnLst>
                        <p:par>
                          <p:cTn id="115" fill="hold">
                            <p:stCondLst>
                              <p:cond delay="0"/>
                            </p:stCondLst>
                            <p:childTnLst>
                              <p:par>
                                <p:cTn id="116" presetID="5" presetClass="entr" presetSubtype="10" fill="hold"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checkerboard(across)">
                                      <p:cBhvr>
                                        <p:cTn id="118" dur="500"/>
                                        <p:tgtEl>
                                          <p:spTgt spid="27"/>
                                        </p:tgtEl>
                                      </p:cBhvr>
                                    </p:animEffect>
                                  </p:childTnLst>
                                </p:cTn>
                              </p:par>
                              <p:par>
                                <p:cTn id="119" presetID="5" presetClass="entr" presetSubtype="10" fill="hold" grpId="0" nodeType="withEffect">
                                  <p:stCondLst>
                                    <p:cond delay="0"/>
                                  </p:stCondLst>
                                  <p:childTnLst>
                                    <p:set>
                                      <p:cBhvr>
                                        <p:cTn id="120" dur="1" fill="hold">
                                          <p:stCondLst>
                                            <p:cond delay="0"/>
                                          </p:stCondLst>
                                        </p:cTn>
                                        <p:tgtEl>
                                          <p:spTgt spid="161796"/>
                                        </p:tgtEl>
                                        <p:attrNameLst>
                                          <p:attrName>style.visibility</p:attrName>
                                        </p:attrNameLst>
                                      </p:cBhvr>
                                      <p:to>
                                        <p:strVal val="visible"/>
                                      </p:to>
                                    </p:set>
                                    <p:animEffect transition="in" filter="checkerboard(across)">
                                      <p:cBhvr>
                                        <p:cTn id="121" dur="500"/>
                                        <p:tgtEl>
                                          <p:spTgt spid="161796"/>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6691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5" presetClass="entr" presetSubtype="10" fill="hold" nodeType="click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checkerboard(across)">
                                      <p:cBhvr>
                                        <p:cTn id="130" dur="500"/>
                                        <p:tgtEl>
                                          <p:spTgt spid="37"/>
                                        </p:tgtEl>
                                      </p:cBhvr>
                                    </p:animEffect>
                                  </p:childTnLst>
                                </p:cTn>
                              </p:par>
                              <p:par>
                                <p:cTn id="131" presetID="5" presetClass="entr" presetSubtype="10" fill="hold" grpId="0" nodeType="withEffect">
                                  <p:stCondLst>
                                    <p:cond delay="0"/>
                                  </p:stCondLst>
                                  <p:childTnLst>
                                    <p:set>
                                      <p:cBhvr>
                                        <p:cTn id="132" dur="1" fill="hold">
                                          <p:stCondLst>
                                            <p:cond delay="0"/>
                                          </p:stCondLst>
                                        </p:cTn>
                                        <p:tgtEl>
                                          <p:spTgt spid="167938"/>
                                        </p:tgtEl>
                                        <p:attrNameLst>
                                          <p:attrName>style.visibility</p:attrName>
                                        </p:attrNameLst>
                                      </p:cBhvr>
                                      <p:to>
                                        <p:strVal val="visible"/>
                                      </p:to>
                                    </p:set>
                                    <p:animEffect transition="in" filter="checkerboard(across)">
                                      <p:cBhvr>
                                        <p:cTn id="133" dur="500"/>
                                        <p:tgtEl>
                                          <p:spTgt spid="167938"/>
                                        </p:tgtEl>
                                      </p:cBhvr>
                                    </p:animEffect>
                                  </p:childTnLst>
                                </p:cTn>
                              </p:par>
                              <p:par>
                                <p:cTn id="134" presetID="5" presetClass="entr" presetSubtype="10" fill="hold"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checkerboard(across)">
                                      <p:cBhvr>
                                        <p:cTn id="136" dur="500"/>
                                        <p:tgtEl>
                                          <p:spTgt spid="39"/>
                                        </p:tgtEl>
                                      </p:cBhvr>
                                    </p:animEffect>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nodeType="click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checkerboard(across)">
                                      <p:cBhvr>
                                        <p:cTn id="141" dur="500"/>
                                        <p:tgtEl>
                                          <p:spTgt spid="43"/>
                                        </p:tgtEl>
                                      </p:cBhvr>
                                    </p:animEffect>
                                  </p:childTnLst>
                                </p:cTn>
                              </p:par>
                              <p:par>
                                <p:cTn id="142" presetID="5" presetClass="entr" presetSubtype="10" fill="hold" grpId="0" nodeType="withEffect">
                                  <p:stCondLst>
                                    <p:cond delay="0"/>
                                  </p:stCondLst>
                                  <p:childTnLst>
                                    <p:set>
                                      <p:cBhvr>
                                        <p:cTn id="143" dur="1" fill="hold">
                                          <p:stCondLst>
                                            <p:cond delay="0"/>
                                          </p:stCondLst>
                                        </p:cTn>
                                        <p:tgtEl>
                                          <p:spTgt spid="42"/>
                                        </p:tgtEl>
                                        <p:attrNameLst>
                                          <p:attrName>style.visibility</p:attrName>
                                        </p:attrNameLst>
                                      </p:cBhvr>
                                      <p:to>
                                        <p:strVal val="visible"/>
                                      </p:to>
                                    </p:set>
                                    <p:animEffect transition="in" filter="checkerboard(across)">
                                      <p:cBhvr>
                                        <p:cTn id="144" dur="500"/>
                                        <p:tgtEl>
                                          <p:spTgt spid="42"/>
                                        </p:tgtEl>
                                      </p:cBhvr>
                                    </p:animEffect>
                                  </p:childTnLst>
                                </p:cTn>
                              </p:par>
                            </p:childTnLst>
                          </p:cTn>
                        </p:par>
                      </p:childTnLst>
                    </p:cTn>
                  </p:par>
                  <p:par>
                    <p:cTn id="145" fill="hold">
                      <p:stCondLst>
                        <p:cond delay="indefinite"/>
                      </p:stCondLst>
                      <p:childTnLst>
                        <p:par>
                          <p:cTn id="146" fill="hold">
                            <p:stCondLst>
                              <p:cond delay="0"/>
                            </p:stCondLst>
                            <p:childTnLst>
                              <p:par>
                                <p:cTn id="147" presetID="5" presetClass="entr" presetSubtype="10" fill="hold" nodeType="click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checkerboard(across)">
                                      <p:cBhvr>
                                        <p:cTn id="149" dur="500"/>
                                        <p:tgtEl>
                                          <p:spTgt spid="40"/>
                                        </p:tgtEl>
                                      </p:cBhvr>
                                    </p:animEffect>
                                  </p:childTnLst>
                                </p:cTn>
                              </p:par>
                              <p:par>
                                <p:cTn id="150" presetID="5" presetClass="entr" presetSubtype="10" fill="hold" grpId="0" nodeType="withEffect">
                                  <p:stCondLst>
                                    <p:cond delay="0"/>
                                  </p:stCondLst>
                                  <p:childTnLst>
                                    <p:set>
                                      <p:cBhvr>
                                        <p:cTn id="151" dur="1" fill="hold">
                                          <p:stCondLst>
                                            <p:cond delay="0"/>
                                          </p:stCondLst>
                                        </p:cTn>
                                        <p:tgtEl>
                                          <p:spTgt spid="168962"/>
                                        </p:tgtEl>
                                        <p:attrNameLst>
                                          <p:attrName>style.visibility</p:attrName>
                                        </p:attrNameLst>
                                      </p:cBhvr>
                                      <p:to>
                                        <p:strVal val="visible"/>
                                      </p:to>
                                    </p:set>
                                    <p:animEffect transition="in" filter="checkerboard(across)">
                                      <p:cBhvr>
                                        <p:cTn id="152" dur="500"/>
                                        <p:tgtEl>
                                          <p:spTgt spid="168962"/>
                                        </p:tgtEl>
                                      </p:cBhvr>
                                    </p:animEffect>
                                  </p:childTnLst>
                                </p:cTn>
                              </p:par>
                              <p:par>
                                <p:cTn id="153" presetID="5" presetClass="entr" presetSubtype="10" fill="hold" grpId="0" nodeType="withEffect">
                                  <p:stCondLst>
                                    <p:cond delay="0"/>
                                  </p:stCondLst>
                                  <p:childTnLst>
                                    <p:set>
                                      <p:cBhvr>
                                        <p:cTn id="154" dur="1" fill="hold">
                                          <p:stCondLst>
                                            <p:cond delay="0"/>
                                          </p:stCondLst>
                                        </p:cTn>
                                        <p:tgtEl>
                                          <p:spTgt spid="168963"/>
                                        </p:tgtEl>
                                        <p:attrNameLst>
                                          <p:attrName>style.visibility</p:attrName>
                                        </p:attrNameLst>
                                      </p:cBhvr>
                                      <p:to>
                                        <p:strVal val="visible"/>
                                      </p:to>
                                    </p:set>
                                    <p:animEffect transition="in" filter="checkerboard(across)">
                                      <p:cBhvr>
                                        <p:cTn id="155" dur="500"/>
                                        <p:tgtEl>
                                          <p:spTgt spid="168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nimBg="1"/>
      <p:bldP spid="90114" grpId="0" animBg="1"/>
      <p:bldP spid="90115" grpId="0"/>
      <p:bldP spid="90116" grpId="0" animBg="1"/>
      <p:bldP spid="90117" grpId="0" animBg="1"/>
      <p:bldP spid="90118" grpId="0" animBg="1"/>
      <p:bldP spid="155650" grpId="0" animBg="1"/>
      <p:bldP spid="156674" grpId="0" animBg="1"/>
      <p:bldP spid="157698" grpId="0" animBg="1"/>
      <p:bldP spid="158722" grpId="0"/>
      <p:bldP spid="159746" grpId="0" animBg="1"/>
      <p:bldP spid="160770" grpId="0" animBg="1"/>
      <p:bldP spid="161794" grpId="0"/>
      <p:bldP spid="161796" grpId="0" animBg="1"/>
      <p:bldP spid="162818" grpId="0" animBg="1"/>
      <p:bldP spid="163842" grpId="0"/>
      <p:bldP spid="165891" grpId="0" animBg="1"/>
      <p:bldP spid="165892" grpId="0" animBg="1"/>
      <p:bldP spid="165893" grpId="0" animBg="1"/>
      <p:bldP spid="166914" grpId="0" animBg="1"/>
      <p:bldP spid="167938" grpId="0" animBg="1"/>
      <p:bldP spid="168962" grpId="0"/>
      <p:bldP spid="168963"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202016" y="3513813"/>
            <a:ext cx="8410353" cy="923330"/>
          </a:xfrm>
          <a:prstGeom prst="rect">
            <a:avLst/>
          </a:prstGeom>
        </p:spPr>
        <p:txBody>
          <a:bodyPr wrap="square">
            <a:spAutoFit/>
          </a:bodyPr>
          <a:lstStyle/>
          <a:p>
            <a:pPr algn="ctr">
              <a:spcBef>
                <a:spcPts val="600"/>
              </a:spcBef>
            </a:pPr>
            <a:r>
              <a:rPr lang="fr-FR" b="1" dirty="0">
                <a:solidFill>
                  <a:srgbClr val="1F497D"/>
                </a:solidFill>
                <a:latin typeface="Gill Sans MT" panose="020B0502020104020203" pitchFamily="34" charset="0"/>
              </a:rPr>
              <a:t>Le livret </a:t>
            </a:r>
            <a:r>
              <a:rPr lang="fr-FR" b="1" dirty="0" smtClean="0">
                <a:solidFill>
                  <a:srgbClr val="1F497D"/>
                </a:solidFill>
                <a:latin typeface="Gill Sans MT" panose="020B0502020104020203" pitchFamily="34" charset="0"/>
              </a:rPr>
              <a:t>scolaire unique n’est pas un suivi des acquis des élèves au fil de l’eau,  ni un livret de compétences,  mais une </a:t>
            </a:r>
            <a:r>
              <a:rPr lang="fr-FR" b="1" i="1" dirty="0" smtClean="0">
                <a:solidFill>
                  <a:srgbClr val="1F497D"/>
                </a:solidFill>
                <a:latin typeface="Gill Sans MT" panose="020B0502020104020203" pitchFamily="34" charset="0"/>
              </a:rPr>
              <a:t>collection </a:t>
            </a:r>
            <a:r>
              <a:rPr lang="fr-FR" b="1" dirty="0" smtClean="0">
                <a:solidFill>
                  <a:srgbClr val="1F497D"/>
                </a:solidFill>
                <a:latin typeface="Gill Sans MT" panose="020B0502020104020203" pitchFamily="34" charset="0"/>
              </a:rPr>
              <a:t>de documents </a:t>
            </a:r>
            <a:r>
              <a:rPr lang="fr-FR" b="1" u="sng" dirty="0" smtClean="0">
                <a:solidFill>
                  <a:srgbClr val="1F497D"/>
                </a:solidFill>
                <a:latin typeface="Gill Sans MT" panose="020B0502020104020203" pitchFamily="34" charset="0"/>
              </a:rPr>
              <a:t>d’éléments signifiants,</a:t>
            </a:r>
            <a:r>
              <a:rPr lang="fr-FR" b="1" dirty="0" smtClean="0">
                <a:solidFill>
                  <a:srgbClr val="1F497D"/>
                </a:solidFill>
                <a:latin typeface="Gill Sans MT" panose="020B0502020104020203" pitchFamily="34" charset="0"/>
              </a:rPr>
              <a:t>  à destination des familles mais aussi de professionnels.</a:t>
            </a:r>
            <a:endParaRPr lang="fr-FR" b="1" dirty="0">
              <a:solidFill>
                <a:srgbClr val="1F497D"/>
              </a:solidFill>
              <a:latin typeface="Gill Sans MT" panose="020B0502020104020203" pitchFamily="34" charset="0"/>
            </a:endParaRPr>
          </a:p>
        </p:txBody>
      </p:sp>
      <p:sp>
        <p:nvSpPr>
          <p:cNvPr id="5"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6" name="Rectangle 5"/>
          <p:cNvSpPr/>
          <p:nvPr/>
        </p:nvSpPr>
        <p:spPr>
          <a:xfrm>
            <a:off x="360288" y="259675"/>
            <a:ext cx="8161086" cy="1077218"/>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Le LIVRET SCOLAIRE UNIQUE</a:t>
            </a:r>
          </a:p>
          <a:p>
            <a:r>
              <a:rPr lang="fr-FR" sz="3200" dirty="0">
                <a:solidFill>
                  <a:srgbClr val="1F497D">
                    <a:lumMod val="60000"/>
                    <a:lumOff val="40000"/>
                  </a:srgbClr>
                </a:solidFill>
                <a:latin typeface="Haettenschweiler" pitchFamily="34" charset="0"/>
              </a:rPr>
              <a:t>d</a:t>
            </a:r>
            <a:r>
              <a:rPr lang="fr-FR" sz="3200" dirty="0" smtClean="0">
                <a:solidFill>
                  <a:srgbClr val="1F497D">
                    <a:lumMod val="60000"/>
                    <a:lumOff val="40000"/>
                  </a:srgbClr>
                </a:solidFill>
                <a:latin typeface="Haettenschweiler" pitchFamily="34" charset="0"/>
              </a:rPr>
              <a:t>u CP à la 3ème</a:t>
            </a:r>
            <a:endParaRPr lang="fr-FR" sz="3200" dirty="0">
              <a:solidFill>
                <a:srgbClr val="1F497D">
                  <a:lumMod val="60000"/>
                  <a:lumOff val="40000"/>
                </a:srgbClr>
              </a:solidFill>
            </a:endParaRPr>
          </a:p>
        </p:txBody>
      </p:sp>
      <p:sp>
        <p:nvSpPr>
          <p:cNvPr id="7" name="Rectangle à coins arrondis 6"/>
          <p:cNvSpPr/>
          <p:nvPr/>
        </p:nvSpPr>
        <p:spPr>
          <a:xfrm>
            <a:off x="1252539" y="1671321"/>
            <a:ext cx="1267377" cy="70609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err="1" smtClean="0">
                <a:solidFill>
                  <a:srgbClr val="1F497D">
                    <a:lumMod val="75000"/>
                  </a:srgbClr>
                </a:solidFill>
                <a:latin typeface="Arial Narrow" pitchFamily="34" charset="0"/>
              </a:rPr>
              <a:t>Mobilité</a:t>
            </a:r>
            <a:r>
              <a:rPr lang="fr-FR" sz="1600" b="1" u="sng" dirty="0" err="1" smtClean="0">
                <a:solidFill>
                  <a:srgbClr val="1F497D">
                    <a:lumMod val="75000"/>
                  </a:srgbClr>
                </a:solidFill>
                <a:latin typeface="Arial Narrow" pitchFamily="34" charset="0"/>
              </a:rPr>
              <a:t>S</a:t>
            </a:r>
            <a:endParaRPr lang="fr-FR" sz="1600" b="1" u="sng" dirty="0">
              <a:solidFill>
                <a:srgbClr val="1F497D">
                  <a:lumMod val="75000"/>
                </a:srgbClr>
              </a:solidFill>
              <a:latin typeface="Arial Narrow" pitchFamily="34" charset="0"/>
            </a:endParaRPr>
          </a:p>
        </p:txBody>
      </p:sp>
      <p:sp>
        <p:nvSpPr>
          <p:cNvPr id="8" name="Rectangle à coins arrondis 7"/>
          <p:cNvSpPr/>
          <p:nvPr/>
        </p:nvSpPr>
        <p:spPr>
          <a:xfrm>
            <a:off x="3286903" y="1671321"/>
            <a:ext cx="1784827" cy="70609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Langage-support</a:t>
            </a:r>
          </a:p>
          <a:p>
            <a:pPr algn="ctr"/>
            <a:r>
              <a:rPr lang="fr-FR" sz="1600" b="1" u="sng" dirty="0" smtClean="0">
                <a:solidFill>
                  <a:srgbClr val="1F497D">
                    <a:lumMod val="75000"/>
                  </a:srgbClr>
                </a:solidFill>
                <a:latin typeface="Arial Narrow" pitchFamily="34" charset="0"/>
              </a:rPr>
              <a:t>COMMUN</a:t>
            </a:r>
            <a:endParaRPr lang="fr-FR" sz="1600" b="1" u="sng" dirty="0">
              <a:solidFill>
                <a:srgbClr val="1F497D">
                  <a:lumMod val="75000"/>
                </a:srgbClr>
              </a:solidFill>
              <a:latin typeface="Arial Narrow" pitchFamily="34" charset="0"/>
            </a:endParaRPr>
          </a:p>
        </p:txBody>
      </p:sp>
      <p:sp>
        <p:nvSpPr>
          <p:cNvPr id="9" name="Rectangle à coins arrondis 8"/>
          <p:cNvSpPr/>
          <p:nvPr/>
        </p:nvSpPr>
        <p:spPr>
          <a:xfrm>
            <a:off x="5828083" y="1671321"/>
            <a:ext cx="1519014" cy="70609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smtClean="0">
                <a:solidFill>
                  <a:srgbClr val="1F497D">
                    <a:lumMod val="75000"/>
                  </a:srgbClr>
                </a:solidFill>
                <a:latin typeface="Arial Narrow" pitchFamily="34" charset="0"/>
              </a:rPr>
              <a:t>Assurer la</a:t>
            </a:r>
          </a:p>
          <a:p>
            <a:pPr algn="ctr"/>
            <a:r>
              <a:rPr lang="fr-FR" sz="1600" b="1" u="sng" dirty="0" smtClean="0">
                <a:solidFill>
                  <a:srgbClr val="1F497D">
                    <a:lumMod val="75000"/>
                  </a:srgbClr>
                </a:solidFill>
                <a:latin typeface="Arial Narrow" pitchFamily="34" charset="0"/>
              </a:rPr>
              <a:t>CONTINUITE</a:t>
            </a:r>
            <a:endParaRPr lang="fr-FR" sz="1600" b="1" u="sng" dirty="0">
              <a:solidFill>
                <a:srgbClr val="1F497D">
                  <a:lumMod val="75000"/>
                </a:srgbClr>
              </a:solidFill>
              <a:latin typeface="Arial Narrow" pitchFamily="34" charset="0"/>
            </a:endParaRPr>
          </a:p>
        </p:txBody>
      </p:sp>
      <p:sp>
        <p:nvSpPr>
          <p:cNvPr id="10" name="Rectangle 9"/>
          <p:cNvSpPr/>
          <p:nvPr/>
        </p:nvSpPr>
        <p:spPr>
          <a:xfrm>
            <a:off x="1252539" y="2556358"/>
            <a:ext cx="609455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2400" kern="0" dirty="0" smtClean="0">
                <a:solidFill>
                  <a:srgbClr val="1F497D">
                    <a:lumMod val="75000"/>
                  </a:srgbClr>
                </a:solidFill>
                <a:latin typeface="Haettenschweiler" pitchFamily="34" charset="0"/>
                <a:ea typeface="ＭＳ 明朝"/>
                <a:cs typeface="Helvetica"/>
              </a:rPr>
              <a:t>Uniformisation-normalisation sur un même territoire (national)</a:t>
            </a:r>
            <a:endParaRPr lang="fr-FR" sz="2000" kern="0" dirty="0">
              <a:solidFill>
                <a:srgbClr val="1F497D">
                  <a:lumMod val="75000"/>
                </a:srgbClr>
              </a:solidFill>
              <a:latin typeface="Haettenschweiler" pitchFamily="34" charset="0"/>
              <a:ea typeface="ＭＳ 明朝"/>
              <a:cs typeface="Helvetica"/>
            </a:endParaRPr>
          </a:p>
        </p:txBody>
      </p:sp>
      <p:sp>
        <p:nvSpPr>
          <p:cNvPr id="3" name="Flèche droite 2"/>
          <p:cNvSpPr/>
          <p:nvPr/>
        </p:nvSpPr>
        <p:spPr>
          <a:xfrm>
            <a:off x="2636874" y="1945758"/>
            <a:ext cx="542261" cy="244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Flèche droite 10"/>
          <p:cNvSpPr/>
          <p:nvPr/>
        </p:nvSpPr>
        <p:spPr>
          <a:xfrm>
            <a:off x="5160335" y="1945758"/>
            <a:ext cx="542261" cy="244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Oval 2"/>
          <p:cNvSpPr>
            <a:spLocks noChangeArrowheads="1"/>
          </p:cNvSpPr>
          <p:nvPr/>
        </p:nvSpPr>
        <p:spPr bwMode="auto">
          <a:xfrm>
            <a:off x="1886227" y="4657063"/>
            <a:ext cx="5003671" cy="542258"/>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b="1" dirty="0">
                <a:solidFill>
                  <a:srgbClr val="1F497D"/>
                </a:solidFill>
                <a:latin typeface="Gill Sans MT" panose="020B0502020104020203" pitchFamily="34" charset="0"/>
              </a:rPr>
              <a:t>Qu’attend t’on des élèves ?</a:t>
            </a:r>
          </a:p>
        </p:txBody>
      </p:sp>
      <p:sp>
        <p:nvSpPr>
          <p:cNvPr id="13" name="Oval 2"/>
          <p:cNvSpPr>
            <a:spLocks noChangeArrowheads="1"/>
          </p:cNvSpPr>
          <p:nvPr/>
        </p:nvSpPr>
        <p:spPr bwMode="auto">
          <a:xfrm>
            <a:off x="1886227" y="5234737"/>
            <a:ext cx="5003671" cy="542258"/>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b="1" dirty="0" smtClean="0">
                <a:solidFill>
                  <a:srgbClr val="1F497D"/>
                </a:solidFill>
                <a:latin typeface="Gill Sans MT" panose="020B0502020104020203" pitchFamily="34" charset="0"/>
              </a:rPr>
              <a:t>Comment s’y prend t’on ?</a:t>
            </a:r>
            <a:endParaRPr lang="fr-FR" b="1" dirty="0">
              <a:solidFill>
                <a:srgbClr val="1F497D"/>
              </a:solidFill>
              <a:latin typeface="Gill Sans MT" panose="020B0502020104020203" pitchFamily="34" charset="0"/>
            </a:endParaRPr>
          </a:p>
        </p:txBody>
      </p:sp>
      <p:sp>
        <p:nvSpPr>
          <p:cNvPr id="14" name="Oval 2"/>
          <p:cNvSpPr>
            <a:spLocks noChangeArrowheads="1"/>
          </p:cNvSpPr>
          <p:nvPr/>
        </p:nvSpPr>
        <p:spPr bwMode="auto">
          <a:xfrm>
            <a:off x="1886227" y="5791174"/>
            <a:ext cx="5003671" cy="542258"/>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b="1" dirty="0" smtClean="0">
                <a:solidFill>
                  <a:srgbClr val="1F497D"/>
                </a:solidFill>
                <a:latin typeface="Gill Sans MT" panose="020B0502020104020203" pitchFamily="34" charset="0"/>
              </a:rPr>
              <a:t>Comment on le rend compte ?</a:t>
            </a:r>
            <a:endParaRPr lang="fr-FR" b="1" dirty="0">
              <a:solidFill>
                <a:srgbClr val="1F497D"/>
              </a:solidFill>
              <a:latin typeface="Gill Sans MT" panose="020B0502020104020203" pitchFamily="34" charset="0"/>
            </a:endParaRPr>
          </a:p>
        </p:txBody>
      </p:sp>
      <p:sp>
        <p:nvSpPr>
          <p:cNvPr id="15" name="Rectangle 14"/>
          <p:cNvSpPr/>
          <p:nvPr/>
        </p:nvSpPr>
        <p:spPr>
          <a:xfrm>
            <a:off x="5546930" y="252677"/>
            <a:ext cx="133080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3200" kern="0" dirty="0" smtClean="0">
                <a:solidFill>
                  <a:srgbClr val="1F497D">
                    <a:lumMod val="75000"/>
                  </a:srgbClr>
                </a:solidFill>
                <a:latin typeface="Haettenschweiler" pitchFamily="34" charset="0"/>
                <a:ea typeface="ＭＳ 明朝"/>
                <a:cs typeface="Helvetica"/>
              </a:rPr>
              <a:t>Où en est-on ?</a:t>
            </a:r>
            <a:endParaRPr lang="fr-FR" sz="2800" kern="0" dirty="0">
              <a:solidFill>
                <a:srgbClr val="1F497D">
                  <a:lumMod val="75000"/>
                </a:srgbClr>
              </a:solidFill>
              <a:latin typeface="Haettenschweiler" pitchFamily="34" charset="0"/>
              <a:ea typeface="ＭＳ 明朝"/>
              <a:cs typeface="Helvetica"/>
            </a:endParaRPr>
          </a:p>
        </p:txBody>
      </p:sp>
    </p:spTree>
    <p:extLst>
      <p:ext uri="{BB962C8B-B14F-4D97-AF65-F5344CB8AC3E}">
        <p14:creationId xmlns:p14="http://schemas.microsoft.com/office/powerpoint/2010/main" val="79097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 grpId="0" animBg="1"/>
      <p:bldP spid="8" grpId="0" animBg="1"/>
      <p:bldP spid="9" grpId="0" animBg="1"/>
      <p:bldP spid="10" grpId="0" animBg="1"/>
      <p:bldP spid="3" grpId="0" animBg="1"/>
      <p:bldP spid="11" grpId="0" animBg="1"/>
      <p:bldP spid="12" grpId="0" animBg="1"/>
      <p:bldP spid="13" grpId="0" animBg="1"/>
      <p:bldP spid="14"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48680"/>
            <a:ext cx="8568952" cy="60395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Espace réservé du pied de page 3"/>
          <p:cNvSpPr>
            <a:spLocks noGrp="1"/>
          </p:cNvSpPr>
          <p:nvPr>
            <p:ph type="ftr" sz="quarter" idx="11"/>
          </p:nvPr>
        </p:nvSpPr>
        <p:spPr bwMode="auto">
          <a:xfrm>
            <a:off x="4500500" y="6309320"/>
            <a:ext cx="4608004" cy="360040"/>
          </a:xfrm>
          <a:noFill/>
          <a:ln>
            <a:miter lim="800000"/>
            <a:headEnd/>
            <a:tailEnd/>
          </a:ln>
        </p:spPr>
        <p:txBody>
          <a:bodyPr vert="horz" wrap="square" lIns="91440" tIns="45720" rIns="91440" bIns="45720" numCol="1" anchorCtr="0" compatLnSpc="1">
            <a:prstTxWarp prst="textNoShape">
              <a:avLst/>
            </a:prstTxWarp>
          </a:bodyPr>
          <a:lstStyle/>
          <a:p>
            <a:pPr algn="ctr"/>
            <a:r>
              <a:rPr lang="fr-FR" sz="1100" i="1" dirty="0" smtClean="0">
                <a:solidFill>
                  <a:srgbClr val="AEBAD5">
                    <a:lumMod val="50000"/>
                  </a:srgbClr>
                </a:solidFill>
                <a:latin typeface="Arial Narrow" pitchFamily="34" charset="0"/>
                <a:cs typeface="Arial" pitchFamily="34" charset="0"/>
              </a:rPr>
              <a:t>Doc. Éric MICHON, IA-IPR d‘Education Musicale de l’Académie d’Orléans-Tours</a:t>
            </a:r>
            <a:r>
              <a:rPr lang="fr-FR" sz="1100" dirty="0" smtClean="0">
                <a:solidFill>
                  <a:srgbClr val="AEBAD5">
                    <a:lumMod val="50000"/>
                  </a:srgbClr>
                </a:solidFill>
                <a:latin typeface="Arial Narrow" pitchFamily="34" charset="0"/>
                <a:cs typeface="Arial" pitchFamily="34" charset="0"/>
              </a:rPr>
              <a:t>.</a:t>
            </a:r>
          </a:p>
        </p:txBody>
      </p:sp>
      <p:sp>
        <p:nvSpPr>
          <p:cNvPr id="6" name="Espace réservé du pied de page 3"/>
          <p:cNvSpPr txBox="1">
            <a:spLocks/>
          </p:cNvSpPr>
          <p:nvPr/>
        </p:nvSpPr>
        <p:spPr bwMode="auto">
          <a:xfrm>
            <a:off x="0" y="6568899"/>
            <a:ext cx="8850488" cy="289101"/>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srgbClr val="575F6D">
                    <a:lumMod val="60000"/>
                    <a:lumOff val="40000"/>
                  </a:srgbClr>
                </a:solidFill>
                <a:latin typeface="Arial Narrow" pitchFamily="34" charset="0"/>
              </a:rPr>
              <a:t>Alain MURSCHEL, IA-IPR d'arts plastiques de l’Académie d’Orléans-Tours</a:t>
            </a:r>
            <a:r>
              <a:rPr lang="fr-FR" dirty="0" smtClean="0">
                <a:solidFill>
                  <a:srgbClr val="FE8637"/>
                </a:solidFill>
                <a:latin typeface="Arial Narrow" pitchFamily="34" charset="0"/>
              </a:rPr>
              <a:t>.</a:t>
            </a:r>
          </a:p>
        </p:txBody>
      </p:sp>
    </p:spTree>
    <p:extLst>
      <p:ext uri="{BB962C8B-B14F-4D97-AF65-F5344CB8AC3E}">
        <p14:creationId xmlns:p14="http://schemas.microsoft.com/office/powerpoint/2010/main" val="30740371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1412776"/>
            <a:ext cx="7746064" cy="4536504"/>
          </a:xfrm>
        </p:spPr>
        <p:txBody>
          <a:bodyPr>
            <a:normAutofit/>
          </a:bodyPr>
          <a:lstStyle/>
          <a:p>
            <a:pPr>
              <a:lnSpc>
                <a:spcPct val="120000"/>
              </a:lnSpc>
              <a:buNone/>
            </a:pPr>
            <a:r>
              <a:rPr lang="fr-FR" sz="2100" dirty="0" smtClean="0">
                <a:solidFill>
                  <a:schemeClr val="tx1">
                    <a:lumMod val="65000"/>
                    <a:lumOff val="35000"/>
                  </a:schemeClr>
                </a:solidFill>
              </a:rPr>
              <a:t>Le </a:t>
            </a:r>
            <a:r>
              <a:rPr lang="fr-FR" sz="2100" i="1" dirty="0" smtClean="0">
                <a:solidFill>
                  <a:schemeClr val="tx1">
                    <a:lumMod val="50000"/>
                    <a:lumOff val="50000"/>
                  </a:schemeClr>
                </a:solidFill>
              </a:rPr>
              <a:t>parcours Avenir </a:t>
            </a:r>
            <a:r>
              <a:rPr lang="fr-FR" sz="2100" dirty="0" smtClean="0">
                <a:solidFill>
                  <a:schemeClr val="tx1">
                    <a:lumMod val="65000"/>
                    <a:lumOff val="35000"/>
                  </a:schemeClr>
                </a:solidFill>
              </a:rPr>
              <a:t>doit permettre à chaque </a:t>
            </a:r>
            <a:r>
              <a:rPr lang="fr-FR" sz="2000" dirty="0" smtClean="0">
                <a:solidFill>
                  <a:schemeClr val="tx1">
                    <a:lumMod val="65000"/>
                    <a:lumOff val="35000"/>
                  </a:schemeClr>
                </a:solidFill>
              </a:rPr>
              <a:t>élève</a:t>
            </a:r>
            <a:r>
              <a:rPr lang="fr-FR" sz="1400" dirty="0" smtClean="0">
                <a:solidFill>
                  <a:schemeClr val="tx1">
                    <a:lumMod val="65000"/>
                    <a:lumOff val="35000"/>
                  </a:schemeClr>
                </a:solidFill>
              </a:rPr>
              <a:t> (de la 6</a:t>
            </a:r>
            <a:r>
              <a:rPr lang="fr-FR" sz="1400" baseline="30000" dirty="0" smtClean="0">
                <a:solidFill>
                  <a:schemeClr val="tx1">
                    <a:lumMod val="65000"/>
                    <a:lumOff val="35000"/>
                  </a:schemeClr>
                </a:solidFill>
              </a:rPr>
              <a:t>ème</a:t>
            </a:r>
            <a:r>
              <a:rPr lang="fr-FR" sz="1400" dirty="0" smtClean="0">
                <a:solidFill>
                  <a:schemeClr val="tx1">
                    <a:lumMod val="65000"/>
                    <a:lumOff val="35000"/>
                  </a:schemeClr>
                </a:solidFill>
              </a:rPr>
              <a:t> à la terminale)</a:t>
            </a:r>
            <a:r>
              <a:rPr lang="fr-FR" sz="2100" dirty="0" smtClean="0">
                <a:solidFill>
                  <a:schemeClr val="tx1">
                    <a:lumMod val="65000"/>
                    <a:lumOff val="35000"/>
                  </a:schemeClr>
                </a:solidFill>
              </a:rPr>
              <a:t> :</a:t>
            </a:r>
          </a:p>
          <a:p>
            <a:pPr>
              <a:lnSpc>
                <a:spcPct val="120000"/>
              </a:lnSpc>
              <a:buFontTx/>
              <a:buChar char="-"/>
            </a:pPr>
            <a:r>
              <a:rPr lang="fr-FR" sz="2400" dirty="0" smtClean="0">
                <a:solidFill>
                  <a:schemeClr val="tx1">
                    <a:lumMod val="65000"/>
                    <a:lumOff val="35000"/>
                  </a:schemeClr>
                </a:solidFill>
              </a:rPr>
              <a:t>de comprendre le monde économique et professionnel</a:t>
            </a:r>
          </a:p>
          <a:p>
            <a:pPr>
              <a:lnSpc>
                <a:spcPct val="120000"/>
              </a:lnSpc>
              <a:buFontTx/>
              <a:buChar char="-"/>
            </a:pPr>
            <a:r>
              <a:rPr lang="fr-FR" sz="2400" dirty="0" smtClean="0">
                <a:solidFill>
                  <a:schemeClr val="tx1">
                    <a:lumMod val="65000"/>
                    <a:lumOff val="35000"/>
                  </a:schemeClr>
                </a:solidFill>
              </a:rPr>
              <a:t>de connaître la diversité des métiers et des formations</a:t>
            </a:r>
          </a:p>
          <a:p>
            <a:pPr>
              <a:lnSpc>
                <a:spcPct val="120000"/>
              </a:lnSpc>
              <a:buFontTx/>
              <a:buChar char="-"/>
            </a:pPr>
            <a:r>
              <a:rPr lang="fr-FR" sz="2400" dirty="0" smtClean="0">
                <a:solidFill>
                  <a:schemeClr val="tx1">
                    <a:lumMod val="65000"/>
                    <a:lumOff val="35000"/>
                  </a:schemeClr>
                </a:solidFill>
              </a:rPr>
              <a:t>de développer son sens de l'engagement et de l'initiative  </a:t>
            </a:r>
          </a:p>
          <a:p>
            <a:pPr>
              <a:lnSpc>
                <a:spcPct val="120000"/>
              </a:lnSpc>
              <a:buFontTx/>
              <a:buChar char="-"/>
            </a:pPr>
            <a:r>
              <a:rPr lang="fr-FR" sz="2400" dirty="0" smtClean="0">
                <a:solidFill>
                  <a:schemeClr val="tx1">
                    <a:lumMod val="65000"/>
                    <a:lumOff val="35000"/>
                  </a:schemeClr>
                </a:solidFill>
              </a:rPr>
              <a:t>d'élaborer son projet d'orientation scolaire et professionnelle</a:t>
            </a:r>
          </a:p>
        </p:txBody>
      </p:sp>
      <p:pic>
        <p:nvPicPr>
          <p:cNvPr id="4" name="Picture 2"/>
          <p:cNvPicPr>
            <a:picLocks noChangeAspect="1" noChangeArrowheads="1"/>
          </p:cNvPicPr>
          <p:nvPr/>
        </p:nvPicPr>
        <p:blipFill>
          <a:blip r:embed="rId2" cstate="print"/>
          <a:srcRect l="11329" t="38331" r="67341" b="50004"/>
          <a:stretch>
            <a:fillRect/>
          </a:stretch>
        </p:blipFill>
        <p:spPr bwMode="auto">
          <a:xfrm>
            <a:off x="1115616" y="188640"/>
            <a:ext cx="1152128" cy="504056"/>
          </a:xfrm>
          <a:prstGeom prst="rect">
            <a:avLst/>
          </a:prstGeom>
          <a:noFill/>
          <a:ln w="9525">
            <a:noFill/>
            <a:miter lim="800000"/>
            <a:headEnd/>
            <a:tailEnd/>
          </a:ln>
        </p:spPr>
      </p:pic>
      <p:sp>
        <p:nvSpPr>
          <p:cNvPr id="5" name="Rectangle 4"/>
          <p:cNvSpPr/>
          <p:nvPr/>
        </p:nvSpPr>
        <p:spPr>
          <a:xfrm>
            <a:off x="1115616" y="620688"/>
            <a:ext cx="1556836" cy="307777"/>
          </a:xfrm>
          <a:prstGeom prst="rect">
            <a:avLst/>
          </a:prstGeom>
        </p:spPr>
        <p:txBody>
          <a:bodyPr wrap="none">
            <a:spAutoFit/>
          </a:bodyPr>
          <a:lstStyle/>
          <a:p>
            <a:r>
              <a:rPr lang="fr-FR" sz="1400" b="1" dirty="0" smtClean="0">
                <a:solidFill>
                  <a:prstClr val="white">
                    <a:lumMod val="65000"/>
                  </a:prstClr>
                </a:solidFill>
              </a:rPr>
              <a:t>du 9 juillet 2015</a:t>
            </a:r>
            <a:r>
              <a:rPr lang="fr-FR" sz="1400" b="1" dirty="0" smtClean="0">
                <a:solidFill>
                  <a:prstClr val="black"/>
                </a:solidFill>
              </a:rPr>
              <a:t> </a:t>
            </a:r>
            <a:endParaRPr lang="fr-FR" sz="1400" b="1" dirty="0">
              <a:solidFill>
                <a:prstClr val="black"/>
              </a:solidFill>
            </a:endParaRPr>
          </a:p>
        </p:txBody>
      </p:sp>
      <p:sp>
        <p:nvSpPr>
          <p:cNvPr id="7"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pic>
        <p:nvPicPr>
          <p:cNvPr id="8" name="Picture 2"/>
          <p:cNvPicPr>
            <a:picLocks noChangeAspect="1" noChangeArrowheads="1"/>
          </p:cNvPicPr>
          <p:nvPr/>
        </p:nvPicPr>
        <p:blipFill>
          <a:blip r:embed="rId3" cstate="print"/>
          <a:srcRect l="11222" t="35437" r="68697" b="48321"/>
          <a:stretch>
            <a:fillRect/>
          </a:stretch>
        </p:blipFill>
        <p:spPr bwMode="auto">
          <a:xfrm>
            <a:off x="6578930" y="4184667"/>
            <a:ext cx="2271558" cy="1469832"/>
          </a:xfrm>
          <a:prstGeom prst="rect">
            <a:avLst/>
          </a:prstGeom>
          <a:noFill/>
          <a:ln w="9525">
            <a:noFill/>
            <a:miter lim="800000"/>
            <a:headEnd/>
            <a:tailEnd/>
          </a:ln>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14709" y="440668"/>
            <a:ext cx="120173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15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3608" y="1066336"/>
            <a:ext cx="7920880" cy="3985706"/>
          </a:xfrm>
          <a:prstGeom prst="rect">
            <a:avLst/>
          </a:prstGeom>
        </p:spPr>
        <p:txBody>
          <a:bodyPr wrap="square">
            <a:spAutoFit/>
          </a:bodyPr>
          <a:lstStyle/>
          <a:p>
            <a:r>
              <a:rPr lang="fr-FR" sz="1600" dirty="0" smtClean="0">
                <a:solidFill>
                  <a:prstClr val="black">
                    <a:lumMod val="65000"/>
                    <a:lumOff val="35000"/>
                  </a:prstClr>
                </a:solidFill>
              </a:rPr>
              <a:t>Le </a:t>
            </a:r>
            <a:r>
              <a:rPr lang="fr-FR" sz="2100" i="1" dirty="0" smtClean="0">
                <a:solidFill>
                  <a:prstClr val="black">
                    <a:lumMod val="50000"/>
                    <a:lumOff val="50000"/>
                  </a:prstClr>
                </a:solidFill>
              </a:rPr>
              <a:t>parcours Citoyen</a:t>
            </a:r>
            <a:r>
              <a:rPr lang="fr-FR" sz="1600" dirty="0" smtClean="0">
                <a:solidFill>
                  <a:prstClr val="black">
                    <a:lumMod val="65000"/>
                    <a:lumOff val="35000"/>
                  </a:prstClr>
                </a:solidFill>
              </a:rPr>
              <a:t> a pour objectifs de faire connaître aux élèves les principes et valeurs inscrits dans les grandes déclarations des droits de l’Homme et dans la Constitution de la Ve République, afin de les amener à devenir des citoyens responsables et libres. </a:t>
            </a:r>
          </a:p>
          <a:p>
            <a:r>
              <a:rPr lang="fr-FR" sz="1600" dirty="0" smtClean="0">
                <a:solidFill>
                  <a:prstClr val="black">
                    <a:lumMod val="65000"/>
                    <a:lumOff val="35000"/>
                  </a:prstClr>
                </a:solidFill>
              </a:rPr>
              <a:t>Il s’appuie sur l’enseignement moral et civique (EMC) mais aussi sur </a:t>
            </a:r>
            <a:r>
              <a:rPr lang="fr-FR" sz="1600" u="sng" dirty="0" smtClean="0">
                <a:solidFill>
                  <a:prstClr val="black">
                    <a:lumMod val="65000"/>
                    <a:lumOff val="35000"/>
                  </a:prstClr>
                </a:solidFill>
              </a:rPr>
              <a:t>l’éducation aux médias</a:t>
            </a:r>
            <a:r>
              <a:rPr lang="fr-FR" sz="1600" dirty="0" smtClean="0">
                <a:solidFill>
                  <a:prstClr val="black">
                    <a:lumMod val="65000"/>
                    <a:lumOff val="35000"/>
                  </a:prstClr>
                </a:solidFill>
              </a:rPr>
              <a:t> et à l’information, nécessaire pour développer une connaissance critique de l’information, </a:t>
            </a:r>
            <a:r>
              <a:rPr lang="fr-FR" sz="1600" u="sng" dirty="0" smtClean="0">
                <a:solidFill>
                  <a:prstClr val="black">
                    <a:lumMod val="65000"/>
                    <a:lumOff val="35000"/>
                  </a:prstClr>
                </a:solidFill>
              </a:rPr>
              <a:t>décrypter l’image</a:t>
            </a:r>
            <a:r>
              <a:rPr lang="fr-FR" sz="1600" dirty="0" smtClean="0">
                <a:solidFill>
                  <a:prstClr val="black">
                    <a:lumMod val="65000"/>
                    <a:lumOff val="35000"/>
                  </a:prstClr>
                </a:solidFill>
              </a:rPr>
              <a:t>,  apprendre à se forger une opinion. </a:t>
            </a:r>
          </a:p>
          <a:p>
            <a:endParaRPr lang="fr-FR" sz="1600" dirty="0" smtClean="0">
              <a:solidFill>
                <a:prstClr val="black">
                  <a:lumMod val="65000"/>
                  <a:lumOff val="35000"/>
                </a:prstClr>
              </a:solidFill>
            </a:endParaRPr>
          </a:p>
          <a:p>
            <a:r>
              <a:rPr lang="fr-FR" sz="2400" dirty="0" smtClean="0">
                <a:solidFill>
                  <a:prstClr val="black">
                    <a:lumMod val="65000"/>
                    <a:lumOff val="35000"/>
                  </a:prstClr>
                </a:solidFill>
              </a:rPr>
              <a:t>4 </a:t>
            </a:r>
            <a:r>
              <a:rPr lang="fr-FR" sz="2100" dirty="0" smtClean="0">
                <a:solidFill>
                  <a:prstClr val="black">
                    <a:lumMod val="65000"/>
                    <a:lumOff val="35000"/>
                  </a:prstClr>
                </a:solidFill>
              </a:rPr>
              <a:t>dimensions sont prises en compte : </a:t>
            </a:r>
          </a:p>
          <a:p>
            <a:pPr>
              <a:buFontTx/>
              <a:buChar char="-"/>
            </a:pPr>
            <a:r>
              <a:rPr lang="fr-FR" sz="1600" b="1" dirty="0" smtClean="0">
                <a:solidFill>
                  <a:prstClr val="black">
                    <a:lumMod val="65000"/>
                    <a:lumOff val="35000"/>
                  </a:prstClr>
                </a:solidFill>
              </a:rPr>
              <a:t>la sensibilité </a:t>
            </a:r>
            <a:r>
              <a:rPr lang="fr-FR" sz="1600" dirty="0" smtClean="0">
                <a:solidFill>
                  <a:prstClr val="black">
                    <a:lumMod val="65000"/>
                    <a:lumOff val="35000"/>
                  </a:prstClr>
                </a:solidFill>
              </a:rPr>
              <a:t>qui vise à l’acquisition d’une conscience morale par un travail sur l’expression, l’identification, la mise en mots et la discussion des émotions et des sentiments ; </a:t>
            </a:r>
          </a:p>
          <a:p>
            <a:pPr>
              <a:buFontTx/>
              <a:buChar char="-"/>
            </a:pPr>
            <a:r>
              <a:rPr lang="fr-FR" sz="1600" dirty="0" smtClean="0">
                <a:solidFill>
                  <a:prstClr val="black">
                    <a:lumMod val="65000"/>
                    <a:lumOff val="35000"/>
                  </a:prstClr>
                </a:solidFill>
              </a:rPr>
              <a:t>la règle et le droit qui visent à l’acquisition du sens des règles </a:t>
            </a:r>
            <a:r>
              <a:rPr lang="fr-FR" sz="1600" b="1" dirty="0" smtClean="0">
                <a:solidFill>
                  <a:prstClr val="black">
                    <a:lumMod val="65000"/>
                    <a:lumOff val="35000"/>
                  </a:prstClr>
                </a:solidFill>
              </a:rPr>
              <a:t>du vivre ensemble </a:t>
            </a:r>
            <a:r>
              <a:rPr lang="fr-FR" sz="1600" dirty="0" smtClean="0">
                <a:solidFill>
                  <a:prstClr val="black">
                    <a:lumMod val="65000"/>
                    <a:lumOff val="35000"/>
                  </a:prstClr>
                </a:solidFill>
              </a:rPr>
              <a:t>; </a:t>
            </a:r>
          </a:p>
          <a:p>
            <a:pPr>
              <a:buFontTx/>
              <a:buChar char="-"/>
            </a:pPr>
            <a:r>
              <a:rPr lang="fr-FR" sz="1600" b="1" dirty="0" smtClean="0">
                <a:solidFill>
                  <a:prstClr val="black">
                    <a:lumMod val="65000"/>
                    <a:lumOff val="35000"/>
                  </a:prstClr>
                </a:solidFill>
              </a:rPr>
              <a:t>le jugement </a:t>
            </a:r>
            <a:r>
              <a:rPr lang="fr-FR" sz="1600" dirty="0" smtClean="0">
                <a:solidFill>
                  <a:prstClr val="black">
                    <a:lumMod val="65000"/>
                    <a:lumOff val="35000"/>
                  </a:prstClr>
                </a:solidFill>
              </a:rPr>
              <a:t>qui permet de comprendre et de discuter les choix moraux rencontrés par chacun au cours de sa vie ; </a:t>
            </a:r>
          </a:p>
          <a:p>
            <a:pPr>
              <a:buFontTx/>
              <a:buChar char="-"/>
            </a:pPr>
            <a:r>
              <a:rPr lang="fr-FR" sz="1600" dirty="0" smtClean="0">
                <a:solidFill>
                  <a:prstClr val="black">
                    <a:lumMod val="65000"/>
                    <a:lumOff val="35000"/>
                  </a:prstClr>
                </a:solidFill>
              </a:rPr>
              <a:t>l’engagement qui permet la mise en pratique de cet enseignement en insistant sur </a:t>
            </a:r>
            <a:r>
              <a:rPr lang="fr-FR" sz="1600" b="1" dirty="0" smtClean="0">
                <a:solidFill>
                  <a:prstClr val="black">
                    <a:lumMod val="65000"/>
                    <a:lumOff val="35000"/>
                  </a:prstClr>
                </a:solidFill>
              </a:rPr>
              <a:t>l’esprit d’autonomie, de coopération et de responsabilité vis-à-vis d’autrui. </a:t>
            </a:r>
          </a:p>
        </p:txBody>
      </p:sp>
      <p:sp>
        <p:nvSpPr>
          <p:cNvPr id="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94456" y="5253922"/>
            <a:ext cx="356711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59832" y="159965"/>
            <a:ext cx="12017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98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4358" y="967201"/>
            <a:ext cx="7848872" cy="661720"/>
          </a:xfrm>
          <a:prstGeom prst="rect">
            <a:avLst/>
          </a:prstGeom>
        </p:spPr>
        <p:txBody>
          <a:bodyPr wrap="square">
            <a:spAutoFit/>
          </a:bodyPr>
          <a:lstStyle/>
          <a:p>
            <a:r>
              <a:rPr lang="fr-FR" sz="1600" dirty="0">
                <a:solidFill>
                  <a:prstClr val="black">
                    <a:lumMod val="65000"/>
                    <a:lumOff val="35000"/>
                  </a:prstClr>
                </a:solidFill>
              </a:rPr>
              <a:t>Le </a:t>
            </a:r>
            <a:r>
              <a:rPr lang="fr-FR" sz="2100" i="1" dirty="0">
                <a:solidFill>
                  <a:prstClr val="black">
                    <a:lumMod val="50000"/>
                    <a:lumOff val="50000"/>
                  </a:prstClr>
                </a:solidFill>
              </a:rPr>
              <a:t>parcours </a:t>
            </a:r>
            <a:r>
              <a:rPr lang="fr-FR" sz="2100" i="1" dirty="0" smtClean="0">
                <a:solidFill>
                  <a:prstClr val="black">
                    <a:lumMod val="50000"/>
                    <a:lumOff val="50000"/>
                  </a:prstClr>
                </a:solidFill>
              </a:rPr>
              <a:t>à la Santé</a:t>
            </a:r>
            <a:r>
              <a:rPr lang="fr-FR" sz="1600" dirty="0" smtClean="0">
                <a:solidFill>
                  <a:prstClr val="black">
                    <a:lumMod val="65000"/>
                    <a:lumOff val="35000"/>
                  </a:prstClr>
                </a:solidFill>
              </a:rPr>
              <a:t> </a:t>
            </a:r>
            <a:r>
              <a:rPr lang="fr-FR" sz="1600" dirty="0">
                <a:solidFill>
                  <a:prstClr val="black">
                    <a:lumMod val="65000"/>
                    <a:lumOff val="35000"/>
                  </a:prstClr>
                </a:solidFill>
              </a:rPr>
              <a:t>a pour </a:t>
            </a:r>
            <a:r>
              <a:rPr lang="fr-FR" sz="1600" dirty="0" smtClean="0">
                <a:solidFill>
                  <a:prstClr val="black">
                    <a:lumMod val="65000"/>
                    <a:lumOff val="35000"/>
                  </a:prstClr>
                </a:solidFill>
              </a:rPr>
              <a:t>objectifs de sensibiliser tous les élèves</a:t>
            </a:r>
          </a:p>
          <a:p>
            <a:r>
              <a:rPr lang="fr-FR" sz="1600" dirty="0" smtClean="0">
                <a:solidFill>
                  <a:prstClr val="black">
                    <a:lumMod val="65000"/>
                    <a:lumOff val="35000"/>
                  </a:prstClr>
                </a:solidFill>
              </a:rPr>
              <a:t>à l’éducation à la santé. (Un des composant de l’éducation à la citoyenneté).</a:t>
            </a:r>
            <a:endParaRPr lang="fr-FR" dirty="0">
              <a:solidFill>
                <a:prstClr val="black"/>
              </a:solidFill>
            </a:endParaRPr>
          </a:p>
        </p:txBody>
      </p:sp>
      <p:sp>
        <p:nvSpPr>
          <p:cNvPr id="6" name="Rectangle 5"/>
          <p:cNvSpPr/>
          <p:nvPr/>
        </p:nvSpPr>
        <p:spPr>
          <a:xfrm>
            <a:off x="1170990" y="2126051"/>
            <a:ext cx="7560840" cy="2308324"/>
          </a:xfrm>
          <a:prstGeom prst="rect">
            <a:avLst/>
          </a:prstGeom>
        </p:spPr>
        <p:txBody>
          <a:bodyPr wrap="square">
            <a:spAutoFit/>
          </a:bodyPr>
          <a:lstStyle/>
          <a:p>
            <a:r>
              <a:rPr lang="fr-FR" sz="1600" dirty="0" smtClean="0">
                <a:solidFill>
                  <a:prstClr val="black">
                    <a:lumMod val="65000"/>
                    <a:lumOff val="35000"/>
                  </a:prstClr>
                </a:solidFill>
              </a:rPr>
              <a:t>- Faire </a:t>
            </a:r>
            <a:r>
              <a:rPr lang="fr-FR" sz="1600" dirty="0">
                <a:solidFill>
                  <a:prstClr val="black">
                    <a:lumMod val="65000"/>
                    <a:lumOff val="35000"/>
                  </a:prstClr>
                </a:solidFill>
              </a:rPr>
              <a:t>acquérir à chaque élève les connaissances, les compétences et la culture lui permettant de prendre en charge sa propre santé de façon autonome </a:t>
            </a:r>
            <a:r>
              <a:rPr lang="fr-FR" sz="1600" dirty="0" smtClean="0">
                <a:solidFill>
                  <a:prstClr val="black">
                    <a:lumMod val="65000"/>
                    <a:lumOff val="35000"/>
                  </a:prstClr>
                </a:solidFill>
              </a:rPr>
              <a:t>et responsable,</a:t>
            </a:r>
          </a:p>
          <a:p>
            <a:endParaRPr lang="fr-FR" sz="1600" dirty="0" smtClean="0">
              <a:solidFill>
                <a:prstClr val="black">
                  <a:lumMod val="65000"/>
                  <a:lumOff val="35000"/>
                </a:prstClr>
              </a:solidFill>
            </a:endParaRPr>
          </a:p>
          <a:p>
            <a:r>
              <a:rPr lang="fr-FR" sz="1600" dirty="0" smtClean="0">
                <a:solidFill>
                  <a:prstClr val="black">
                    <a:lumMod val="65000"/>
                    <a:lumOff val="35000"/>
                  </a:prstClr>
                </a:solidFill>
              </a:rPr>
              <a:t>- Mettre </a:t>
            </a:r>
            <a:r>
              <a:rPr lang="fr-FR" sz="1600" dirty="0">
                <a:solidFill>
                  <a:prstClr val="black">
                    <a:lumMod val="65000"/>
                    <a:lumOff val="35000"/>
                  </a:prstClr>
                </a:solidFill>
              </a:rPr>
              <a:t>en œuvre dans chaque école et dans chaque établissement des projets de prévention centrés sur les problématiques de santé, notamment celles susceptibles d'avoir un effet sur la réussite </a:t>
            </a:r>
            <a:r>
              <a:rPr lang="fr-FR" sz="1600" dirty="0" smtClean="0">
                <a:solidFill>
                  <a:prstClr val="black">
                    <a:lumMod val="65000"/>
                    <a:lumOff val="35000"/>
                  </a:prstClr>
                </a:solidFill>
              </a:rPr>
              <a:t>scolaire,</a:t>
            </a:r>
          </a:p>
          <a:p>
            <a:endParaRPr lang="fr-FR" sz="1600" dirty="0">
              <a:solidFill>
                <a:prstClr val="black">
                  <a:lumMod val="65000"/>
                  <a:lumOff val="35000"/>
                </a:prstClr>
              </a:solidFill>
            </a:endParaRPr>
          </a:p>
          <a:p>
            <a:r>
              <a:rPr lang="fr-FR" sz="1600" dirty="0" smtClean="0">
                <a:solidFill>
                  <a:prstClr val="black">
                    <a:lumMod val="65000"/>
                    <a:lumOff val="35000"/>
                  </a:prstClr>
                </a:solidFill>
              </a:rPr>
              <a:t>- Créer </a:t>
            </a:r>
            <a:r>
              <a:rPr lang="fr-FR" sz="1600" dirty="0">
                <a:solidFill>
                  <a:prstClr val="black">
                    <a:lumMod val="65000"/>
                    <a:lumOff val="35000"/>
                  </a:prstClr>
                </a:solidFill>
              </a:rPr>
              <a:t>un environnement scolaire favorable à la santé et à la réussite scolaire de tous les élèves</a:t>
            </a:r>
            <a:r>
              <a:rPr lang="fr-FR" sz="1600" dirty="0" smtClean="0">
                <a:solidFill>
                  <a:prstClr val="black">
                    <a:lumMod val="65000"/>
                    <a:lumOff val="35000"/>
                  </a:prstClr>
                </a:solidFill>
              </a:rPr>
              <a:t>.</a:t>
            </a:r>
          </a:p>
        </p:txBody>
      </p:sp>
      <p:sp>
        <p:nvSpPr>
          <p:cNvPr id="7" name="Rectangle 6"/>
          <p:cNvSpPr/>
          <p:nvPr/>
        </p:nvSpPr>
        <p:spPr>
          <a:xfrm>
            <a:off x="1475656" y="4725144"/>
            <a:ext cx="2274982" cy="369332"/>
          </a:xfrm>
          <a:prstGeom prst="rect">
            <a:avLst/>
          </a:prstGeom>
          <a:ln w="3175">
            <a:solidFill>
              <a:schemeClr val="accent1"/>
            </a:solidFill>
          </a:ln>
        </p:spPr>
        <p:txBody>
          <a:bodyPr wrap="none">
            <a:spAutoFit/>
          </a:bodyPr>
          <a:lstStyle/>
          <a:p>
            <a:r>
              <a:rPr lang="fr-FR" dirty="0" smtClean="0">
                <a:solidFill>
                  <a:srgbClr val="16808D"/>
                </a:solidFill>
                <a:latin typeface="Arial"/>
              </a:rPr>
              <a:t>Education </a:t>
            </a:r>
            <a:r>
              <a:rPr lang="fr-FR" dirty="0">
                <a:solidFill>
                  <a:srgbClr val="16808D"/>
                </a:solidFill>
                <a:latin typeface="Arial"/>
              </a:rPr>
              <a:t>à la santé</a:t>
            </a:r>
            <a:endParaRPr lang="fr-FR" dirty="0">
              <a:solidFill>
                <a:prstClr val="black"/>
              </a:solidFill>
            </a:endParaRPr>
          </a:p>
        </p:txBody>
      </p:sp>
      <p:sp>
        <p:nvSpPr>
          <p:cNvPr id="8" name="Rectangle 7"/>
          <p:cNvSpPr/>
          <p:nvPr/>
        </p:nvSpPr>
        <p:spPr>
          <a:xfrm>
            <a:off x="4435028" y="4732138"/>
            <a:ext cx="1287532" cy="369332"/>
          </a:xfrm>
          <a:prstGeom prst="rect">
            <a:avLst/>
          </a:prstGeom>
          <a:ln>
            <a:solidFill>
              <a:schemeClr val="accent1"/>
            </a:solidFill>
          </a:ln>
        </p:spPr>
        <p:txBody>
          <a:bodyPr wrap="none">
            <a:spAutoFit/>
          </a:bodyPr>
          <a:lstStyle/>
          <a:p>
            <a:r>
              <a:rPr lang="fr-FR" dirty="0" smtClean="0">
                <a:solidFill>
                  <a:srgbClr val="16808D"/>
                </a:solidFill>
                <a:latin typeface="Arial"/>
              </a:rPr>
              <a:t>Prévention</a:t>
            </a:r>
            <a:endParaRPr lang="fr-FR" dirty="0">
              <a:solidFill>
                <a:prstClr val="black"/>
              </a:solidFill>
            </a:endParaRPr>
          </a:p>
        </p:txBody>
      </p:sp>
      <p:sp>
        <p:nvSpPr>
          <p:cNvPr id="9" name="Rectangle 8"/>
          <p:cNvSpPr/>
          <p:nvPr/>
        </p:nvSpPr>
        <p:spPr>
          <a:xfrm>
            <a:off x="6315784" y="4732303"/>
            <a:ext cx="2416046" cy="369332"/>
          </a:xfrm>
          <a:prstGeom prst="rect">
            <a:avLst/>
          </a:prstGeom>
          <a:ln>
            <a:solidFill>
              <a:schemeClr val="accent1"/>
            </a:solidFill>
          </a:ln>
        </p:spPr>
        <p:txBody>
          <a:bodyPr wrap="none">
            <a:spAutoFit/>
          </a:bodyPr>
          <a:lstStyle/>
          <a:p>
            <a:r>
              <a:rPr lang="fr-FR" dirty="0" smtClean="0">
                <a:solidFill>
                  <a:srgbClr val="16808D"/>
                </a:solidFill>
                <a:latin typeface="Arial"/>
              </a:rPr>
              <a:t>Protection de la </a:t>
            </a:r>
            <a:r>
              <a:rPr lang="fr-FR" dirty="0">
                <a:solidFill>
                  <a:srgbClr val="16808D"/>
                </a:solidFill>
                <a:latin typeface="Arial"/>
              </a:rPr>
              <a:t>santé</a:t>
            </a:r>
            <a:endParaRPr lang="fr-FR" dirty="0">
              <a:solidFill>
                <a:prstClr val="black"/>
              </a:solidFill>
            </a:endParaRPr>
          </a:p>
        </p:txBody>
      </p:sp>
      <p:sp>
        <p:nvSpPr>
          <p:cNvPr id="10"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97751" y="5420983"/>
            <a:ext cx="2852737"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5753" y="297006"/>
            <a:ext cx="119538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3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982914" y="1238653"/>
            <a:ext cx="7772400" cy="4754562"/>
          </a:xfrm>
        </p:spPr>
        <p:txBody>
          <a:bodyPr>
            <a:noAutofit/>
          </a:bodyPr>
          <a:lstStyle/>
          <a:p>
            <a:pPr marL="365760" indent="-283464" eaLnBrk="1" fontAlgn="auto" hangingPunct="1">
              <a:lnSpc>
                <a:spcPct val="80000"/>
              </a:lnSpc>
              <a:spcAft>
                <a:spcPts val="0"/>
              </a:spcAft>
              <a:buFont typeface="Wingdings 2"/>
              <a:buChar char=""/>
              <a:defRPr/>
            </a:pPr>
            <a:r>
              <a:rPr lang="fr-FR" sz="1600" b="1" dirty="0" smtClean="0">
                <a:solidFill>
                  <a:schemeClr val="tx2"/>
                </a:solidFill>
              </a:rPr>
              <a:t>Chaque année au </a:t>
            </a:r>
            <a:r>
              <a:rPr lang="fr-FR" sz="1600" b="1" dirty="0">
                <a:solidFill>
                  <a:schemeClr val="tx2"/>
                </a:solidFill>
              </a:rPr>
              <a:t>moins </a:t>
            </a:r>
            <a:r>
              <a:rPr lang="fr-FR" sz="1600" b="1" dirty="0" smtClean="0">
                <a:solidFill>
                  <a:schemeClr val="tx2"/>
                </a:solidFill>
              </a:rPr>
              <a:t>2 E.P.I.  </a:t>
            </a:r>
            <a:r>
              <a:rPr lang="fr-FR" sz="1600" b="1" dirty="0">
                <a:solidFill>
                  <a:schemeClr val="tx2"/>
                </a:solidFill>
              </a:rPr>
              <a:t>portant chacun sur une thématique interdisciplinaire </a:t>
            </a:r>
            <a:r>
              <a:rPr lang="fr-FR" sz="1600" b="1" dirty="0" smtClean="0">
                <a:solidFill>
                  <a:schemeClr val="tx2"/>
                </a:solidFill>
              </a:rPr>
              <a:t>différente.</a:t>
            </a:r>
          </a:p>
          <a:p>
            <a:pPr marL="365760" indent="-283464" eaLnBrk="1" fontAlgn="auto" hangingPunct="1">
              <a:lnSpc>
                <a:spcPct val="80000"/>
              </a:lnSpc>
              <a:spcAft>
                <a:spcPts val="0"/>
              </a:spcAft>
              <a:buFont typeface="Wingdings 2"/>
              <a:buChar char=""/>
              <a:defRPr/>
            </a:pPr>
            <a:r>
              <a:rPr lang="fr-FR" sz="1600" b="1" dirty="0" smtClean="0">
                <a:solidFill>
                  <a:schemeClr val="tx2"/>
                </a:solidFill>
              </a:rPr>
              <a:t>Chaque </a:t>
            </a:r>
            <a:r>
              <a:rPr lang="fr-FR" sz="1600" b="1" dirty="0">
                <a:solidFill>
                  <a:schemeClr val="tx2"/>
                </a:solidFill>
              </a:rPr>
              <a:t>élève doit avoir bénéficié </a:t>
            </a:r>
            <a:r>
              <a:rPr lang="fr-FR" sz="1600" b="1" dirty="0" smtClean="0">
                <a:solidFill>
                  <a:schemeClr val="tx2"/>
                </a:solidFill>
              </a:rPr>
              <a:t>d’E.P.I. </a:t>
            </a:r>
            <a:r>
              <a:rPr lang="fr-FR" sz="1600" b="1" dirty="0">
                <a:solidFill>
                  <a:schemeClr val="tx2"/>
                </a:solidFill>
              </a:rPr>
              <a:t>portant sur au moins 6 des 8 thématiques interdisciplinaires. </a:t>
            </a:r>
          </a:p>
          <a:p>
            <a:pPr marL="365760" indent="-283464" eaLnBrk="1" fontAlgn="auto" hangingPunct="1">
              <a:lnSpc>
                <a:spcPct val="80000"/>
              </a:lnSpc>
              <a:spcAft>
                <a:spcPts val="0"/>
              </a:spcAft>
              <a:buFont typeface="Wingdings 2"/>
              <a:buChar char=""/>
              <a:defRPr/>
            </a:pPr>
            <a:r>
              <a:rPr lang="fr-FR" sz="1600" b="1" dirty="0" smtClean="0">
                <a:solidFill>
                  <a:schemeClr val="tx2"/>
                </a:solidFill>
              </a:rPr>
              <a:t>Organisations </a:t>
            </a:r>
            <a:r>
              <a:rPr lang="fr-FR" sz="1600" b="1" dirty="0">
                <a:solidFill>
                  <a:schemeClr val="tx2"/>
                </a:solidFill>
              </a:rPr>
              <a:t>trimestrielles ou semestrielles </a:t>
            </a:r>
            <a:r>
              <a:rPr lang="fr-FR" sz="1600" b="1" dirty="0" smtClean="0">
                <a:solidFill>
                  <a:schemeClr val="tx2"/>
                </a:solidFill>
              </a:rPr>
              <a:t>à </a:t>
            </a:r>
            <a:r>
              <a:rPr lang="fr-FR" sz="1600" b="1" dirty="0">
                <a:solidFill>
                  <a:schemeClr val="tx2"/>
                </a:solidFill>
              </a:rPr>
              <a:t>privilégier.</a:t>
            </a:r>
          </a:p>
          <a:p>
            <a:pPr marL="365760" indent="-283464" eaLnBrk="1" fontAlgn="auto" hangingPunct="1">
              <a:lnSpc>
                <a:spcPct val="80000"/>
              </a:lnSpc>
              <a:spcAft>
                <a:spcPts val="0"/>
              </a:spcAft>
              <a:buFont typeface="Wingdings 2"/>
              <a:buChar char=""/>
              <a:defRPr/>
            </a:pPr>
            <a:r>
              <a:rPr lang="fr-FR" sz="1600" b="1" dirty="0" smtClean="0">
                <a:solidFill>
                  <a:schemeClr val="tx2"/>
                </a:solidFill>
              </a:rPr>
              <a:t>Durée </a:t>
            </a:r>
            <a:r>
              <a:rPr lang="fr-FR" sz="1600" b="1" dirty="0">
                <a:solidFill>
                  <a:schemeClr val="tx2"/>
                </a:solidFill>
              </a:rPr>
              <a:t>variable </a:t>
            </a:r>
            <a:r>
              <a:rPr lang="fr-FR" sz="1600" b="1" dirty="0" smtClean="0">
                <a:solidFill>
                  <a:schemeClr val="tx2"/>
                </a:solidFill>
              </a:rPr>
              <a:t>sur </a:t>
            </a:r>
            <a:r>
              <a:rPr lang="fr-FR" sz="1600" b="1" dirty="0">
                <a:solidFill>
                  <a:schemeClr val="tx2"/>
                </a:solidFill>
              </a:rPr>
              <a:t>un horaire hebdomadaire de 2 à 3 </a:t>
            </a:r>
            <a:r>
              <a:rPr lang="fr-FR" sz="1600" b="1" dirty="0" smtClean="0">
                <a:solidFill>
                  <a:schemeClr val="tx2"/>
                </a:solidFill>
              </a:rPr>
              <a:t>heures.</a:t>
            </a:r>
            <a:endParaRPr lang="fr-FR" sz="1600" b="1" dirty="0">
              <a:solidFill>
                <a:schemeClr val="tx2"/>
              </a:solidFill>
            </a:endParaRPr>
          </a:p>
          <a:p>
            <a:pPr marL="365760" indent="-283464" eaLnBrk="1" fontAlgn="auto" hangingPunct="1">
              <a:lnSpc>
                <a:spcPct val="80000"/>
              </a:lnSpc>
              <a:spcAft>
                <a:spcPts val="0"/>
              </a:spcAft>
              <a:buFont typeface="Wingdings 2"/>
              <a:buChar char=""/>
              <a:defRPr/>
            </a:pPr>
            <a:r>
              <a:rPr lang="fr-FR" sz="1600" b="1" dirty="0" smtClean="0">
                <a:solidFill>
                  <a:schemeClr val="tx2"/>
                </a:solidFill>
              </a:rPr>
              <a:t>Pouvant </a:t>
            </a:r>
            <a:r>
              <a:rPr lang="fr-FR" sz="1600" b="1" dirty="0">
                <a:solidFill>
                  <a:schemeClr val="tx2"/>
                </a:solidFill>
              </a:rPr>
              <a:t>être mis en œuvre progressivement tout au long du cycle 4. </a:t>
            </a:r>
          </a:p>
          <a:p>
            <a:pPr marL="365760" indent="-283464" eaLnBrk="1" fontAlgn="auto" hangingPunct="1">
              <a:lnSpc>
                <a:spcPct val="80000"/>
              </a:lnSpc>
              <a:spcAft>
                <a:spcPts val="0"/>
              </a:spcAft>
              <a:buFont typeface="Wingdings 2"/>
              <a:buChar char=""/>
              <a:defRPr/>
            </a:pPr>
            <a:r>
              <a:rPr lang="fr-FR" sz="1600" b="1" dirty="0" smtClean="0">
                <a:solidFill>
                  <a:schemeClr val="tx2"/>
                </a:solidFill>
              </a:rPr>
              <a:t>Une </a:t>
            </a:r>
            <a:r>
              <a:rPr lang="fr-FR" sz="1600" b="1" dirty="0">
                <a:solidFill>
                  <a:schemeClr val="tx2"/>
                </a:solidFill>
              </a:rPr>
              <a:t>même thématique peut être suivie par un élève au cours de chacune des 3 années du cycle 4</a:t>
            </a:r>
            <a:r>
              <a:rPr lang="fr-FR" sz="1600" b="1" dirty="0" smtClean="0">
                <a:solidFill>
                  <a:schemeClr val="tx2"/>
                </a:solidFill>
              </a:rPr>
              <a:t>.</a:t>
            </a:r>
          </a:p>
          <a:p>
            <a:pPr marL="365760" indent="-283464" eaLnBrk="1" fontAlgn="auto" hangingPunct="1">
              <a:lnSpc>
                <a:spcPct val="80000"/>
              </a:lnSpc>
              <a:spcAft>
                <a:spcPts val="0"/>
              </a:spcAft>
              <a:buFont typeface="Wingdings 2"/>
              <a:buChar char=""/>
              <a:defRPr/>
            </a:pPr>
            <a:r>
              <a:rPr lang="fr-FR" sz="1600" b="1" dirty="0">
                <a:solidFill>
                  <a:schemeClr val="tx2"/>
                </a:solidFill>
              </a:rPr>
              <a:t>E</a:t>
            </a:r>
            <a:r>
              <a:rPr lang="fr-FR" sz="1600" b="1" dirty="0" smtClean="0">
                <a:solidFill>
                  <a:schemeClr val="tx2"/>
                </a:solidFill>
              </a:rPr>
              <a:t>valués </a:t>
            </a:r>
            <a:r>
              <a:rPr lang="fr-FR" sz="1600" b="1" dirty="0">
                <a:solidFill>
                  <a:schemeClr val="tx2"/>
                </a:solidFill>
              </a:rPr>
              <a:t>dans le cadre des enseignements de chaque discipline, ainsi que par une épreuve orale au </a:t>
            </a:r>
            <a:r>
              <a:rPr lang="fr-FR" sz="1600" b="1" dirty="0" smtClean="0">
                <a:solidFill>
                  <a:schemeClr val="tx2"/>
                </a:solidFill>
              </a:rPr>
              <a:t>DNB</a:t>
            </a:r>
          </a:p>
          <a:p>
            <a:pPr marL="365760" indent="-283464" eaLnBrk="1" fontAlgn="auto" hangingPunct="1">
              <a:lnSpc>
                <a:spcPct val="80000"/>
              </a:lnSpc>
              <a:spcAft>
                <a:spcPts val="0"/>
              </a:spcAft>
              <a:buFont typeface="Wingdings 2"/>
              <a:buChar char=""/>
              <a:defRPr/>
            </a:pPr>
            <a:endParaRPr lang="fr-FR" sz="1600" b="1" dirty="0">
              <a:solidFill>
                <a:schemeClr val="tx2"/>
              </a:solidFill>
            </a:endParaRPr>
          </a:p>
          <a:p>
            <a:pPr marL="365760" indent="-283464" eaLnBrk="1" fontAlgn="auto" hangingPunct="1">
              <a:lnSpc>
                <a:spcPct val="80000"/>
              </a:lnSpc>
              <a:spcAft>
                <a:spcPts val="0"/>
              </a:spcAft>
              <a:buFont typeface="Wingdings 2"/>
              <a:buChar char=""/>
              <a:defRPr/>
            </a:pPr>
            <a:r>
              <a:rPr lang="fr-FR" sz="1600" b="1" dirty="0">
                <a:solidFill>
                  <a:schemeClr val="tx2"/>
                </a:solidFill>
              </a:rPr>
              <a:t>Ils contribuent à la mise en œuvre des parcours (PEAC, Parcours Avenir et Parcours citoyen)</a:t>
            </a:r>
          </a:p>
          <a:p>
            <a:pPr marL="365760" indent="-283464" eaLnBrk="1" fontAlgn="auto" hangingPunct="1">
              <a:lnSpc>
                <a:spcPct val="80000"/>
              </a:lnSpc>
              <a:spcAft>
                <a:spcPts val="0"/>
              </a:spcAft>
              <a:buFont typeface="Wingdings 2"/>
              <a:buChar char=""/>
              <a:defRPr/>
            </a:pPr>
            <a:r>
              <a:rPr lang="fr-FR" sz="1600" b="1" dirty="0">
                <a:solidFill>
                  <a:schemeClr val="tx2"/>
                </a:solidFill>
              </a:rPr>
              <a:t>Ils favorisent la participation d</a:t>
            </a:r>
            <a:r>
              <a:rPr lang="fr-FR" altLang="en-US" sz="1600" b="1" dirty="0">
                <a:solidFill>
                  <a:schemeClr val="tx2"/>
                </a:solidFill>
              </a:rPr>
              <a:t>’</a:t>
            </a:r>
            <a:r>
              <a:rPr lang="fr-FR" sz="1600" b="1" dirty="0">
                <a:solidFill>
                  <a:schemeClr val="tx2"/>
                </a:solidFill>
              </a:rPr>
              <a:t>autres personnels de l</a:t>
            </a:r>
            <a:r>
              <a:rPr lang="fr-FR" altLang="en-US" sz="1600" b="1" dirty="0">
                <a:solidFill>
                  <a:schemeClr val="tx2"/>
                </a:solidFill>
              </a:rPr>
              <a:t>’</a:t>
            </a:r>
            <a:r>
              <a:rPr lang="fr-FR" sz="1600" b="1" dirty="0">
                <a:solidFill>
                  <a:schemeClr val="tx2"/>
                </a:solidFill>
              </a:rPr>
              <a:t>établissement et les partenariats.</a:t>
            </a:r>
          </a:p>
          <a:p>
            <a:pPr marL="365760" indent="-283464" eaLnBrk="1" fontAlgn="auto" hangingPunct="1">
              <a:lnSpc>
                <a:spcPct val="80000"/>
              </a:lnSpc>
              <a:spcAft>
                <a:spcPts val="0"/>
              </a:spcAft>
              <a:buFont typeface="Wingdings 2"/>
              <a:buChar char=""/>
              <a:defRPr/>
            </a:pPr>
            <a:r>
              <a:rPr lang="fr-FR" sz="1600" b="1" dirty="0" smtClean="0">
                <a:solidFill>
                  <a:schemeClr val="tx2"/>
                </a:solidFill>
              </a:rPr>
              <a:t>Ils </a:t>
            </a:r>
            <a:r>
              <a:rPr lang="fr-FR" sz="1600" b="1" dirty="0">
                <a:solidFill>
                  <a:schemeClr val="tx2"/>
                </a:solidFill>
              </a:rPr>
              <a:t>incluent l</a:t>
            </a:r>
            <a:r>
              <a:rPr lang="fr-FR" altLang="en-US" sz="1600" b="1" dirty="0">
                <a:solidFill>
                  <a:schemeClr val="tx2"/>
                </a:solidFill>
              </a:rPr>
              <a:t>’</a:t>
            </a:r>
            <a:r>
              <a:rPr lang="fr-FR" sz="1600" b="1" dirty="0">
                <a:solidFill>
                  <a:schemeClr val="tx2"/>
                </a:solidFill>
              </a:rPr>
              <a:t>usage des outils </a:t>
            </a:r>
            <a:r>
              <a:rPr lang="fr-FR" sz="1600" b="1" dirty="0" smtClean="0">
                <a:solidFill>
                  <a:schemeClr val="tx2"/>
                </a:solidFill>
              </a:rPr>
              <a:t>numériques</a:t>
            </a:r>
          </a:p>
          <a:p>
            <a:pPr marL="365760" indent="-283464" eaLnBrk="1" fontAlgn="auto" hangingPunct="1">
              <a:lnSpc>
                <a:spcPct val="80000"/>
              </a:lnSpc>
              <a:spcAft>
                <a:spcPts val="0"/>
              </a:spcAft>
              <a:buFont typeface="Wingdings 2"/>
              <a:buChar char=""/>
              <a:defRPr/>
            </a:pPr>
            <a:r>
              <a:rPr lang="fr-FR" sz="1600" b="1" dirty="0" smtClean="0">
                <a:solidFill>
                  <a:schemeClr val="tx2"/>
                </a:solidFill>
              </a:rPr>
              <a:t>Ils </a:t>
            </a:r>
            <a:r>
              <a:rPr lang="fr-FR" sz="1600" b="1" dirty="0">
                <a:solidFill>
                  <a:schemeClr val="tx2"/>
                </a:solidFill>
              </a:rPr>
              <a:t>développent les compétences liées à l</a:t>
            </a:r>
            <a:r>
              <a:rPr lang="fr-FR" altLang="en-US" sz="1600" b="1" dirty="0">
                <a:solidFill>
                  <a:schemeClr val="tx2"/>
                </a:solidFill>
              </a:rPr>
              <a:t>’</a:t>
            </a:r>
            <a:r>
              <a:rPr lang="fr-FR" sz="1600" b="1" dirty="0">
                <a:solidFill>
                  <a:schemeClr val="tx2"/>
                </a:solidFill>
              </a:rPr>
              <a:t>oral, l</a:t>
            </a:r>
            <a:r>
              <a:rPr lang="fr-FR" altLang="en-US" sz="1600" b="1" dirty="0">
                <a:solidFill>
                  <a:schemeClr val="tx2"/>
                </a:solidFill>
              </a:rPr>
              <a:t>’</a:t>
            </a:r>
            <a:r>
              <a:rPr lang="fr-FR" sz="1600" b="1" dirty="0">
                <a:solidFill>
                  <a:schemeClr val="tx2"/>
                </a:solidFill>
              </a:rPr>
              <a:t>esprit créatif et la </a:t>
            </a:r>
            <a:r>
              <a:rPr lang="fr-FR" sz="1600" b="1" dirty="0" smtClean="0">
                <a:solidFill>
                  <a:schemeClr val="tx2"/>
                </a:solidFill>
              </a:rPr>
              <a:t>participation. Les </a:t>
            </a:r>
            <a:r>
              <a:rPr lang="fr-FR" sz="1600" b="1" dirty="0">
                <a:solidFill>
                  <a:schemeClr val="tx2"/>
                </a:solidFill>
              </a:rPr>
              <a:t>élèves apprennent à s</a:t>
            </a:r>
            <a:r>
              <a:rPr lang="fr-FR" altLang="en-US" sz="1600" b="1" dirty="0">
                <a:solidFill>
                  <a:schemeClr val="tx2"/>
                </a:solidFill>
              </a:rPr>
              <a:t>’</a:t>
            </a:r>
            <a:r>
              <a:rPr lang="fr-FR" sz="1600" b="1" dirty="0">
                <a:solidFill>
                  <a:schemeClr val="tx2"/>
                </a:solidFill>
              </a:rPr>
              <a:t>inscrire dans un travail d</a:t>
            </a:r>
            <a:r>
              <a:rPr lang="fr-FR" altLang="en-US" sz="1600" b="1" dirty="0">
                <a:solidFill>
                  <a:schemeClr val="tx2"/>
                </a:solidFill>
              </a:rPr>
              <a:t>’</a:t>
            </a:r>
            <a:r>
              <a:rPr lang="fr-FR" sz="1600" b="1" dirty="0">
                <a:solidFill>
                  <a:schemeClr val="tx2"/>
                </a:solidFill>
              </a:rPr>
              <a:t>équipe, à être force de proposition, à conduire un projet, individuel ou collectif.</a:t>
            </a:r>
          </a:p>
          <a:p>
            <a:pPr marL="365760" indent="-283464" eaLnBrk="1" fontAlgn="auto" hangingPunct="1">
              <a:lnSpc>
                <a:spcPct val="80000"/>
              </a:lnSpc>
              <a:spcAft>
                <a:spcPts val="0"/>
              </a:spcAft>
              <a:buFont typeface="Wingdings 2"/>
              <a:buChar char=""/>
              <a:defRPr/>
            </a:pPr>
            <a:endParaRPr lang="fr-FR" sz="1600" b="1" dirty="0">
              <a:solidFill>
                <a:schemeClr val="tx2"/>
              </a:solidFill>
            </a:endParaRPr>
          </a:p>
        </p:txBody>
      </p:sp>
      <p:sp>
        <p:nvSpPr>
          <p:cNvPr id="10244" name="Espace réservé du pied de page 3"/>
          <p:cNvSpPr>
            <a:spLocks noGrp="1"/>
          </p:cNvSpPr>
          <p:nvPr>
            <p:ph type="ftr" sz="quarter" idx="11"/>
          </p:nvPr>
        </p:nvSpPr>
        <p:spPr bwMode="auto">
          <a:xfrm>
            <a:off x="0" y="6569075"/>
            <a:ext cx="8850313"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fr-FR" altLang="fr-FR" sz="1200" smtClean="0">
                <a:solidFill>
                  <a:srgbClr val="53548A"/>
                </a:solidFill>
                <a:latin typeface="Arial Narrow" pitchFamily="34" charset="0"/>
              </a:rPr>
              <a:t>Alain MURSCHEL, IA-IPR d'arts plastiques de l’Académie d’Orléans-Tours.</a:t>
            </a:r>
          </a:p>
        </p:txBody>
      </p:sp>
      <p:sp>
        <p:nvSpPr>
          <p:cNvPr id="8" name="Rectangle 7"/>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Les E.P.I. : </a:t>
            </a:r>
            <a:r>
              <a:rPr lang="fr-FR" sz="2800" dirty="0" smtClean="0">
                <a:solidFill>
                  <a:srgbClr val="53548A">
                    <a:lumMod val="60000"/>
                    <a:lumOff val="40000"/>
                  </a:srgbClr>
                </a:solidFill>
                <a:latin typeface="Haettenschweiler" pitchFamily="34" charset="0"/>
              </a:rPr>
              <a:t>surveillance organisationnelle et rappel des enjeux</a:t>
            </a:r>
            <a:endParaRPr lang="fr-FR" sz="2800" dirty="0">
              <a:solidFill>
                <a:srgbClr val="53548A">
                  <a:lumMod val="60000"/>
                  <a:lumOff val="40000"/>
                </a:srgbClr>
              </a:solidFill>
              <a:latin typeface="Century Schoolbook"/>
            </a:endParaRPr>
          </a:p>
        </p:txBody>
      </p:sp>
      <p:sp>
        <p:nvSpPr>
          <p:cNvPr id="6" name="Rectangle à coins arrondis 5"/>
          <p:cNvSpPr/>
          <p:nvPr/>
        </p:nvSpPr>
        <p:spPr>
          <a:xfrm>
            <a:off x="8235908" y="259674"/>
            <a:ext cx="621503" cy="460144"/>
          </a:xfrm>
          <a:prstGeom prst="roundRect">
            <a:avLst/>
          </a:prstGeom>
          <a:solidFill>
            <a:srgbClr val="4BACC6"/>
          </a:solidFill>
          <a:ln w="34925" cap="flat" cmpd="sng" algn="ctr">
            <a:solidFill>
              <a:sysClr val="window" lastClr="FFFFFF"/>
            </a:solidFill>
            <a:prstDash val="solid"/>
          </a:ln>
          <a:effectLst>
            <a:outerShdw blurRad="50800" dist="250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white"/>
                </a:solidFill>
                <a:effectLst/>
                <a:uLnTx/>
                <a:uFillTx/>
                <a:latin typeface="Century Schoolbook"/>
                <a:ea typeface="+mn-ea"/>
                <a:cs typeface="+mn-cs"/>
              </a:rPr>
              <a:t>EPI</a:t>
            </a:r>
          </a:p>
        </p:txBody>
      </p:sp>
    </p:spTree>
    <p:extLst>
      <p:ext uri="{BB962C8B-B14F-4D97-AF65-F5344CB8AC3E}">
        <p14:creationId xmlns:p14="http://schemas.microsoft.com/office/powerpoint/2010/main" val="7638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62929076"/>
              </p:ext>
            </p:extLst>
          </p:nvPr>
        </p:nvGraphicFramePr>
        <p:xfrm>
          <a:off x="1547813" y="947593"/>
          <a:ext cx="6985000" cy="5472111"/>
        </p:xfrm>
        <a:graphic>
          <a:graphicData uri="http://schemas.openxmlformats.org/drawingml/2006/table">
            <a:tbl>
              <a:tblPr firstRow="1" bandRow="1">
                <a:tableStyleId>{3B4B98B0-60AC-42C2-AFA5-B58CD77FA1E5}</a:tableStyleId>
              </a:tblPr>
              <a:tblGrid>
                <a:gridCol w="4989286"/>
                <a:gridCol w="1995714"/>
              </a:tblGrid>
              <a:tr h="394197">
                <a:tc>
                  <a:txBody>
                    <a:bodyPr/>
                    <a:lstStyle/>
                    <a:p>
                      <a:pPr>
                        <a:lnSpc>
                          <a:spcPct val="100000"/>
                        </a:lnSpc>
                      </a:pPr>
                      <a:r>
                        <a:rPr lang="fr-FR" sz="1200" dirty="0" smtClean="0"/>
                        <a:t>Niveau de classe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fr-FR" sz="120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410">
                <a:tc>
                  <a:txBody>
                    <a:bodyPr/>
                    <a:lstStyle/>
                    <a:p>
                      <a:pPr>
                        <a:lnSpc>
                          <a:spcPct val="100000"/>
                        </a:lnSpc>
                      </a:pPr>
                      <a:r>
                        <a:rPr lang="fr-FR" sz="1200" dirty="0" smtClean="0"/>
                        <a:t>Questionnement transversal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fr-FR" sz="120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017">
                <a:tc>
                  <a:txBody>
                    <a:bodyPr/>
                    <a:lstStyle/>
                    <a:p>
                      <a:pPr>
                        <a:lnSpc>
                          <a:spcPct val="100000"/>
                        </a:lnSpc>
                      </a:pPr>
                      <a:r>
                        <a:rPr lang="fr-FR" sz="1200" dirty="0" smtClean="0"/>
                        <a:t>Discipline</a:t>
                      </a:r>
                      <a:r>
                        <a:rPr lang="fr-FR" sz="1200" b="1" u="sng" dirty="0" smtClean="0"/>
                        <a:t>s</a:t>
                      </a:r>
                      <a:r>
                        <a:rPr lang="fr-FR" sz="1200" dirty="0" smtClean="0"/>
                        <a:t>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fr-FR" sz="1200" dirty="0" smtClean="0"/>
                        <a:t>-</a:t>
                      </a:r>
                    </a:p>
                    <a:p>
                      <a:pPr>
                        <a:lnSpc>
                          <a:spcPct val="100000"/>
                        </a:lnSpc>
                      </a:pPr>
                      <a:r>
                        <a:rPr lang="fr-FR" sz="1200" dirty="0" smtClean="0"/>
                        <a:t>-</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410">
                <a:tc>
                  <a:txBody>
                    <a:bodyPr/>
                    <a:lstStyle/>
                    <a:p>
                      <a:pPr>
                        <a:lnSpc>
                          <a:spcPct val="100000"/>
                        </a:lnSpc>
                      </a:pPr>
                      <a:r>
                        <a:rPr lang="fr-FR" sz="1200" dirty="0" smtClean="0"/>
                        <a:t>Thématique interdisciplinaire commune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4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Réalisation concrète envisagée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017">
                <a:tc>
                  <a:txBody>
                    <a:bodyPr/>
                    <a:lstStyle/>
                    <a:p>
                      <a:pPr>
                        <a:lnSpc>
                          <a:spcPct val="100000"/>
                        </a:lnSpc>
                      </a:pPr>
                      <a:r>
                        <a:rPr lang="fr-FR" sz="1200" dirty="0" smtClean="0"/>
                        <a:t>Domaines du socle (compétences transversales mises en œuvre)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fr-FR" sz="1200" dirty="0" smtClean="0"/>
                        <a:t>-</a:t>
                      </a:r>
                    </a:p>
                    <a:p>
                      <a:pPr>
                        <a:lnSpc>
                          <a:spcPct val="100000"/>
                        </a:lnSpc>
                      </a:pPr>
                      <a:r>
                        <a:rPr lang="fr-FR" sz="1200" dirty="0" smtClean="0"/>
                        <a:t>-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017">
                <a:tc>
                  <a:txBody>
                    <a:bodyPr/>
                    <a:lstStyle/>
                    <a:p>
                      <a:pPr>
                        <a:lnSpc>
                          <a:spcPct val="100000"/>
                        </a:lnSpc>
                      </a:pPr>
                      <a:r>
                        <a:rPr lang="fr-FR" sz="1200" dirty="0" smtClean="0"/>
                        <a:t>Ancrage aux programmes disciplinaires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fr-FR" sz="1200" dirty="0" smtClean="0"/>
                        <a:t>-</a:t>
                      </a:r>
                    </a:p>
                    <a:p>
                      <a:pPr>
                        <a:lnSpc>
                          <a:spcPct val="100000"/>
                        </a:lnSpc>
                      </a:pPr>
                      <a:r>
                        <a:rPr lang="fr-FR" sz="1200" dirty="0" smtClean="0"/>
                        <a:t>-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017">
                <a:tc>
                  <a:txBody>
                    <a:bodyPr/>
                    <a:lstStyle/>
                    <a:p>
                      <a:pPr>
                        <a:lnSpc>
                          <a:spcPct val="100000"/>
                        </a:lnSpc>
                      </a:pPr>
                      <a:r>
                        <a:rPr lang="fr-FR" sz="1200" dirty="0" smtClean="0"/>
                        <a:t>Connaissances</a:t>
                      </a:r>
                      <a:r>
                        <a:rPr lang="fr-FR" sz="1200" baseline="0" dirty="0" smtClean="0"/>
                        <a:t> disciplinaires travaillées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fr-FR" sz="1200" dirty="0" smtClean="0"/>
                        <a:t>-</a:t>
                      </a:r>
                    </a:p>
                    <a:p>
                      <a:pPr>
                        <a:lnSpc>
                          <a:spcPct val="100000"/>
                        </a:lnSpc>
                      </a:pPr>
                      <a:r>
                        <a:rPr lang="fr-FR" sz="1200" dirty="0" smtClean="0"/>
                        <a:t>-</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19837">
                <a:tc>
                  <a:txBody>
                    <a:bodyPr/>
                    <a:lstStyle/>
                    <a:p>
                      <a:pPr>
                        <a:lnSpc>
                          <a:spcPct val="100000"/>
                        </a:lnSpc>
                      </a:pPr>
                      <a:r>
                        <a:rPr lang="fr-FR" sz="1200" dirty="0" smtClean="0"/>
                        <a:t>Modalités</a:t>
                      </a:r>
                      <a:r>
                        <a:rPr lang="fr-FR" sz="1200" baseline="0" dirty="0" smtClean="0"/>
                        <a:t> pédagogiques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 Co-enseignement :</a:t>
                      </a:r>
                    </a:p>
                    <a:p>
                      <a:pPr>
                        <a:lnSpc>
                          <a:spcPct val="100000"/>
                        </a:lnSpc>
                      </a:pPr>
                      <a:r>
                        <a:rPr lang="fr-FR" sz="1200" dirty="0" smtClean="0"/>
                        <a:t>- Spatiales</a:t>
                      </a:r>
                      <a:r>
                        <a:rPr lang="fr-FR" sz="1200" baseline="0" dirty="0" smtClean="0"/>
                        <a:t> :</a:t>
                      </a:r>
                    </a:p>
                    <a:p>
                      <a:pPr>
                        <a:lnSpc>
                          <a:spcPct val="100000"/>
                        </a:lnSpc>
                      </a:pPr>
                      <a:r>
                        <a:rPr lang="fr-FR" sz="1200" baseline="0" dirty="0" smtClean="0"/>
                        <a:t>- Groupes :</a:t>
                      </a:r>
                    </a:p>
                    <a:p>
                      <a:pPr>
                        <a:lnSpc>
                          <a:spcPct val="100000"/>
                        </a:lnSpc>
                      </a:pPr>
                      <a:r>
                        <a:rPr lang="fr-FR" sz="1200" baseline="0" dirty="0" smtClean="0"/>
                        <a:t>- Temporelles :</a:t>
                      </a:r>
                    </a:p>
                    <a:p>
                      <a:pPr>
                        <a:lnSpc>
                          <a:spcPct val="100000"/>
                        </a:lnSpc>
                      </a:pPr>
                      <a:r>
                        <a:rPr lang="fr-FR" sz="1200" baseline="0" dirty="0" smtClean="0"/>
                        <a:t>- Activité(s)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410">
                <a:tc>
                  <a:txBody>
                    <a:bodyPr/>
                    <a:lstStyle/>
                    <a:p>
                      <a:pPr>
                        <a:lnSpc>
                          <a:spcPct val="100000"/>
                        </a:lnSpc>
                      </a:pPr>
                      <a:r>
                        <a:rPr lang="fr-FR" sz="1200" dirty="0" smtClean="0"/>
                        <a:t>Modalités</a:t>
                      </a:r>
                      <a:r>
                        <a:rPr lang="fr-FR" sz="1200" baseline="0" dirty="0" smtClean="0"/>
                        <a:t> d’é</a:t>
                      </a:r>
                      <a:r>
                        <a:rPr lang="fr-FR" sz="1200" dirty="0" smtClean="0"/>
                        <a:t>valuations</a:t>
                      </a:r>
                      <a:r>
                        <a:rPr lang="fr-FR" sz="1200" baseline="0" dirty="0" smtClean="0"/>
                        <a:t>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172">
                <a:tc>
                  <a:txBody>
                    <a:bodyPr/>
                    <a:lstStyle/>
                    <a:p>
                      <a:pPr>
                        <a:lnSpc>
                          <a:spcPct val="100000"/>
                        </a:lnSpc>
                      </a:pPr>
                      <a:r>
                        <a:rPr lang="fr-FR" sz="1200" dirty="0" smtClean="0"/>
                        <a:t>Relations aux parcours (PEAC,</a:t>
                      </a:r>
                      <a:r>
                        <a:rPr lang="fr-FR" sz="1200" baseline="0" dirty="0" smtClean="0"/>
                        <a:t> Citoyen,  Avenir)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197">
                <a:tc>
                  <a:txBody>
                    <a:bodyPr/>
                    <a:lstStyle/>
                    <a:p>
                      <a:pPr>
                        <a:lnSpc>
                          <a:spcPct val="100000"/>
                        </a:lnSpc>
                      </a:pPr>
                      <a:r>
                        <a:rPr lang="fr-FR" sz="1200" dirty="0" smtClean="0"/>
                        <a:t>Partenariat(s)</a:t>
                      </a:r>
                      <a:r>
                        <a:rPr lang="fr-FR" sz="1200" baseline="0" dirty="0" smtClean="0"/>
                        <a:t> :</a:t>
                      </a: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fr-FR" sz="1200" dirty="0"/>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Espace réservé du pied de page 3"/>
          <p:cNvSpPr txBox="1">
            <a:spLocks/>
          </p:cNvSpPr>
          <p:nvPr/>
        </p:nvSpPr>
        <p:spPr bwMode="auto">
          <a:xfrm>
            <a:off x="0" y="6569075"/>
            <a:ext cx="9144000" cy="2889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solidFill>
                  <a:srgbClr val="53548A"/>
                </a:solidFill>
                <a:latin typeface="Arial Narrow" pitchFamily="34" charset="0"/>
                <a:cs typeface="Arial" pitchFamily="34" charset="0"/>
              </a:rPr>
              <a:t>Alain MURSCHEL, IA-IPR d'arts plastiques de l’Académie d’Orléans-Tours.</a:t>
            </a:r>
            <a:endParaRPr lang="fr-FR" dirty="0" smtClean="0">
              <a:solidFill>
                <a:srgbClr val="53548A"/>
              </a:solidFill>
              <a:latin typeface="Arial Narrow" pitchFamily="34" charset="0"/>
              <a:cs typeface="Arial" pitchFamily="34" charset="0"/>
            </a:endParaRPr>
          </a:p>
        </p:txBody>
      </p:sp>
      <p:sp>
        <p:nvSpPr>
          <p:cNvPr id="8" name="Rectangle 7"/>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Les E.P.I. : structuration</a:t>
            </a:r>
            <a:endParaRPr lang="fr-FR" sz="3200" dirty="0">
              <a:solidFill>
                <a:prstClr val="black"/>
              </a:solidFill>
              <a:latin typeface="Century Schoolbook"/>
            </a:endParaRPr>
          </a:p>
        </p:txBody>
      </p:sp>
    </p:spTree>
    <p:extLst>
      <p:ext uri="{BB962C8B-B14F-4D97-AF65-F5344CB8AC3E}">
        <p14:creationId xmlns:p14="http://schemas.microsoft.com/office/powerpoint/2010/main" val="33669737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5" name="Picture 15"/>
          <p:cNvPicPr>
            <a:picLocks noChangeAspect="1" noChangeArrowheads="1"/>
          </p:cNvPicPr>
          <p:nvPr/>
        </p:nvPicPr>
        <p:blipFill>
          <a:blip r:embed="rId2" cstate="print"/>
          <a:srcRect l="17902" t="21908" r="16924" b="7960"/>
          <a:stretch>
            <a:fillRect/>
          </a:stretch>
        </p:blipFill>
        <p:spPr bwMode="auto">
          <a:xfrm>
            <a:off x="209475" y="899221"/>
            <a:ext cx="8457214" cy="5116567"/>
          </a:xfrm>
          <a:prstGeom prst="rect">
            <a:avLst/>
          </a:prstGeom>
          <a:noFill/>
          <a:ln w="9525">
            <a:noFill/>
            <a:miter lim="800000"/>
            <a:headEnd/>
            <a:tailEnd/>
          </a:ln>
        </p:spPr>
      </p:pic>
      <p:cxnSp>
        <p:nvCxnSpPr>
          <p:cNvPr id="6" name="Connecteur droit avec flèche 5"/>
          <p:cNvCxnSpPr/>
          <p:nvPr/>
        </p:nvCxnSpPr>
        <p:spPr>
          <a:xfrm flipH="1">
            <a:off x="953702" y="4162324"/>
            <a:ext cx="836998" cy="10479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9476" y="5210275"/>
            <a:ext cx="6524956" cy="362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prstClr val="black"/>
                </a:solidFill>
              </a:ln>
              <a:solidFill>
                <a:prstClr val="white"/>
              </a:solidFill>
            </a:endParaRPr>
          </a:p>
        </p:txBody>
      </p:sp>
      <p:sp>
        <p:nvSpPr>
          <p:cNvPr id="7"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98909" y="5323659"/>
            <a:ext cx="698658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4033" y="168924"/>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S’habituer à faire des liens et rapprochements opérants</a:t>
            </a:r>
            <a:endParaRPr lang="fr-FR" sz="3200" dirty="0"/>
          </a:p>
        </p:txBody>
      </p:sp>
      <p:sp>
        <p:nvSpPr>
          <p:cNvPr id="2" name="Ellipse 1"/>
          <p:cNvSpPr/>
          <p:nvPr/>
        </p:nvSpPr>
        <p:spPr>
          <a:xfrm>
            <a:off x="2595586" y="5151393"/>
            <a:ext cx="1319284" cy="593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947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type="subTitle" idx="1"/>
          </p:nvPr>
        </p:nvSpPr>
        <p:spPr>
          <a:xfrm>
            <a:off x="1403648" y="3216279"/>
            <a:ext cx="7406640" cy="2885703"/>
          </a:xfrm>
        </p:spPr>
        <p:txBody>
          <a:bodyPr>
            <a:normAutofit fontScale="25000" lnSpcReduction="20000"/>
          </a:bodyPr>
          <a:lstStyle/>
          <a:p>
            <a:r>
              <a:rPr lang="fr-FR" sz="7200" b="1" dirty="0" smtClean="0">
                <a:solidFill>
                  <a:schemeClr val="tx2"/>
                </a:solidFill>
              </a:rPr>
              <a:t>A l’école, avant la 6</a:t>
            </a:r>
            <a:r>
              <a:rPr lang="fr-FR" sz="7200" b="1" baseline="30000" dirty="0" smtClean="0">
                <a:solidFill>
                  <a:schemeClr val="tx2"/>
                </a:solidFill>
              </a:rPr>
              <a:t>ème</a:t>
            </a:r>
            <a:r>
              <a:rPr lang="fr-FR" sz="7200" b="1" dirty="0" smtClean="0">
                <a:solidFill>
                  <a:schemeClr val="tx2"/>
                </a:solidFill>
              </a:rPr>
              <a:t>, les élèves font déjà de l’histoire des arts, </a:t>
            </a:r>
            <a:r>
              <a:rPr lang="fr-FR" sz="7200" b="1" u="sng" dirty="0" smtClean="0">
                <a:solidFill>
                  <a:schemeClr val="tx2"/>
                </a:solidFill>
              </a:rPr>
              <a:t>mais avec un seul professeur</a:t>
            </a:r>
            <a:r>
              <a:rPr lang="fr-FR" sz="7200" b="1" dirty="0" smtClean="0">
                <a:solidFill>
                  <a:schemeClr val="tx2"/>
                </a:solidFill>
              </a:rPr>
              <a:t>.</a:t>
            </a:r>
          </a:p>
          <a:p>
            <a:endParaRPr lang="fr-FR" sz="7200" b="1" dirty="0" smtClean="0">
              <a:solidFill>
                <a:schemeClr val="tx2"/>
              </a:solidFill>
            </a:endParaRPr>
          </a:p>
          <a:p>
            <a:r>
              <a:rPr lang="fr-FR" sz="7200" b="1" dirty="0" smtClean="0">
                <a:solidFill>
                  <a:schemeClr val="tx2"/>
                </a:solidFill>
              </a:rPr>
              <a:t>Dès la 6</a:t>
            </a:r>
            <a:r>
              <a:rPr lang="fr-FR" sz="7200" b="1" baseline="30000" dirty="0" smtClean="0">
                <a:solidFill>
                  <a:schemeClr val="tx2"/>
                </a:solidFill>
              </a:rPr>
              <a:t>ème</a:t>
            </a:r>
            <a:r>
              <a:rPr lang="fr-FR" sz="7200" b="1" dirty="0" smtClean="0">
                <a:solidFill>
                  <a:schemeClr val="tx2"/>
                </a:solidFill>
              </a:rPr>
              <a:t> , l’enseignement de l’histoire des arts associe des professeurs </a:t>
            </a:r>
            <a:r>
              <a:rPr lang="fr-FR" sz="7200" b="1" u="sng" dirty="0" smtClean="0">
                <a:solidFill>
                  <a:schemeClr val="tx2"/>
                </a:solidFill>
              </a:rPr>
              <a:t>de plusieurs disciplines </a:t>
            </a:r>
            <a:r>
              <a:rPr lang="fr-FR" sz="7200" b="1" dirty="0" smtClean="0">
                <a:solidFill>
                  <a:schemeClr val="tx2"/>
                </a:solidFill>
              </a:rPr>
              <a:t>:</a:t>
            </a:r>
          </a:p>
          <a:p>
            <a:r>
              <a:rPr lang="fr-FR" sz="7200" b="1" dirty="0" smtClean="0">
                <a:solidFill>
                  <a:schemeClr val="accent1">
                    <a:lumMod val="60000"/>
                    <a:lumOff val="40000"/>
                  </a:schemeClr>
                </a:solidFill>
              </a:rPr>
              <a:t>arts plastiques -  éducation musicale – français</a:t>
            </a:r>
          </a:p>
          <a:p>
            <a:r>
              <a:rPr lang="fr-FR" sz="7200" b="1" dirty="0" smtClean="0">
                <a:solidFill>
                  <a:schemeClr val="accent1">
                    <a:lumMod val="60000"/>
                    <a:lumOff val="40000"/>
                  </a:schemeClr>
                </a:solidFill>
              </a:rPr>
              <a:t>histoire et géographie - langues vivantes</a:t>
            </a:r>
          </a:p>
          <a:p>
            <a:r>
              <a:rPr lang="fr-FR" sz="7200" b="1" dirty="0" smtClean="0">
                <a:solidFill>
                  <a:schemeClr val="accent1">
                    <a:lumMod val="60000"/>
                    <a:lumOff val="40000"/>
                  </a:schemeClr>
                </a:solidFill>
              </a:rPr>
              <a:t>Les disciplines scientifiques , la technologie, l'éducation physique et sportive peuvent s'associer à l’histoire des arts.</a:t>
            </a:r>
          </a:p>
          <a:p>
            <a:endParaRPr lang="fr-FR" sz="7200" b="1" dirty="0" smtClean="0">
              <a:solidFill>
                <a:schemeClr val="accent1">
                  <a:lumMod val="60000"/>
                  <a:lumOff val="40000"/>
                </a:schemeClr>
              </a:solidFill>
            </a:endParaRPr>
          </a:p>
          <a:p>
            <a:r>
              <a:rPr lang="fr-FR" sz="7200" b="1" dirty="0" smtClean="0">
                <a:solidFill>
                  <a:schemeClr val="tx2"/>
                </a:solidFill>
              </a:rPr>
              <a:t>N’oublions pas la collaboration précieuse du professeur documentaliste.</a:t>
            </a:r>
          </a:p>
        </p:txBody>
      </p:sp>
      <p:sp>
        <p:nvSpPr>
          <p:cNvPr id="5" name="Espace réservé du pied de page 3"/>
          <p:cNvSpPr>
            <a:spLocks noGrp="1"/>
          </p:cNvSpPr>
          <p:nvPr>
            <p:ph type="ftr" sz="quarter" idx="11"/>
          </p:nvPr>
        </p:nvSpPr>
        <p:spPr bwMode="auto">
          <a:xfrm>
            <a:off x="0" y="6569075"/>
            <a:ext cx="8850313" cy="288925"/>
          </a:xfr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cs typeface="Arial" pitchFamily="34" charset="0"/>
              </a:rPr>
              <a:t>Alain MURSCHEL, IA-IPR d'arts plastiques de l’Académie d’Orléans-Tours.</a:t>
            </a:r>
          </a:p>
        </p:txBody>
      </p:sp>
      <p:sp>
        <p:nvSpPr>
          <p:cNvPr id="7" name="Rectangle 6"/>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L’Histoire des arts : </a:t>
            </a:r>
            <a:r>
              <a:rPr lang="fr-FR" sz="3200" dirty="0" smtClean="0">
                <a:solidFill>
                  <a:schemeClr val="tx2">
                    <a:lumMod val="60000"/>
                    <a:lumOff val="40000"/>
                  </a:schemeClr>
                </a:solidFill>
                <a:latin typeface="Haettenschweiler" pitchFamily="34" charset="0"/>
              </a:rPr>
              <a:t>un maillage du cycle 3 et 4</a:t>
            </a:r>
            <a:endParaRPr lang="fr-FR" sz="3200" dirty="0">
              <a:solidFill>
                <a:schemeClr val="tx2">
                  <a:lumMod val="60000"/>
                  <a:lumOff val="40000"/>
                </a:schemeClr>
              </a:solidFill>
              <a:latin typeface="Century Schoolbook"/>
            </a:endParaRPr>
          </a:p>
        </p:txBody>
      </p:sp>
      <p:sp>
        <p:nvSpPr>
          <p:cNvPr id="8" name="Espace réservé du pied de page 3"/>
          <p:cNvSpPr txBox="1">
            <a:spLocks/>
          </p:cNvSpPr>
          <p:nvPr/>
        </p:nvSpPr>
        <p:spPr bwMode="auto">
          <a:xfrm>
            <a:off x="0" y="6568899"/>
            <a:ext cx="8850488" cy="28910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solidFill>
                  <a:srgbClr val="4F81BD"/>
                </a:solidFill>
                <a:latin typeface="Arial Narrow" pitchFamily="34" charset="0"/>
              </a:rPr>
              <a:t>Alain MURSCHEL, IA-IPR d'arts plastiques de l’Académie d’Orléans-Tours.</a:t>
            </a:r>
            <a:endParaRPr lang="fr-FR" dirty="0" smtClean="0">
              <a:solidFill>
                <a:srgbClr val="4F81BD"/>
              </a:solidFill>
              <a:latin typeface="Arial Narrow" pitchFamily="34" charset="0"/>
            </a:endParaRPr>
          </a:p>
        </p:txBody>
      </p:sp>
      <p:sp>
        <p:nvSpPr>
          <p:cNvPr id="9" name="Rectangle 8"/>
          <p:cNvSpPr/>
          <p:nvPr/>
        </p:nvSpPr>
        <p:spPr>
          <a:xfrm>
            <a:off x="3561907" y="1177618"/>
            <a:ext cx="2512828"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3200" dirty="0" smtClean="0">
                <a:solidFill>
                  <a:srgbClr val="1F497D">
                    <a:satMod val="130000"/>
                  </a:srgbClr>
                </a:solidFill>
                <a:latin typeface="Haettenschweiler" pitchFamily="34" charset="0"/>
              </a:rPr>
              <a:t>Adoptons le point de vue et le vécu de l’élève</a:t>
            </a:r>
            <a:endParaRPr lang="fr-FR" sz="3200" dirty="0">
              <a:solidFill>
                <a:schemeClr val="tx2">
                  <a:lumMod val="60000"/>
                  <a:lumOff val="40000"/>
                </a:schemeClr>
              </a:solidFill>
              <a:latin typeface="Century Schoolbook"/>
            </a:endParaRPr>
          </a:p>
        </p:txBody>
      </p:sp>
    </p:spTree>
    <p:extLst>
      <p:ext uri="{BB962C8B-B14F-4D97-AF65-F5344CB8AC3E}">
        <p14:creationId xmlns:p14="http://schemas.microsoft.com/office/powerpoint/2010/main" val="277191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custDataLst>
              <p:tags r:id="rId1"/>
            </p:custDataLst>
          </p:nvPr>
        </p:nvSpPr>
        <p:spPr>
          <a:xfrm>
            <a:off x="1394040" y="1076022"/>
            <a:ext cx="7555996" cy="1016014"/>
          </a:xfrm>
          <a:prstGeom prst="rect">
            <a:avLst/>
          </a:prstGeom>
        </p:spPr>
        <p:txBody>
          <a:bodyPr vert="horz">
            <a:noAutofit/>
          </a:bodyPr>
          <a:lstStyle/>
          <a:p>
            <a:pPr>
              <a:spcBef>
                <a:spcPts val="600"/>
              </a:spcBef>
              <a:buClr>
                <a:srgbClr val="53548A"/>
              </a:buClr>
              <a:buSzPct val="70000"/>
              <a:buFont typeface="Wingdings 2"/>
              <a:buNone/>
              <a:defRPr/>
            </a:pPr>
            <a:r>
              <a:rPr lang="fr-FR" sz="2400" dirty="0">
                <a:solidFill>
                  <a:schemeClr val="accent6">
                    <a:lumMod val="75000"/>
                  </a:schemeClr>
                </a:solidFill>
                <a:latin typeface="Gill Sans MT" panose="020B0502020104020203" pitchFamily="34" charset="0"/>
              </a:rPr>
              <a:t>Un enseignement transversal qui se réécrit </a:t>
            </a:r>
            <a:r>
              <a:rPr lang="fr-FR" sz="2400" dirty="0" smtClean="0">
                <a:solidFill>
                  <a:schemeClr val="accent6">
                    <a:lumMod val="75000"/>
                  </a:schemeClr>
                </a:solidFill>
                <a:latin typeface="Gill Sans MT" panose="020B0502020104020203" pitchFamily="34" charset="0"/>
              </a:rPr>
              <a:t>dans </a:t>
            </a:r>
            <a:r>
              <a:rPr lang="fr-FR" sz="2400" dirty="0">
                <a:solidFill>
                  <a:schemeClr val="accent6">
                    <a:lumMod val="75000"/>
                  </a:schemeClr>
                </a:solidFill>
                <a:latin typeface="Gill Sans MT" panose="020B0502020104020203" pitchFamily="34" charset="0"/>
              </a:rPr>
              <a:t>les nouveaux </a:t>
            </a:r>
            <a:r>
              <a:rPr lang="fr-FR" sz="2400" dirty="0" smtClean="0">
                <a:solidFill>
                  <a:schemeClr val="accent6">
                    <a:lumMod val="75000"/>
                  </a:schemeClr>
                </a:solidFill>
                <a:latin typeface="Gill Sans MT" panose="020B0502020104020203" pitchFamily="34" charset="0"/>
              </a:rPr>
              <a:t>programmes, </a:t>
            </a:r>
            <a:r>
              <a:rPr lang="fr-FR" sz="2400" u="sng" dirty="0" smtClean="0">
                <a:solidFill>
                  <a:schemeClr val="accent6">
                    <a:lumMod val="75000"/>
                  </a:schemeClr>
                </a:solidFill>
                <a:latin typeface="Gill Sans MT" panose="020B0502020104020203" pitchFamily="34" charset="0"/>
              </a:rPr>
              <a:t>entre </a:t>
            </a:r>
            <a:r>
              <a:rPr lang="fr-FR" sz="2400" u="sng" dirty="0">
                <a:solidFill>
                  <a:schemeClr val="accent6">
                    <a:lumMod val="75000"/>
                  </a:schemeClr>
                </a:solidFill>
                <a:latin typeface="Gill Sans MT" panose="020B0502020104020203" pitchFamily="34" charset="0"/>
              </a:rPr>
              <a:t>E.P.I. et P.E.A.C.</a:t>
            </a:r>
          </a:p>
        </p:txBody>
      </p:sp>
      <p:pic>
        <p:nvPicPr>
          <p:cNvPr id="11" name="Picture 2" descr="Afficher l'image d'origine"/>
          <p:cNvPicPr>
            <a:picLocks noChangeAspect="1" noChangeArrowheads="1"/>
          </p:cNvPicPr>
          <p:nvPr/>
        </p:nvPicPr>
        <p:blipFill>
          <a:blip r:embed="rId3" cstate="print"/>
          <a:srcRect/>
          <a:stretch>
            <a:fillRect/>
          </a:stretch>
        </p:blipFill>
        <p:spPr bwMode="auto">
          <a:xfrm>
            <a:off x="4028218" y="4535833"/>
            <a:ext cx="2255624" cy="2216052"/>
          </a:xfrm>
          <a:prstGeom prst="rect">
            <a:avLst/>
          </a:prstGeom>
          <a:noFill/>
        </p:spPr>
      </p:pic>
      <p:pic>
        <p:nvPicPr>
          <p:cNvPr id="12" name="Picture 6" descr="LE CHAT S'EXPOSE À LYON"/>
          <p:cNvPicPr>
            <a:picLocks noChangeAspect="1" noChangeArrowheads="1"/>
          </p:cNvPicPr>
          <p:nvPr/>
        </p:nvPicPr>
        <p:blipFill>
          <a:blip r:embed="rId4" cstate="print"/>
          <a:srcRect l="52682" t="3600" r="5172" b="17201"/>
          <a:stretch>
            <a:fillRect/>
          </a:stretch>
        </p:blipFill>
        <p:spPr bwMode="auto">
          <a:xfrm>
            <a:off x="1919523" y="4336567"/>
            <a:ext cx="1833770" cy="2521433"/>
          </a:xfrm>
          <a:prstGeom prst="rect">
            <a:avLst/>
          </a:prstGeom>
          <a:noFill/>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37413" y="4507721"/>
            <a:ext cx="2187611" cy="226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4"/>
          <p:cNvSpPr>
            <a:spLocks noChangeArrowheads="1"/>
          </p:cNvSpPr>
          <p:nvPr/>
        </p:nvSpPr>
        <p:spPr bwMode="auto">
          <a:xfrm>
            <a:off x="7625037" y="6388641"/>
            <a:ext cx="1507555" cy="4693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fr-FR" sz="1050" dirty="0" smtClean="0">
                <a:solidFill>
                  <a:prstClr val="black"/>
                </a:solidFill>
                <a:latin typeface="Arial Narrow" pitchFamily="34" charset="0"/>
              </a:rPr>
              <a:t>Philippe GELUCK, </a:t>
            </a:r>
          </a:p>
          <a:p>
            <a:pPr algn="r" fontAlgn="base">
              <a:spcBef>
                <a:spcPct val="0"/>
              </a:spcBef>
              <a:spcAft>
                <a:spcPct val="0"/>
              </a:spcAft>
            </a:pPr>
            <a:r>
              <a:rPr lang="fr-FR" sz="1050" i="1" dirty="0" smtClean="0">
                <a:solidFill>
                  <a:prstClr val="black"/>
                </a:solidFill>
                <a:latin typeface="Arial Narrow" pitchFamily="34" charset="0"/>
              </a:rPr>
              <a:t>Le chat</a:t>
            </a:r>
            <a:r>
              <a:rPr lang="fr-FR" sz="1400" i="1" dirty="0" smtClean="0">
                <a:solidFill>
                  <a:prstClr val="black"/>
                </a:solidFill>
                <a:latin typeface="Arial Narrow" pitchFamily="34" charset="0"/>
              </a:rPr>
              <a:t>.</a:t>
            </a:r>
            <a:endParaRPr lang="fr-FR" dirty="0" smtClean="0">
              <a:solidFill>
                <a:prstClr val="black"/>
              </a:solidFill>
              <a:latin typeface="Arial" pitchFamily="34" charset="0"/>
              <a:cs typeface="Arial" pitchFamily="34" charset="0"/>
            </a:endParaRPr>
          </a:p>
        </p:txBody>
      </p:sp>
      <p:sp>
        <p:nvSpPr>
          <p:cNvPr id="16" name="Rectangle 15"/>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L’Histoire des arts, toujours là ! </a:t>
            </a:r>
            <a:r>
              <a:rPr lang="fr-FR" sz="3200" dirty="0" smtClean="0">
                <a:solidFill>
                  <a:srgbClr val="00B0F0"/>
                </a:solidFill>
                <a:latin typeface="Haettenschweiler" pitchFamily="34" charset="0"/>
              </a:rPr>
              <a:t>Nouveautés</a:t>
            </a:r>
            <a:endParaRPr lang="fr-FR" sz="3200" dirty="0">
              <a:solidFill>
                <a:srgbClr val="00B0F0"/>
              </a:solidFill>
              <a:latin typeface="Century Schoolbook"/>
            </a:endParaRPr>
          </a:p>
        </p:txBody>
      </p:sp>
      <p:sp>
        <p:nvSpPr>
          <p:cNvPr id="2" name="Rectangle 1"/>
          <p:cNvSpPr/>
          <p:nvPr/>
        </p:nvSpPr>
        <p:spPr>
          <a:xfrm>
            <a:off x="1113688" y="2000543"/>
            <a:ext cx="7899538" cy="2336024"/>
          </a:xfrm>
          <a:prstGeom prst="rect">
            <a:avLst/>
          </a:prstGeom>
        </p:spPr>
        <p:txBody>
          <a:bodyPr wrap="square">
            <a:spAutoFit/>
          </a:bodyPr>
          <a:lstStyle/>
          <a:p>
            <a:pPr marL="27432" indent="0">
              <a:lnSpc>
                <a:spcPct val="90000"/>
              </a:lnSpc>
              <a:buNone/>
            </a:pPr>
            <a:r>
              <a:rPr lang="fr-FR" sz="2400" b="1" dirty="0">
                <a:solidFill>
                  <a:srgbClr val="FF0000"/>
                </a:solidFill>
              </a:rPr>
              <a:t>L’histoire des arts se retrouve par raccourci dans un enseignement pratique interdisciplinaire, mais n’est intrinsèquement pas un </a:t>
            </a:r>
            <a:r>
              <a:rPr lang="fr-FR" sz="2400" b="1" dirty="0" smtClean="0">
                <a:solidFill>
                  <a:srgbClr val="FF0000"/>
                </a:solidFill>
              </a:rPr>
              <a:t>EPI :</a:t>
            </a:r>
            <a:endParaRPr lang="fr-FR" sz="2400" b="1" dirty="0">
              <a:solidFill>
                <a:srgbClr val="FF0000"/>
              </a:solidFill>
            </a:endParaRPr>
          </a:p>
          <a:p>
            <a:pPr marL="27432" indent="0">
              <a:lnSpc>
                <a:spcPct val="90000"/>
              </a:lnSpc>
              <a:buNone/>
            </a:pPr>
            <a:r>
              <a:rPr lang="fr-FR" b="1" i="1" dirty="0" smtClean="0">
                <a:solidFill>
                  <a:srgbClr val="FF0000"/>
                </a:solidFill>
              </a:rPr>
              <a:t>-Repose initialement sur un oral et non une production tel que dans un E.P.I.</a:t>
            </a:r>
          </a:p>
          <a:p>
            <a:pPr marL="27432" indent="0">
              <a:lnSpc>
                <a:spcPct val="90000"/>
              </a:lnSpc>
              <a:buNone/>
            </a:pPr>
            <a:r>
              <a:rPr lang="fr-FR" b="1" i="1" dirty="0" smtClean="0">
                <a:solidFill>
                  <a:srgbClr val="FF0000"/>
                </a:solidFill>
              </a:rPr>
              <a:t>-Est inscrit dans les programmes et fléché comme tel</a:t>
            </a:r>
          </a:p>
          <a:p>
            <a:pPr marL="27432" indent="0">
              <a:lnSpc>
                <a:spcPct val="90000"/>
              </a:lnSpc>
              <a:buNone/>
            </a:pPr>
            <a:r>
              <a:rPr lang="fr-FR" b="1" i="1" dirty="0" smtClean="0">
                <a:solidFill>
                  <a:srgbClr val="FF0000"/>
                </a:solidFill>
              </a:rPr>
              <a:t>-Contribue </a:t>
            </a:r>
            <a:r>
              <a:rPr lang="fr-FR" b="1" i="1" dirty="0">
                <a:solidFill>
                  <a:srgbClr val="FF0000"/>
                </a:solidFill>
              </a:rPr>
              <a:t>au PEAC, </a:t>
            </a:r>
            <a:r>
              <a:rPr lang="fr-FR" b="1" i="1" dirty="0" smtClean="0">
                <a:solidFill>
                  <a:srgbClr val="FF0000"/>
                </a:solidFill>
              </a:rPr>
              <a:t>…</a:t>
            </a:r>
            <a:r>
              <a:rPr lang="fr-FR" b="1" i="1" u="sng" dirty="0" smtClean="0">
                <a:solidFill>
                  <a:srgbClr val="FF0000"/>
                </a:solidFill>
              </a:rPr>
              <a:t>s’autorisant ainsi une place au DNB !</a:t>
            </a:r>
          </a:p>
          <a:p>
            <a:pPr marL="27432" indent="0">
              <a:lnSpc>
                <a:spcPct val="90000"/>
              </a:lnSpc>
              <a:buNone/>
            </a:pPr>
            <a:r>
              <a:rPr lang="fr-FR" b="1" i="1" dirty="0" smtClean="0">
                <a:solidFill>
                  <a:srgbClr val="FF0000"/>
                </a:solidFill>
              </a:rPr>
              <a:t>-A se l’approprier en évitant </a:t>
            </a:r>
            <a:r>
              <a:rPr lang="fr-FR" b="1" i="1" dirty="0">
                <a:solidFill>
                  <a:srgbClr val="FF0000"/>
                </a:solidFill>
              </a:rPr>
              <a:t>désormais </a:t>
            </a:r>
            <a:r>
              <a:rPr lang="fr-FR" b="1" i="1" dirty="0" smtClean="0">
                <a:solidFill>
                  <a:srgbClr val="FF0000"/>
                </a:solidFill>
              </a:rPr>
              <a:t>de retomber dans les écueils, travers et dérives…</a:t>
            </a:r>
          </a:p>
        </p:txBody>
      </p:sp>
    </p:spTree>
    <p:extLst>
      <p:ext uri="{BB962C8B-B14F-4D97-AF65-F5344CB8AC3E}">
        <p14:creationId xmlns:p14="http://schemas.microsoft.com/office/powerpoint/2010/main" val="4269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1639" y="2911365"/>
            <a:ext cx="7344816"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b="1" dirty="0" smtClean="0">
                <a:solidFill>
                  <a:prstClr val="black"/>
                </a:solidFill>
              </a:rPr>
              <a:t>1.  Arts et société à l'époque antique et au haut Moyen Âge.</a:t>
            </a:r>
          </a:p>
          <a:p>
            <a:r>
              <a:rPr lang="fr-FR" sz="2000" b="1" dirty="0" smtClean="0">
                <a:solidFill>
                  <a:prstClr val="black"/>
                </a:solidFill>
              </a:rPr>
              <a:t>2. Formes et circulations artistiques (IXe-XVe s.)</a:t>
            </a:r>
            <a:endParaRPr lang="fr-FR" sz="2000" dirty="0" smtClean="0">
              <a:solidFill>
                <a:prstClr val="black"/>
              </a:solidFill>
            </a:endParaRPr>
          </a:p>
          <a:p>
            <a:r>
              <a:rPr lang="fr-FR" sz="2000" b="1" dirty="0" smtClean="0">
                <a:solidFill>
                  <a:prstClr val="black"/>
                </a:solidFill>
              </a:rPr>
              <a:t>3. Le sacre de l'artiste (XIVe-début XVIIe s.)</a:t>
            </a:r>
            <a:endParaRPr lang="fr-FR" sz="2000" dirty="0" smtClean="0">
              <a:solidFill>
                <a:prstClr val="black"/>
              </a:solidFill>
            </a:endParaRPr>
          </a:p>
          <a:p>
            <a:r>
              <a:rPr lang="fr-FR" sz="2000" b="1" dirty="0" smtClean="0">
                <a:solidFill>
                  <a:prstClr val="black"/>
                </a:solidFill>
              </a:rPr>
              <a:t>4. État, société et modes de vie (XIIIe-XVIIIe s.)</a:t>
            </a:r>
            <a:endParaRPr lang="fr-FR" sz="2000" dirty="0" smtClean="0">
              <a:solidFill>
                <a:prstClr val="black"/>
              </a:solidFill>
            </a:endParaRPr>
          </a:p>
          <a:p>
            <a:r>
              <a:rPr lang="fr-FR" sz="2000" b="1" dirty="0" smtClean="0">
                <a:solidFill>
                  <a:prstClr val="black"/>
                </a:solidFill>
              </a:rPr>
              <a:t>5. L'art au tps des Lumières et des révolutions (1750-1850)</a:t>
            </a:r>
            <a:endParaRPr lang="fr-FR" sz="2000" dirty="0" smtClean="0">
              <a:solidFill>
                <a:prstClr val="black"/>
              </a:solidFill>
            </a:endParaRPr>
          </a:p>
          <a:p>
            <a:r>
              <a:rPr lang="fr-FR" sz="2000" b="1" dirty="0" smtClean="0">
                <a:solidFill>
                  <a:prstClr val="black"/>
                </a:solidFill>
              </a:rPr>
              <a:t>6. De la Belle Époque aux « années folles » : </a:t>
            </a:r>
          </a:p>
          <a:p>
            <a:r>
              <a:rPr lang="fr-FR" sz="2000" b="1" dirty="0" smtClean="0">
                <a:solidFill>
                  <a:prstClr val="black"/>
                </a:solidFill>
              </a:rPr>
              <a:t>    l'ère des avant-gardes (1870-1930)</a:t>
            </a:r>
            <a:endParaRPr lang="fr-FR" sz="2000" dirty="0" smtClean="0">
              <a:solidFill>
                <a:prstClr val="black"/>
              </a:solidFill>
            </a:endParaRPr>
          </a:p>
          <a:p>
            <a:r>
              <a:rPr lang="fr-FR" sz="2000" b="1" dirty="0" smtClean="0">
                <a:solidFill>
                  <a:prstClr val="black"/>
                </a:solidFill>
              </a:rPr>
              <a:t>7. Les arts entre liberté et propagande (1910-1945)</a:t>
            </a:r>
            <a:endParaRPr lang="fr-FR" sz="2000" dirty="0" smtClean="0">
              <a:solidFill>
                <a:prstClr val="black"/>
              </a:solidFill>
            </a:endParaRPr>
          </a:p>
          <a:p>
            <a:r>
              <a:rPr lang="fr-FR" sz="2000" b="1" dirty="0" smtClean="0">
                <a:solidFill>
                  <a:prstClr val="black"/>
                </a:solidFill>
              </a:rPr>
              <a:t>8. Les arts à l'ère de la consommation de masse </a:t>
            </a:r>
          </a:p>
          <a:p>
            <a:r>
              <a:rPr lang="fr-FR" sz="2000" b="1" dirty="0" smtClean="0">
                <a:solidFill>
                  <a:prstClr val="black"/>
                </a:solidFill>
              </a:rPr>
              <a:t>   (de 1945 à nos jours)</a:t>
            </a:r>
            <a:endParaRPr lang="fr-FR" dirty="0">
              <a:solidFill>
                <a:prstClr val="black"/>
              </a:solidFill>
            </a:endParaRPr>
          </a:p>
        </p:txBody>
      </p:sp>
      <p:sp>
        <p:nvSpPr>
          <p:cNvPr id="4" name="Espace réservé du pied de page 3"/>
          <p:cNvSpPr>
            <a:spLocks noGrp="1"/>
          </p:cNvSpPr>
          <p:nvPr>
            <p:ph type="ftr" sz="quarter" idx="11"/>
          </p:nvPr>
        </p:nvSpPr>
        <p:spPr bwMode="auto">
          <a:xfrm>
            <a:off x="0" y="6569075"/>
            <a:ext cx="8850313" cy="288925"/>
          </a:xfrm>
          <a:noFill/>
          <a:ln>
            <a:miter lim="800000"/>
            <a:headEnd/>
            <a:tailEnd/>
          </a:ln>
        </p:spPr>
        <p:txBody>
          <a:bodyPr vert="horz" wrap="square" lIns="91440" tIns="45720" rIns="91440" bIns="45720" numCol="1" anchorCtr="0" compatLnSpc="1">
            <a:prstTxWarp prst="textNoShape">
              <a:avLst/>
            </a:prstTxWarp>
          </a:bodyPr>
          <a:lstStyle/>
          <a:p>
            <a:pPr algn="ctr"/>
            <a:r>
              <a:rPr lang="fr-FR" smtClean="0">
                <a:solidFill>
                  <a:srgbClr val="53548A"/>
                </a:solidFill>
                <a:latin typeface="Arial Narrow" pitchFamily="34" charset="0"/>
                <a:cs typeface="Arial" pitchFamily="34" charset="0"/>
              </a:rPr>
              <a:t>Alain MURSCHEL, IA-IPR d'arts plastiques de l’Académie d’Orléans-Tours.</a:t>
            </a:r>
          </a:p>
        </p:txBody>
      </p:sp>
      <p:sp>
        <p:nvSpPr>
          <p:cNvPr id="5" name="Titre 6"/>
          <p:cNvSpPr txBox="1">
            <a:spLocks/>
          </p:cNvSpPr>
          <p:nvPr/>
        </p:nvSpPr>
        <p:spPr>
          <a:xfrm>
            <a:off x="1589473" y="6122650"/>
            <a:ext cx="6227465" cy="417689"/>
          </a:xfrm>
          <a:prstGeom prst="rect">
            <a:avLst/>
          </a:prstGeom>
        </p:spPr>
        <p:txBody>
          <a:bodyPr vert="horz" anchor="b">
            <a:normAutofit fontScale="97500"/>
          </a:bodyPr>
          <a:lstStyle/>
          <a:p>
            <a:pPr>
              <a:spcBef>
                <a:spcPct val="0"/>
              </a:spcBef>
              <a:buFont typeface="Wingdings" pitchFamily="2" charset="2"/>
              <a:buChar char="ü"/>
              <a:defRPr/>
            </a:pPr>
            <a:r>
              <a:rPr lang="fr-FR" sz="1600" b="1" dirty="0" smtClean="0">
                <a:solidFill>
                  <a:srgbClr val="4F81BD">
                    <a:lumMod val="50000"/>
                  </a:srgbClr>
                </a:solidFill>
                <a:latin typeface="Arial Narrow" pitchFamily="34" charset="0"/>
              </a:rPr>
              <a:t>  </a:t>
            </a:r>
            <a:r>
              <a:rPr lang="fr-FR" sz="2100" b="1" dirty="0" smtClean="0">
                <a:solidFill>
                  <a:srgbClr val="4F81BD">
                    <a:lumMod val="50000"/>
                  </a:srgbClr>
                </a:solidFill>
                <a:latin typeface="Arial Narrow" pitchFamily="34" charset="0"/>
              </a:rPr>
              <a:t>Eventail référentiel </a:t>
            </a:r>
            <a:r>
              <a:rPr lang="fr-FR" sz="2100" b="1" u="sng" dirty="0" smtClean="0">
                <a:solidFill>
                  <a:srgbClr val="FF0000"/>
                </a:solidFill>
                <a:latin typeface="Arial Narrow" pitchFamily="34" charset="0"/>
              </a:rPr>
              <a:t>non restreint à la période</a:t>
            </a:r>
            <a:endParaRPr lang="fr-FR" u="sng" cap="small" dirty="0">
              <a:solidFill>
                <a:srgbClr val="FF0000"/>
              </a:solidFill>
              <a:latin typeface="Century Schoolbook"/>
            </a:endParaRPr>
          </a:p>
        </p:txBody>
      </p:sp>
      <p:sp>
        <p:nvSpPr>
          <p:cNvPr id="9" name="Rectangle 8"/>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L’Histoire des arts : réécriture par périodicité</a:t>
            </a:r>
            <a:endParaRPr lang="fr-FR" sz="3200" dirty="0">
              <a:solidFill>
                <a:prstClr val="black"/>
              </a:solidFill>
              <a:latin typeface="Century Schoolbook"/>
            </a:endParaRPr>
          </a:p>
        </p:txBody>
      </p:sp>
      <p:sp>
        <p:nvSpPr>
          <p:cNvPr id="10" name="Rectangle 9"/>
          <p:cNvSpPr/>
          <p:nvPr/>
        </p:nvSpPr>
        <p:spPr>
          <a:xfrm>
            <a:off x="1331639" y="971717"/>
            <a:ext cx="7344816"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b="1" dirty="0" smtClean="0">
                <a:solidFill>
                  <a:prstClr val="black"/>
                </a:solidFill>
              </a:rPr>
              <a:t>Arts de l'espace : </a:t>
            </a:r>
            <a:r>
              <a:rPr lang="fr-FR" b="1" dirty="0" smtClean="0">
                <a:solidFill>
                  <a:srgbClr val="424456"/>
                </a:solidFill>
              </a:rPr>
              <a:t>architecture, arts des jardins</a:t>
            </a:r>
          </a:p>
          <a:p>
            <a:r>
              <a:rPr lang="fr-FR" b="1" dirty="0" smtClean="0">
                <a:solidFill>
                  <a:prstClr val="black"/>
                </a:solidFill>
              </a:rPr>
              <a:t>Arts du langage : </a:t>
            </a:r>
            <a:r>
              <a:rPr lang="fr-FR" b="1" dirty="0" smtClean="0">
                <a:solidFill>
                  <a:srgbClr val="424456"/>
                </a:solidFill>
              </a:rPr>
              <a:t>littérature (récit, poésie)</a:t>
            </a:r>
          </a:p>
          <a:p>
            <a:r>
              <a:rPr lang="fr-FR" b="1" dirty="0" smtClean="0">
                <a:solidFill>
                  <a:prstClr val="black"/>
                </a:solidFill>
              </a:rPr>
              <a:t>Arts du quotidien : </a:t>
            </a:r>
            <a:r>
              <a:rPr lang="fr-FR" b="1" dirty="0" smtClean="0">
                <a:solidFill>
                  <a:srgbClr val="424456"/>
                </a:solidFill>
              </a:rPr>
              <a:t>design, objets d'art</a:t>
            </a:r>
          </a:p>
          <a:p>
            <a:r>
              <a:rPr lang="fr-FR" b="1" dirty="0" smtClean="0">
                <a:solidFill>
                  <a:prstClr val="black"/>
                </a:solidFill>
              </a:rPr>
              <a:t>Arts du son : </a:t>
            </a:r>
            <a:r>
              <a:rPr lang="fr-FR" b="1" dirty="0" smtClean="0">
                <a:solidFill>
                  <a:srgbClr val="424456"/>
                </a:solidFill>
              </a:rPr>
              <a:t>musique (instrumentale, vocale)</a:t>
            </a:r>
          </a:p>
          <a:p>
            <a:r>
              <a:rPr lang="fr-FR" b="1" dirty="0" smtClean="0">
                <a:solidFill>
                  <a:prstClr val="black"/>
                </a:solidFill>
              </a:rPr>
              <a:t>Arts du spectacle vivant : </a:t>
            </a:r>
            <a:r>
              <a:rPr lang="fr-FR" b="1" dirty="0" smtClean="0">
                <a:solidFill>
                  <a:srgbClr val="424456"/>
                </a:solidFill>
              </a:rPr>
              <a:t>théâtre, danse, cirque, marionnettes</a:t>
            </a:r>
          </a:p>
          <a:p>
            <a:r>
              <a:rPr lang="fr-FR" b="1" dirty="0" smtClean="0">
                <a:solidFill>
                  <a:prstClr val="black"/>
                </a:solidFill>
              </a:rPr>
              <a:t>Arts du visuel : </a:t>
            </a:r>
            <a:r>
              <a:rPr lang="fr-FR" b="1" dirty="0" smtClean="0">
                <a:solidFill>
                  <a:srgbClr val="424456"/>
                </a:solidFill>
              </a:rPr>
              <a:t>arts plastiques, cinéma, photographie</a:t>
            </a:r>
            <a:endParaRPr lang="fr-FR" b="1" dirty="0">
              <a:solidFill>
                <a:srgbClr val="424456"/>
              </a:solidFill>
            </a:endParaRPr>
          </a:p>
        </p:txBody>
      </p:sp>
    </p:spTree>
    <p:extLst>
      <p:ext uri="{BB962C8B-B14F-4D97-AF65-F5344CB8AC3E}">
        <p14:creationId xmlns:p14="http://schemas.microsoft.com/office/powerpoint/2010/main" val="371392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6" name="Rectangle 5"/>
          <p:cNvSpPr/>
          <p:nvPr/>
        </p:nvSpPr>
        <p:spPr>
          <a:xfrm>
            <a:off x="360288" y="259675"/>
            <a:ext cx="8161086" cy="1077218"/>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Le LIVRET SCOLAIRE UNIQUE</a:t>
            </a:r>
          </a:p>
          <a:p>
            <a:r>
              <a:rPr lang="fr-FR" sz="3200" dirty="0">
                <a:solidFill>
                  <a:srgbClr val="1F497D">
                    <a:lumMod val="60000"/>
                    <a:lumOff val="40000"/>
                  </a:srgbClr>
                </a:solidFill>
                <a:latin typeface="Haettenschweiler" pitchFamily="34" charset="0"/>
              </a:rPr>
              <a:t>d</a:t>
            </a:r>
            <a:r>
              <a:rPr lang="fr-FR" sz="3200" dirty="0" smtClean="0">
                <a:solidFill>
                  <a:srgbClr val="1F497D">
                    <a:lumMod val="60000"/>
                    <a:lumOff val="40000"/>
                  </a:srgbClr>
                </a:solidFill>
                <a:latin typeface="Haettenschweiler" pitchFamily="34" charset="0"/>
              </a:rPr>
              <a:t>u CP à la 3ème</a:t>
            </a:r>
            <a:endParaRPr lang="fr-FR" sz="3200" dirty="0">
              <a:solidFill>
                <a:srgbClr val="1F497D">
                  <a:lumMod val="60000"/>
                  <a:lumOff val="40000"/>
                </a:srgbClr>
              </a:solidFill>
            </a:endParaRPr>
          </a:p>
        </p:txBody>
      </p:sp>
      <p:sp>
        <p:nvSpPr>
          <p:cNvPr id="15" name="Rectangle 14"/>
          <p:cNvSpPr/>
          <p:nvPr/>
        </p:nvSpPr>
        <p:spPr>
          <a:xfrm>
            <a:off x="249274" y="5839790"/>
            <a:ext cx="5824904" cy="369332"/>
          </a:xfrm>
          <a:prstGeom prst="rect">
            <a:avLst/>
          </a:prstGeom>
        </p:spPr>
        <p:txBody>
          <a:bodyPr wrap="square">
            <a:spAutoFit/>
          </a:bodyPr>
          <a:lstStyle/>
          <a:p>
            <a:pPr>
              <a:spcBef>
                <a:spcPts val="600"/>
              </a:spcBef>
            </a:pPr>
            <a:r>
              <a:rPr lang="fr-FR" b="1" dirty="0" smtClean="0">
                <a:solidFill>
                  <a:srgbClr val="1F497D"/>
                </a:solidFill>
                <a:latin typeface="Gill Sans MT" panose="020B0502020104020203" pitchFamily="34" charset="0"/>
              </a:rPr>
              <a:t>Entrées disciplinaires : un choix qui se veut cohérent</a:t>
            </a:r>
            <a:endParaRPr lang="fr-FR" b="1" dirty="0">
              <a:solidFill>
                <a:srgbClr val="1F497D"/>
              </a:solidFill>
              <a:latin typeface="Gill Sans MT" panose="020B0502020104020203" pitchFamily="34" charset="0"/>
            </a:endParaRPr>
          </a:p>
        </p:txBody>
      </p:sp>
      <p:sp>
        <p:nvSpPr>
          <p:cNvPr id="16" name="Rectangle 15"/>
          <p:cNvSpPr/>
          <p:nvPr/>
        </p:nvSpPr>
        <p:spPr>
          <a:xfrm>
            <a:off x="249273" y="6199567"/>
            <a:ext cx="8410353" cy="369332"/>
          </a:xfrm>
          <a:prstGeom prst="rect">
            <a:avLst/>
          </a:prstGeom>
        </p:spPr>
        <p:txBody>
          <a:bodyPr wrap="square">
            <a:spAutoFit/>
          </a:bodyPr>
          <a:lstStyle/>
          <a:p>
            <a:pPr>
              <a:spcBef>
                <a:spcPts val="600"/>
              </a:spcBef>
            </a:pPr>
            <a:r>
              <a:rPr lang="fr-FR" b="1" i="1" dirty="0" smtClean="0">
                <a:solidFill>
                  <a:srgbClr val="1F497D"/>
                </a:solidFill>
                <a:latin typeface="Gill Sans MT" panose="020B0502020104020203" pitchFamily="34" charset="0"/>
              </a:rPr>
              <a:t>Les disciplines englobent le socle, les compétences, dans les programmes.</a:t>
            </a:r>
            <a:endParaRPr lang="fr-FR" b="1" i="1" dirty="0">
              <a:solidFill>
                <a:srgbClr val="1F497D"/>
              </a:solidFill>
              <a:latin typeface="Gill Sans MT" panose="020B0502020104020203" pitchFamily="34" charset="0"/>
            </a:endParaRPr>
          </a:p>
        </p:txBody>
      </p:sp>
      <p:sp>
        <p:nvSpPr>
          <p:cNvPr id="19" name="Rectangle 18"/>
          <p:cNvSpPr/>
          <p:nvPr/>
        </p:nvSpPr>
        <p:spPr>
          <a:xfrm>
            <a:off x="221175" y="1570035"/>
            <a:ext cx="8410353" cy="646331"/>
          </a:xfrm>
          <a:prstGeom prst="rect">
            <a:avLst/>
          </a:prstGeom>
        </p:spPr>
        <p:txBody>
          <a:bodyPr wrap="square">
            <a:spAutoFit/>
          </a:bodyPr>
          <a:lstStyle/>
          <a:p>
            <a:pPr>
              <a:spcBef>
                <a:spcPts val="600"/>
              </a:spcBef>
            </a:pPr>
            <a:r>
              <a:rPr lang="fr-FR" b="1" dirty="0" smtClean="0">
                <a:solidFill>
                  <a:srgbClr val="1F497D"/>
                </a:solidFill>
                <a:latin typeface="Gill Sans MT" panose="020B0502020104020203" pitchFamily="34" charset="0"/>
              </a:rPr>
              <a:t>Ce n’est plus situer l’élève au regard des autres,  mais par rapport aux objectifs déterminés, visés qu’on lui fixe : les a t-il atteints ?</a:t>
            </a:r>
            <a:endParaRPr lang="fr-FR" b="1" dirty="0">
              <a:solidFill>
                <a:srgbClr val="1F497D"/>
              </a:solidFill>
              <a:latin typeface="Gill Sans MT" panose="020B0502020104020203" pitchFamily="34" charset="0"/>
            </a:endParaRPr>
          </a:p>
        </p:txBody>
      </p:sp>
      <p:sp>
        <p:nvSpPr>
          <p:cNvPr id="10" name="Rectangle 9"/>
          <p:cNvSpPr/>
          <p:nvPr/>
        </p:nvSpPr>
        <p:spPr>
          <a:xfrm>
            <a:off x="249274" y="2915232"/>
            <a:ext cx="8410352" cy="369332"/>
          </a:xfrm>
          <a:prstGeom prst="rect">
            <a:avLst/>
          </a:prstGeom>
        </p:spPr>
        <p:txBody>
          <a:bodyPr wrap="square">
            <a:spAutoFit/>
          </a:bodyPr>
          <a:lstStyle/>
          <a:p>
            <a:pPr>
              <a:spcBef>
                <a:spcPts val="600"/>
              </a:spcBef>
            </a:pPr>
            <a:r>
              <a:rPr lang="fr-FR" b="1" dirty="0" smtClean="0">
                <a:solidFill>
                  <a:srgbClr val="1F497D"/>
                </a:solidFill>
                <a:latin typeface="Gill Sans MT" panose="020B0502020104020203" pitchFamily="34" charset="0"/>
              </a:rPr>
              <a:t>- Qu’est-ce que le professeur peut rendre compte de l’acquis de l’élève ?</a:t>
            </a:r>
            <a:endParaRPr lang="fr-FR" b="1" dirty="0">
              <a:solidFill>
                <a:srgbClr val="1F497D"/>
              </a:solidFill>
              <a:latin typeface="Gill Sans MT" panose="020B0502020104020203" pitchFamily="34" charset="0"/>
            </a:endParaRPr>
          </a:p>
        </p:txBody>
      </p:sp>
      <p:sp>
        <p:nvSpPr>
          <p:cNvPr id="11" name="Rectangle 10"/>
          <p:cNvSpPr/>
          <p:nvPr/>
        </p:nvSpPr>
        <p:spPr>
          <a:xfrm>
            <a:off x="249274" y="2544222"/>
            <a:ext cx="8410353" cy="369332"/>
          </a:xfrm>
          <a:prstGeom prst="rect">
            <a:avLst/>
          </a:prstGeom>
        </p:spPr>
        <p:txBody>
          <a:bodyPr wrap="square">
            <a:spAutoFit/>
          </a:bodyPr>
          <a:lstStyle/>
          <a:p>
            <a:pPr>
              <a:spcBef>
                <a:spcPts val="600"/>
              </a:spcBef>
            </a:pPr>
            <a:r>
              <a:rPr lang="fr-FR" b="1" dirty="0" smtClean="0">
                <a:solidFill>
                  <a:srgbClr val="1F497D"/>
                </a:solidFill>
                <a:latin typeface="Gill Sans MT" panose="020B0502020104020203" pitchFamily="34" charset="0"/>
              </a:rPr>
              <a:t>- Qu’est-ce que l’élève a construit ?</a:t>
            </a:r>
            <a:endParaRPr lang="fr-FR" b="1" dirty="0">
              <a:solidFill>
                <a:srgbClr val="1F497D"/>
              </a:solidFill>
              <a:latin typeface="Gill Sans MT" panose="020B0502020104020203" pitchFamily="34" charset="0"/>
            </a:endParaRPr>
          </a:p>
        </p:txBody>
      </p:sp>
      <p:sp>
        <p:nvSpPr>
          <p:cNvPr id="12" name="Rectangle 11"/>
          <p:cNvSpPr/>
          <p:nvPr/>
        </p:nvSpPr>
        <p:spPr>
          <a:xfrm>
            <a:off x="249274" y="3603239"/>
            <a:ext cx="8410353" cy="1446550"/>
          </a:xfrm>
          <a:prstGeom prst="rect">
            <a:avLst/>
          </a:prstGeom>
        </p:spPr>
        <p:txBody>
          <a:bodyPr wrap="square">
            <a:spAutoFit/>
          </a:bodyPr>
          <a:lstStyle/>
          <a:p>
            <a:pPr>
              <a:spcBef>
                <a:spcPts val="600"/>
              </a:spcBef>
            </a:pPr>
            <a:r>
              <a:rPr lang="fr-FR" b="1" dirty="0" smtClean="0">
                <a:solidFill>
                  <a:srgbClr val="1F497D"/>
                </a:solidFill>
                <a:latin typeface="Gill Sans MT" panose="020B0502020104020203" pitchFamily="34" charset="0"/>
              </a:rPr>
              <a:t>Dégager des actes d’objectivation en équipe ;</a:t>
            </a:r>
          </a:p>
          <a:p>
            <a:pPr>
              <a:spcBef>
                <a:spcPts val="600"/>
              </a:spcBef>
            </a:pPr>
            <a:r>
              <a:rPr lang="fr-FR" b="1" dirty="0" smtClean="0">
                <a:solidFill>
                  <a:srgbClr val="1F497D"/>
                </a:solidFill>
                <a:latin typeface="Gill Sans MT" panose="020B0502020104020203" pitchFamily="34" charset="0"/>
              </a:rPr>
              <a:t>pas d’évaluation de fin de cycle, mais</a:t>
            </a:r>
          </a:p>
          <a:p>
            <a:pPr>
              <a:spcBef>
                <a:spcPts val="600"/>
              </a:spcBef>
            </a:pPr>
            <a:r>
              <a:rPr lang="fr-FR" b="1" dirty="0" smtClean="0">
                <a:solidFill>
                  <a:srgbClr val="1F497D"/>
                </a:solidFill>
                <a:latin typeface="Gill Sans MT" panose="020B0502020104020203" pitchFamily="34" charset="0"/>
              </a:rPr>
              <a:t>se donner des outils </a:t>
            </a:r>
            <a:r>
              <a:rPr lang="fr-FR" sz="2400" b="1" u="sng" dirty="0" smtClean="0">
                <a:solidFill>
                  <a:srgbClr val="1F497D"/>
                </a:solidFill>
                <a:latin typeface="Gill Sans MT" panose="020B0502020104020203" pitchFamily="34" charset="0"/>
              </a:rPr>
              <a:t>et du temps;</a:t>
            </a:r>
            <a:r>
              <a:rPr lang="fr-FR" b="1" dirty="0" smtClean="0">
                <a:solidFill>
                  <a:srgbClr val="1F497D"/>
                </a:solidFill>
                <a:latin typeface="Gill Sans MT" panose="020B0502020104020203" pitchFamily="34" charset="0"/>
              </a:rPr>
              <a:t>  les construire, pour se positionner  (collectivement) en fin de cycle.</a:t>
            </a:r>
            <a:endParaRPr lang="fr-FR" b="1" dirty="0">
              <a:solidFill>
                <a:srgbClr val="1F497D"/>
              </a:solidFill>
              <a:latin typeface="Gill Sans MT" panose="020B0502020104020203" pitchFamily="34" charset="0"/>
            </a:endParaRPr>
          </a:p>
        </p:txBody>
      </p:sp>
      <p:sp>
        <p:nvSpPr>
          <p:cNvPr id="14" name="Rectangle 13"/>
          <p:cNvSpPr/>
          <p:nvPr/>
        </p:nvSpPr>
        <p:spPr>
          <a:xfrm>
            <a:off x="249274" y="5310425"/>
            <a:ext cx="8410353" cy="369332"/>
          </a:xfrm>
          <a:prstGeom prst="rect">
            <a:avLst/>
          </a:prstGeom>
        </p:spPr>
        <p:txBody>
          <a:bodyPr wrap="square">
            <a:spAutoFit/>
          </a:bodyPr>
          <a:lstStyle/>
          <a:p>
            <a:pPr>
              <a:spcBef>
                <a:spcPts val="600"/>
              </a:spcBef>
            </a:pPr>
            <a:r>
              <a:rPr lang="fr-FR" b="1" dirty="0" smtClean="0">
                <a:solidFill>
                  <a:srgbClr val="1F497D"/>
                </a:solidFill>
                <a:latin typeface="Gill Sans MT" panose="020B0502020104020203" pitchFamily="34" charset="0"/>
              </a:rPr>
              <a:t>Avoir des éléments signifiants pour </a:t>
            </a:r>
            <a:r>
              <a:rPr lang="fr-FR" b="1" u="sng" dirty="0" smtClean="0">
                <a:solidFill>
                  <a:srgbClr val="FF0000"/>
                </a:solidFill>
                <a:latin typeface="Gill Sans MT" panose="020B0502020104020203" pitchFamily="34" charset="0"/>
              </a:rPr>
              <a:t>se positionner au sein du bilan collégial</a:t>
            </a:r>
            <a:endParaRPr lang="fr-FR" b="1" u="sng"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41866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10" grpId="0"/>
      <p:bldP spid="11" grpId="0"/>
      <p:bldP spid="12"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itre 6"/>
          <p:cNvSpPr txBox="1">
            <a:spLocks/>
          </p:cNvSpPr>
          <p:nvPr/>
        </p:nvSpPr>
        <p:spPr>
          <a:xfrm>
            <a:off x="1043608" y="0"/>
            <a:ext cx="7498080" cy="1143000"/>
          </a:xfrm>
          <a:prstGeom prst="rect">
            <a:avLst/>
          </a:prstGeom>
        </p:spPr>
        <p:txBody>
          <a:bodyPr anchor="ctr">
            <a:normAutofit fontScale="37500" lnSpcReduction="20000"/>
          </a:bodyPr>
          <a:lstStyle/>
          <a:p>
            <a:pPr>
              <a:spcBef>
                <a:spcPct val="0"/>
              </a:spcBef>
              <a:defRPr/>
            </a:pPr>
            <a:r>
              <a:rPr lang="fr-FR" sz="4300" dirty="0" smtClean="0">
                <a:solidFill>
                  <a:srgbClr val="424456">
                    <a:satMod val="130000"/>
                  </a:srgbClr>
                </a:solidFill>
                <a:effectLst>
                  <a:outerShdw blurRad="50000" dist="30000" dir="5400000" algn="tl" rotWithShape="0">
                    <a:srgbClr val="000000">
                      <a:alpha val="30000"/>
                    </a:srgbClr>
                  </a:outerShdw>
                </a:effectLst>
              </a:rPr>
              <a:t/>
            </a:r>
            <a:br>
              <a:rPr lang="fr-FR" sz="4300" dirty="0" smtClean="0">
                <a:solidFill>
                  <a:srgbClr val="424456">
                    <a:satMod val="130000"/>
                  </a:srgbClr>
                </a:solidFill>
                <a:effectLst>
                  <a:outerShdw blurRad="50000" dist="30000" dir="5400000" algn="tl" rotWithShape="0">
                    <a:srgbClr val="000000">
                      <a:alpha val="30000"/>
                    </a:srgbClr>
                  </a:outerShdw>
                </a:effectLst>
              </a:rPr>
            </a:br>
            <a:r>
              <a:rPr lang="fr-FR" sz="6900" dirty="0" smtClean="0">
                <a:solidFill>
                  <a:srgbClr val="424456">
                    <a:satMod val="130000"/>
                  </a:srgbClr>
                </a:solidFill>
                <a:effectLst>
                  <a:outerShdw blurRad="50000" dist="30000" dir="5400000" algn="tl" rotWithShape="0">
                    <a:srgbClr val="000000">
                      <a:alpha val="30000"/>
                    </a:srgbClr>
                  </a:outerShdw>
                </a:effectLst>
              </a:rPr>
              <a:t>Problématique transversale</a:t>
            </a:r>
            <a:endParaRPr lang="fr-FR" sz="4000" dirty="0">
              <a:solidFill>
                <a:srgbClr val="424456">
                  <a:satMod val="130000"/>
                </a:srgbClr>
              </a:solidFill>
              <a:effectLst>
                <a:outerShdw blurRad="50000" dist="30000" dir="5400000" algn="tl" rotWithShape="0">
                  <a:srgbClr val="000000">
                    <a:alpha val="30000"/>
                  </a:srgbClr>
                </a:outerShdw>
              </a:effectLst>
            </a:endParaRPr>
          </a:p>
          <a:p>
            <a:pPr>
              <a:spcBef>
                <a:spcPct val="0"/>
              </a:spcBef>
              <a:defRPr/>
            </a:pPr>
            <a:r>
              <a:rPr lang="fr-FR" sz="6400" dirty="0" smtClean="0">
                <a:solidFill>
                  <a:srgbClr val="424456">
                    <a:satMod val="130000"/>
                  </a:srgbClr>
                </a:solidFill>
                <a:effectLst>
                  <a:outerShdw blurRad="50000" dist="30000" dir="5400000" algn="tl" rotWithShape="0">
                    <a:srgbClr val="000000">
                      <a:alpha val="30000"/>
                    </a:srgbClr>
                  </a:outerShdw>
                </a:effectLst>
              </a:rPr>
              <a:t>Croisement des objets d’étude :  </a:t>
            </a:r>
            <a:r>
              <a:rPr lang="fr-FR" sz="4300" dirty="0" smtClean="0">
                <a:solidFill>
                  <a:srgbClr val="424456">
                    <a:satMod val="130000"/>
                  </a:srgbClr>
                </a:solidFill>
                <a:effectLst>
                  <a:outerShdw blurRad="50000" dist="30000" dir="5400000" algn="tl" rotWithShape="0">
                    <a:srgbClr val="000000">
                      <a:alpha val="30000"/>
                    </a:srgbClr>
                  </a:outerShdw>
                </a:effectLst>
              </a:rPr>
              <a:t/>
            </a:r>
            <a:br>
              <a:rPr lang="fr-FR" sz="4300" dirty="0" smtClean="0">
                <a:solidFill>
                  <a:srgbClr val="424456">
                    <a:satMod val="130000"/>
                  </a:srgbClr>
                </a:solidFill>
                <a:effectLst>
                  <a:outerShdw blurRad="50000" dist="30000" dir="5400000" algn="tl" rotWithShape="0">
                    <a:srgbClr val="000000">
                      <a:alpha val="30000"/>
                    </a:srgbClr>
                  </a:outerShdw>
                </a:effectLst>
              </a:rPr>
            </a:br>
            <a:endParaRPr lang="fr-FR" sz="4300" dirty="0">
              <a:solidFill>
                <a:srgbClr val="424456">
                  <a:satMod val="130000"/>
                </a:srgbClr>
              </a:solidFill>
              <a:effectLst>
                <a:outerShdw blurRad="50000" dist="30000" dir="5400000" algn="tl" rotWithShape="0">
                  <a:srgbClr val="000000">
                    <a:alpha val="30000"/>
                  </a:srgbClr>
                </a:outerShdw>
              </a:effectLst>
            </a:endParaRPr>
          </a:p>
        </p:txBody>
      </p:sp>
      <p:sp>
        <p:nvSpPr>
          <p:cNvPr id="5" name="Espace réservé du pied de page 3"/>
          <p:cNvSpPr>
            <a:spLocks noGrp="1"/>
          </p:cNvSpPr>
          <p:nvPr>
            <p:ph type="ftr" sz="quarter" idx="11"/>
          </p:nvPr>
        </p:nvSpPr>
        <p:spPr bwMode="auto">
          <a:xfrm>
            <a:off x="0" y="6569075"/>
            <a:ext cx="8850313" cy="288925"/>
          </a:xfr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cs typeface="Arial" pitchFamily="34" charset="0"/>
              </a:rPr>
              <a:t>Alain MURSCHEL, IA-IPR d'arts plastiques de l’Académie d’Orléans-Tours.</a:t>
            </a:r>
          </a:p>
        </p:txBody>
      </p:sp>
      <p:sp>
        <p:nvSpPr>
          <p:cNvPr id="3" name="Rectangle 2"/>
          <p:cNvSpPr/>
          <p:nvPr/>
        </p:nvSpPr>
        <p:spPr>
          <a:xfrm>
            <a:off x="2843808" y="5301208"/>
            <a:ext cx="3455453" cy="600164"/>
          </a:xfrm>
          <a:prstGeom prst="rect">
            <a:avLst/>
          </a:prstGeom>
        </p:spPr>
        <p:txBody>
          <a:bodyPr wrap="square">
            <a:spAutoFit/>
          </a:bodyPr>
          <a:lstStyle/>
          <a:p>
            <a:r>
              <a:rPr lang="fr-FR" sz="1100" dirty="0" smtClean="0">
                <a:solidFill>
                  <a:prstClr val="black"/>
                </a:solidFill>
              </a:rPr>
              <a:t>Jacques-Louis DAVID (1748-1825), </a:t>
            </a:r>
            <a:r>
              <a:rPr lang="fr-FR" sz="1100" i="1" dirty="0" smtClean="0">
                <a:solidFill>
                  <a:prstClr val="black"/>
                </a:solidFill>
              </a:rPr>
              <a:t>Le sacre de Napoléon 1er, 1804. </a:t>
            </a:r>
            <a:r>
              <a:rPr lang="fr-FR" sz="1100" dirty="0" smtClean="0">
                <a:solidFill>
                  <a:prstClr val="black"/>
                </a:solidFill>
              </a:rPr>
              <a:t>1806/07. Huile sur toile. 621x979cm.</a:t>
            </a:r>
          </a:p>
          <a:p>
            <a:r>
              <a:rPr lang="fr-FR" sz="1100" dirty="0" smtClean="0">
                <a:solidFill>
                  <a:prstClr val="black"/>
                </a:solidFill>
              </a:rPr>
              <a:t>Musée du Louvre, Paris. Néo-classicisme.</a:t>
            </a:r>
            <a:endParaRPr lang="fr-FR" dirty="0">
              <a:solidFill>
                <a:prstClr val="black"/>
              </a:solidFill>
            </a:endParaRPr>
          </a:p>
        </p:txBody>
      </p:sp>
      <p:sp>
        <p:nvSpPr>
          <p:cNvPr id="12" name="Rectangle 11"/>
          <p:cNvSpPr/>
          <p:nvPr/>
        </p:nvSpPr>
        <p:spPr>
          <a:xfrm>
            <a:off x="138359" y="5296973"/>
            <a:ext cx="2152281" cy="600164"/>
          </a:xfrm>
          <a:prstGeom prst="rect">
            <a:avLst/>
          </a:prstGeom>
        </p:spPr>
        <p:txBody>
          <a:bodyPr wrap="square">
            <a:spAutoFit/>
          </a:bodyPr>
          <a:lstStyle/>
          <a:p>
            <a:r>
              <a:rPr lang="fr-FR" sz="1100" dirty="0" smtClean="0">
                <a:solidFill>
                  <a:prstClr val="black"/>
                </a:solidFill>
              </a:rPr>
              <a:t>François GIROUST (1738-1799), </a:t>
            </a:r>
            <a:r>
              <a:rPr lang="fr-FR" sz="1100" i="1" dirty="0" smtClean="0">
                <a:solidFill>
                  <a:prstClr val="black"/>
                </a:solidFill>
              </a:rPr>
              <a:t>Messe du sacre de Louis XVI.</a:t>
            </a:r>
          </a:p>
          <a:p>
            <a:r>
              <a:rPr lang="fr-FR" sz="1100" i="1" dirty="0" smtClean="0">
                <a:solidFill>
                  <a:prstClr val="black"/>
                </a:solidFill>
              </a:rPr>
              <a:t>Musique vocale Classique.</a:t>
            </a:r>
          </a:p>
        </p:txBody>
      </p:sp>
      <p:sp>
        <p:nvSpPr>
          <p:cNvPr id="4" name="Rectangle 3"/>
          <p:cNvSpPr/>
          <p:nvPr/>
        </p:nvSpPr>
        <p:spPr>
          <a:xfrm>
            <a:off x="138359" y="3588461"/>
            <a:ext cx="192596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200" dirty="0">
                <a:solidFill>
                  <a:prstClr val="black"/>
                </a:solidFill>
                <a:hlinkClick r:id="rId2"/>
              </a:rPr>
              <a:t>https://</a:t>
            </a:r>
            <a:r>
              <a:rPr lang="fr-FR" sz="1200" dirty="0" smtClean="0">
                <a:solidFill>
                  <a:prstClr val="black"/>
                </a:solidFill>
                <a:hlinkClick r:id="rId2"/>
              </a:rPr>
              <a:t>www.youtube.com/watch?v=1UzjChFQZd8</a:t>
            </a:r>
            <a:endParaRPr lang="fr-FR" dirty="0">
              <a:solidFill>
                <a:prstClr val="black"/>
              </a:solidFill>
            </a:endParaRPr>
          </a:p>
        </p:txBody>
      </p:sp>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37283" y="2581141"/>
            <a:ext cx="4089901" cy="247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273430" y="248334"/>
            <a:ext cx="3268257"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fr-FR" b="1" dirty="0">
                <a:solidFill>
                  <a:prstClr val="white"/>
                </a:solidFill>
              </a:rPr>
              <a:t>L'art au tps des Lumières et des révolutions (1750-1850)</a:t>
            </a:r>
          </a:p>
        </p:txBody>
      </p:sp>
      <p:sp>
        <p:nvSpPr>
          <p:cNvPr id="9" name="Rectangle 8"/>
          <p:cNvSpPr/>
          <p:nvPr/>
        </p:nvSpPr>
        <p:spPr>
          <a:xfrm>
            <a:off x="6588224" y="5733256"/>
            <a:ext cx="2286000" cy="1107996"/>
          </a:xfrm>
          <a:prstGeom prst="rect">
            <a:avLst/>
          </a:prstGeom>
        </p:spPr>
        <p:txBody>
          <a:bodyPr wrap="square">
            <a:spAutoFit/>
          </a:bodyPr>
          <a:lstStyle/>
          <a:p>
            <a:r>
              <a:rPr lang="fr-FR" sz="1100" dirty="0">
                <a:solidFill>
                  <a:prstClr val="black"/>
                </a:solidFill>
              </a:rPr>
              <a:t>Vincent </a:t>
            </a:r>
            <a:r>
              <a:rPr lang="fr-FR" sz="1100" dirty="0" smtClean="0">
                <a:solidFill>
                  <a:prstClr val="black"/>
                </a:solidFill>
              </a:rPr>
              <a:t>OLINET (1981- ),</a:t>
            </a:r>
            <a:r>
              <a:rPr lang="fr-FR" sz="1100" dirty="0">
                <a:solidFill>
                  <a:prstClr val="black"/>
                </a:solidFill>
              </a:rPr>
              <a:t/>
            </a:r>
            <a:br>
              <a:rPr lang="fr-FR" sz="1100" dirty="0">
                <a:solidFill>
                  <a:prstClr val="black"/>
                </a:solidFill>
              </a:rPr>
            </a:br>
            <a:r>
              <a:rPr lang="fr-FR" sz="1100" i="1" dirty="0">
                <a:solidFill>
                  <a:prstClr val="black"/>
                </a:solidFill>
              </a:rPr>
              <a:t>Notre époque a la poésie qu'elle mérite, </a:t>
            </a:r>
            <a:r>
              <a:rPr lang="fr-FR" sz="1100" dirty="0" smtClean="0">
                <a:solidFill>
                  <a:prstClr val="black"/>
                </a:solidFill>
              </a:rPr>
              <a:t>2011. 90x85cm. </a:t>
            </a:r>
          </a:p>
          <a:p>
            <a:r>
              <a:rPr lang="fr-FR" sz="1100" dirty="0" smtClean="0">
                <a:solidFill>
                  <a:prstClr val="black"/>
                </a:solidFill>
              </a:rPr>
              <a:t>Exposé au Château de </a:t>
            </a:r>
            <a:r>
              <a:rPr lang="fr-FR" sz="1100" dirty="0" err="1" smtClean="0">
                <a:solidFill>
                  <a:prstClr val="black"/>
                </a:solidFill>
              </a:rPr>
              <a:t>Rivau</a:t>
            </a:r>
            <a:r>
              <a:rPr lang="fr-FR" sz="1100" dirty="0" smtClean="0">
                <a:solidFill>
                  <a:prstClr val="black"/>
                </a:solidFill>
              </a:rPr>
              <a:t>.</a:t>
            </a:r>
          </a:p>
          <a:p>
            <a:r>
              <a:rPr lang="fr-FR" sz="1100" dirty="0" smtClean="0">
                <a:solidFill>
                  <a:prstClr val="black"/>
                </a:solidFill>
              </a:rPr>
              <a:t>INDRE-ET-LOIRE (37)</a:t>
            </a:r>
          </a:p>
          <a:p>
            <a:r>
              <a:rPr lang="fr-FR" sz="1100" dirty="0" smtClean="0">
                <a:solidFill>
                  <a:prstClr val="black"/>
                </a:solidFill>
              </a:rPr>
              <a:t>Art contemporain.</a:t>
            </a:r>
            <a:endParaRPr lang="fr-FR" sz="1100" dirty="0">
              <a:solidFill>
                <a:prstClr val="black"/>
              </a:solidFill>
            </a:endParaRPr>
          </a:p>
        </p:txBody>
      </p:sp>
      <p:pic>
        <p:nvPicPr>
          <p:cNvPr id="1030" name="Picture 6"/>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1264" t="23497" r="19541"/>
          <a:stretch/>
        </p:blipFill>
        <p:spPr bwMode="auto">
          <a:xfrm>
            <a:off x="7112767" y="938685"/>
            <a:ext cx="1623330" cy="328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Afficher l'image d'origin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49489" y="4235429"/>
            <a:ext cx="2186608" cy="14978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23928" y="1861933"/>
            <a:ext cx="1564659"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FR" b="1" dirty="0" smtClean="0">
                <a:solidFill>
                  <a:srgbClr val="424456"/>
                </a:solidFill>
              </a:rPr>
              <a:t>Art du visuel</a:t>
            </a:r>
            <a:endParaRPr lang="fr-FR" dirty="0">
              <a:solidFill>
                <a:prstClr val="black"/>
              </a:solidFill>
            </a:endParaRPr>
          </a:p>
        </p:txBody>
      </p:sp>
      <p:sp>
        <p:nvSpPr>
          <p:cNvPr id="20" name="Rectangle 19"/>
          <p:cNvSpPr/>
          <p:nvPr/>
        </p:nvSpPr>
        <p:spPr>
          <a:xfrm>
            <a:off x="956813" y="1862922"/>
            <a:ext cx="1333827"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FR" altLang="fr-FR" b="1" dirty="0" smtClean="0">
                <a:solidFill>
                  <a:srgbClr val="424456"/>
                </a:solidFill>
              </a:rPr>
              <a:t>Art du son</a:t>
            </a:r>
          </a:p>
        </p:txBody>
      </p:sp>
      <p:sp>
        <p:nvSpPr>
          <p:cNvPr id="21" name="Rectangle 20"/>
          <p:cNvSpPr/>
          <p:nvPr/>
        </p:nvSpPr>
        <p:spPr>
          <a:xfrm>
            <a:off x="1819555" y="1143000"/>
            <a:ext cx="3001920" cy="369332"/>
          </a:xfrm>
          <a:prstGeom prst="rect">
            <a:avLst/>
          </a:prstGeom>
        </p:spPr>
        <p:txBody>
          <a:bodyPr wrap="square">
            <a:spAutoFit/>
          </a:bodyPr>
          <a:lstStyle/>
          <a:p>
            <a:r>
              <a:rPr lang="fr-FR" altLang="fr-FR" b="1" i="1" dirty="0" smtClean="0">
                <a:solidFill>
                  <a:srgbClr val="53548A">
                    <a:lumMod val="60000"/>
                    <a:lumOff val="40000"/>
                  </a:srgbClr>
                </a:solidFill>
              </a:rPr>
              <a:t>« Le sacre reste t-il sacré ? »</a:t>
            </a:r>
          </a:p>
        </p:txBody>
      </p:sp>
      <p:cxnSp>
        <p:nvCxnSpPr>
          <p:cNvPr id="15" name="Connecteur droit 14"/>
          <p:cNvCxnSpPr/>
          <p:nvPr/>
        </p:nvCxnSpPr>
        <p:spPr>
          <a:xfrm>
            <a:off x="6444208" y="938686"/>
            <a:ext cx="0" cy="55146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621830" y="1712278"/>
            <a:ext cx="1460647" cy="338554"/>
          </a:xfrm>
          <a:prstGeom prst="rect">
            <a:avLst/>
          </a:prstGeom>
          <a:solidFill>
            <a:schemeClr val="bg1"/>
          </a:solidFill>
        </p:spPr>
        <p:txBody>
          <a:bodyPr wrap="square">
            <a:spAutoFit/>
          </a:bodyPr>
          <a:lstStyle/>
          <a:p>
            <a:r>
              <a:rPr lang="fr-FR" altLang="fr-FR" sz="1600" b="1" dirty="0" smtClean="0">
                <a:solidFill>
                  <a:srgbClr val="FF0000"/>
                </a:solidFill>
              </a:rPr>
              <a:t>Hors Chrono</a:t>
            </a:r>
            <a:endParaRPr lang="fr-FR" sz="1600" dirty="0">
              <a:solidFill>
                <a:srgbClr val="FF0000"/>
              </a:solidFill>
            </a:endParaRPr>
          </a:p>
        </p:txBody>
      </p:sp>
      <p:sp>
        <p:nvSpPr>
          <p:cNvPr id="25" name="Rectangle 24"/>
          <p:cNvSpPr/>
          <p:nvPr/>
        </p:nvSpPr>
        <p:spPr>
          <a:xfrm>
            <a:off x="539552" y="6017949"/>
            <a:ext cx="5561926"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altLang="fr-FR" dirty="0" smtClean="0">
                <a:solidFill>
                  <a:srgbClr val="FF0000"/>
                </a:solidFill>
              </a:rPr>
              <a:t>Des rencontres et analogies formelles, mais pas seulement</a:t>
            </a:r>
          </a:p>
        </p:txBody>
      </p:sp>
    </p:spTree>
    <p:extLst>
      <p:ext uri="{BB962C8B-B14F-4D97-AF65-F5344CB8AC3E}">
        <p14:creationId xmlns:p14="http://schemas.microsoft.com/office/powerpoint/2010/main" val="331644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4" grpId="0" animBg="1"/>
      <p:bldP spid="8" grpId="0" animBg="1"/>
      <p:bldP spid="9" grpId="0"/>
      <p:bldP spid="13" grpId="0" animBg="1"/>
      <p:bldP spid="20" grpId="0" animBg="1"/>
      <p:bldP spid="21" grpId="0"/>
      <p:bldP spid="16" grpId="0" animBg="1"/>
      <p:bldP spid="2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1"/>
          </p:nvPr>
        </p:nvSpPr>
        <p:spPr bwMode="auto">
          <a:xfrm>
            <a:off x="0" y="6569075"/>
            <a:ext cx="8850313" cy="288925"/>
          </a:xfrm>
          <a:noFill/>
          <a:ln>
            <a:miter lim="800000"/>
            <a:headEnd/>
            <a:tailEnd/>
          </a:ln>
        </p:spPr>
        <p:txBody>
          <a:bodyPr vert="horz" wrap="square" lIns="91440" tIns="45720" rIns="91440" bIns="45720" numCol="1" anchorCtr="0" compatLnSpc="1">
            <a:prstTxWarp prst="textNoShape">
              <a:avLst/>
            </a:prstTxWarp>
          </a:bodyPr>
          <a:lstStyle/>
          <a:p>
            <a:pPr algn="ctr"/>
            <a:r>
              <a:rPr lang="fr-FR" smtClean="0">
                <a:solidFill>
                  <a:srgbClr val="53548A"/>
                </a:solidFill>
                <a:latin typeface="Arial Narrow" pitchFamily="34" charset="0"/>
                <a:cs typeface="Arial" pitchFamily="34" charset="0"/>
              </a:rPr>
              <a:t>Alain MURSCHEL, IA-IPR d'arts plastiques de l’Académie d’Orléans-Tours.</a:t>
            </a:r>
          </a:p>
        </p:txBody>
      </p:sp>
      <p:sp>
        <p:nvSpPr>
          <p:cNvPr id="14" name="Espace réservé du contenu 2"/>
          <p:cNvSpPr txBox="1">
            <a:spLocks/>
          </p:cNvSpPr>
          <p:nvPr/>
        </p:nvSpPr>
        <p:spPr>
          <a:xfrm>
            <a:off x="1261752" y="1035501"/>
            <a:ext cx="7772400" cy="5381174"/>
          </a:xfrm>
          <a:prstGeom prst="rect">
            <a:avLst/>
          </a:prstGeom>
        </p:spPr>
        <p:txBody>
          <a:bodyPr vert="horz">
            <a:normAutofit fontScale="4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indent="-283464">
              <a:buClr>
                <a:srgbClr val="4F81BD"/>
              </a:buClr>
              <a:buFont typeface="Wingdings 2"/>
              <a:buChar char=""/>
              <a:defRPr/>
            </a:pPr>
            <a:r>
              <a:rPr lang="fr-FR" altLang="fr-FR" sz="4000" b="1" dirty="0">
                <a:solidFill>
                  <a:srgbClr val="424456"/>
                </a:solidFill>
              </a:rPr>
              <a:t>Dans notre enseignement le rapport aux œuvres est une donnée essentielle :  </a:t>
            </a:r>
            <a:r>
              <a:rPr lang="fr-FR" altLang="fr-FR" sz="4000" b="1" u="sng" dirty="0">
                <a:solidFill>
                  <a:srgbClr val="424456"/>
                </a:solidFill>
              </a:rPr>
              <a:t>elles ne peuvent pas être juste </a:t>
            </a:r>
            <a:r>
              <a:rPr lang="fr-FR" altLang="fr-FR" sz="4000" b="1" u="sng" dirty="0" smtClean="0">
                <a:solidFill>
                  <a:srgbClr val="424456"/>
                </a:solidFill>
              </a:rPr>
              <a:t>illustratives. </a:t>
            </a:r>
            <a:r>
              <a:rPr lang="fr-FR" altLang="fr-FR" sz="4000" b="1" dirty="0" smtClean="0">
                <a:solidFill>
                  <a:srgbClr val="424456"/>
                </a:solidFill>
              </a:rPr>
              <a:t>Elles sont considérées </a:t>
            </a:r>
            <a:r>
              <a:rPr lang="fr-FR" altLang="fr-FR" sz="4000" b="1" dirty="0">
                <a:solidFill>
                  <a:srgbClr val="424456"/>
                </a:solidFill>
              </a:rPr>
              <a:t>tant dans ses dimensions plastiques et matérielles que dans ses significations historiques et sociales.  </a:t>
            </a:r>
            <a:endParaRPr lang="fr-FR" altLang="fr-FR" sz="4000" b="1" dirty="0" smtClean="0">
              <a:solidFill>
                <a:srgbClr val="424456"/>
              </a:solidFill>
            </a:endParaRPr>
          </a:p>
          <a:p>
            <a:pPr marL="82296" indent="0">
              <a:buClr>
                <a:srgbClr val="4F81BD"/>
              </a:buClr>
              <a:buFont typeface="Wingdings"/>
              <a:buNone/>
              <a:defRPr/>
            </a:pPr>
            <a:endParaRPr lang="fr-FR" altLang="fr-FR" sz="4000" b="1" dirty="0">
              <a:solidFill>
                <a:srgbClr val="424456"/>
              </a:solidFill>
            </a:endParaRPr>
          </a:p>
          <a:p>
            <a:pPr marL="365760" indent="-283464">
              <a:buClr>
                <a:srgbClr val="4F81BD"/>
              </a:buClr>
              <a:buFont typeface="Wingdings 2"/>
              <a:buChar char=""/>
              <a:defRPr/>
            </a:pPr>
            <a:r>
              <a:rPr lang="fr-FR" altLang="fr-FR" sz="4000" b="1" dirty="0">
                <a:solidFill>
                  <a:srgbClr val="424456"/>
                </a:solidFill>
              </a:rPr>
              <a:t>Elle est problématisée et </a:t>
            </a:r>
            <a:r>
              <a:rPr lang="fr-FR" altLang="fr-FR" sz="4000" b="1" u="sng" dirty="0">
                <a:solidFill>
                  <a:srgbClr val="424456"/>
                </a:solidFill>
              </a:rPr>
              <a:t>sert à </a:t>
            </a:r>
            <a:r>
              <a:rPr lang="fr-FR" altLang="fr-FR" sz="4000" b="1" u="sng" dirty="0" smtClean="0">
                <a:solidFill>
                  <a:srgbClr val="424456"/>
                </a:solidFill>
              </a:rPr>
              <a:t>un questionnement plastique travaillé</a:t>
            </a:r>
            <a:r>
              <a:rPr lang="fr-FR" altLang="fr-FR" sz="4000" b="1" dirty="0" smtClean="0">
                <a:solidFill>
                  <a:srgbClr val="424456"/>
                </a:solidFill>
              </a:rPr>
              <a:t>, qu’elle vient nourrir, enrichir;  à l’instar des œuvres dans nos séquences de cours habituelles.</a:t>
            </a:r>
          </a:p>
          <a:p>
            <a:pPr marL="82296" indent="0">
              <a:buClr>
                <a:srgbClr val="4F81BD"/>
              </a:buClr>
              <a:buNone/>
              <a:defRPr/>
            </a:pPr>
            <a:endParaRPr lang="fr-FR" altLang="fr-FR" sz="4000" b="1" dirty="0" smtClean="0">
              <a:solidFill>
                <a:srgbClr val="424456"/>
              </a:solidFill>
            </a:endParaRPr>
          </a:p>
          <a:p>
            <a:pPr marL="365760" indent="-283464">
              <a:buClr>
                <a:srgbClr val="4F81BD"/>
              </a:buClr>
              <a:buFont typeface="Wingdings 2"/>
              <a:buChar char=""/>
              <a:defRPr/>
            </a:pPr>
            <a:r>
              <a:rPr lang="fr-FR" altLang="fr-FR" sz="4000" b="1" dirty="0" smtClean="0">
                <a:solidFill>
                  <a:srgbClr val="FF0000"/>
                </a:solidFill>
              </a:rPr>
              <a:t>Il n’y a donc pas lieu de séparer l’œuvre de la pratique et de créer deux temps distincts, en consacrant une séance d’une heure à l’histoire des arts. Nous avons cette potentialité de l’insérer DANS le temps de pratique.</a:t>
            </a:r>
          </a:p>
          <a:p>
            <a:pPr marL="82296" indent="0">
              <a:buClr>
                <a:srgbClr val="4F81BD"/>
              </a:buClr>
              <a:buFont typeface="Wingdings"/>
              <a:buNone/>
              <a:defRPr/>
            </a:pPr>
            <a:endParaRPr lang="fr-FR" altLang="fr-FR" sz="4000" b="1" dirty="0">
              <a:solidFill>
                <a:srgbClr val="424456"/>
              </a:solidFill>
            </a:endParaRPr>
          </a:p>
          <a:p>
            <a:pPr marL="365760" indent="-283464">
              <a:buClr>
                <a:srgbClr val="4F81BD"/>
              </a:buClr>
              <a:buFont typeface="Wingdings 2"/>
              <a:buChar char=""/>
              <a:defRPr/>
            </a:pPr>
            <a:r>
              <a:rPr lang="fr-FR" altLang="fr-FR" sz="4000" b="1" dirty="0" smtClean="0">
                <a:solidFill>
                  <a:srgbClr val="424456"/>
                </a:solidFill>
              </a:rPr>
              <a:t>Au </a:t>
            </a:r>
            <a:r>
              <a:rPr lang="fr-FR" altLang="fr-FR" sz="4000" b="1" dirty="0">
                <a:solidFill>
                  <a:srgbClr val="424456"/>
                </a:solidFill>
              </a:rPr>
              <a:t>côté des autres disciplines, nous devons </a:t>
            </a:r>
            <a:r>
              <a:rPr lang="fr-FR" altLang="fr-FR" sz="4000" b="1" dirty="0" smtClean="0">
                <a:solidFill>
                  <a:srgbClr val="424456"/>
                </a:solidFill>
              </a:rPr>
              <a:t>donc veiller </a:t>
            </a:r>
            <a:r>
              <a:rPr lang="fr-FR" altLang="fr-FR" sz="4000" b="1" dirty="0">
                <a:solidFill>
                  <a:srgbClr val="424456"/>
                </a:solidFill>
              </a:rPr>
              <a:t>à ce que l’œuvre d’art reste un support réflexif et problématique </a:t>
            </a:r>
            <a:r>
              <a:rPr lang="fr-FR" altLang="fr-FR" sz="4000" b="1" dirty="0" smtClean="0">
                <a:solidFill>
                  <a:srgbClr val="424456"/>
                </a:solidFill>
              </a:rPr>
              <a:t>permanent, et surtout dans notre séquence !</a:t>
            </a:r>
          </a:p>
          <a:p>
            <a:pPr marL="82296" indent="0">
              <a:buClr>
                <a:srgbClr val="4F81BD"/>
              </a:buClr>
              <a:buNone/>
              <a:defRPr/>
            </a:pPr>
            <a:endParaRPr lang="fr-FR" altLang="fr-FR" sz="4000" b="1" dirty="0">
              <a:solidFill>
                <a:srgbClr val="424456"/>
              </a:solidFill>
            </a:endParaRPr>
          </a:p>
          <a:p>
            <a:pPr marL="365760" indent="-283464">
              <a:buClr>
                <a:srgbClr val="4F81BD"/>
              </a:buClr>
              <a:buFont typeface="Wingdings 2"/>
              <a:buChar char=""/>
              <a:defRPr/>
            </a:pPr>
            <a:r>
              <a:rPr lang="fr-FR" altLang="fr-FR" sz="4000" b="1" dirty="0">
                <a:solidFill>
                  <a:srgbClr val="424456"/>
                </a:solidFill>
              </a:rPr>
              <a:t>C’est dans cette </a:t>
            </a:r>
            <a:r>
              <a:rPr lang="fr-FR" altLang="fr-FR" sz="4000" b="1" u="sng" dirty="0">
                <a:solidFill>
                  <a:srgbClr val="424456"/>
                </a:solidFill>
              </a:rPr>
              <a:t>seule condition </a:t>
            </a:r>
            <a:r>
              <a:rPr lang="fr-FR" altLang="fr-FR" sz="4000" b="1" dirty="0">
                <a:solidFill>
                  <a:srgbClr val="424456"/>
                </a:solidFill>
              </a:rPr>
              <a:t>qu’elle peut servir un projet d’enseignement (transversal) réel.</a:t>
            </a:r>
            <a:r>
              <a:rPr lang="fr-FR" altLang="fr-FR" sz="2000" dirty="0" smtClean="0">
                <a:solidFill>
                  <a:sysClr val="windowText" lastClr="000000"/>
                </a:solidFill>
                <a:latin typeface="Century Schoolbook"/>
              </a:rPr>
              <a:t>	</a:t>
            </a:r>
          </a:p>
        </p:txBody>
      </p:sp>
      <p:sp>
        <p:nvSpPr>
          <p:cNvPr id="6" name="Rectangle 5"/>
          <p:cNvSpPr/>
          <p:nvPr/>
        </p:nvSpPr>
        <p:spPr>
          <a:xfrm>
            <a:off x="1033153" y="259674"/>
            <a:ext cx="8229599"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Histoire des arts et arts plastiques, </a:t>
            </a:r>
            <a:r>
              <a:rPr lang="fr-FR" sz="3200" dirty="0" smtClean="0">
                <a:solidFill>
                  <a:srgbClr val="424456">
                    <a:lumMod val="60000"/>
                    <a:lumOff val="40000"/>
                  </a:srgbClr>
                </a:solidFill>
                <a:latin typeface="Haettenschweiler" pitchFamily="34" charset="0"/>
              </a:rPr>
              <a:t>un mariage sous conditions</a:t>
            </a:r>
            <a:endParaRPr lang="fr-FR" sz="3200" dirty="0">
              <a:solidFill>
                <a:srgbClr val="424456">
                  <a:lumMod val="60000"/>
                  <a:lumOff val="40000"/>
                </a:srgbClr>
              </a:solidFill>
              <a:latin typeface="Century Schoolbook"/>
            </a:endParaRPr>
          </a:p>
        </p:txBody>
      </p:sp>
    </p:spTree>
    <p:extLst>
      <p:ext uri="{BB962C8B-B14F-4D97-AF65-F5344CB8AC3E}">
        <p14:creationId xmlns:p14="http://schemas.microsoft.com/office/powerpoint/2010/main" val="7531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728615" y="792781"/>
            <a:ext cx="3875833" cy="635471"/>
          </a:xfrm>
        </p:spPr>
        <p:txBody>
          <a:bodyPr>
            <a:normAutofit fontScale="90000"/>
          </a:bodyPr>
          <a:lstStyle/>
          <a:p>
            <a:r>
              <a:rPr lang="fr-FR" dirty="0" smtClean="0"/>
              <a:t/>
            </a:r>
            <a:br>
              <a:rPr lang="fr-FR" dirty="0" smtClean="0"/>
            </a:br>
            <a:r>
              <a:rPr lang="fr-FR" sz="2700" dirty="0" smtClean="0"/>
              <a:t>Programme limitatif,  </a:t>
            </a:r>
            <a:r>
              <a:rPr lang="fr-FR" sz="2000" dirty="0" smtClean="0"/>
              <a:t>2016-2017  </a:t>
            </a:r>
            <a:r>
              <a:rPr lang="fr-FR" dirty="0" smtClean="0"/>
              <a:t/>
            </a:r>
            <a:br>
              <a:rPr lang="fr-FR" dirty="0" smtClean="0"/>
            </a:br>
            <a:endParaRPr lang="fr-FR" dirty="0"/>
          </a:p>
        </p:txBody>
      </p:sp>
      <p:sp>
        <p:nvSpPr>
          <p:cNvPr id="8" name="Rectangle 7"/>
          <p:cNvSpPr/>
          <p:nvPr/>
        </p:nvSpPr>
        <p:spPr>
          <a:xfrm>
            <a:off x="1259632" y="1844824"/>
            <a:ext cx="734481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dirty="0" smtClean="0">
                <a:solidFill>
                  <a:prstClr val="black"/>
                </a:solidFill>
              </a:rPr>
              <a:t>Questions et enjeux esthétiques : </a:t>
            </a:r>
            <a:r>
              <a:rPr lang="fr-FR" b="1" dirty="0" smtClean="0">
                <a:solidFill>
                  <a:prstClr val="black"/>
                </a:solidFill>
              </a:rPr>
              <a:t>L'Art et le sacré</a:t>
            </a:r>
            <a:endParaRPr lang="fr-FR" dirty="0">
              <a:solidFill>
                <a:prstClr val="black"/>
              </a:solidFill>
            </a:endParaRPr>
          </a:p>
        </p:txBody>
      </p:sp>
      <p:sp>
        <p:nvSpPr>
          <p:cNvPr id="4" name="Espace réservé du pied de page 3"/>
          <p:cNvSpPr>
            <a:spLocks noGrp="1"/>
          </p:cNvSpPr>
          <p:nvPr>
            <p:ph type="ftr" sz="quarter" idx="11"/>
          </p:nvPr>
        </p:nvSpPr>
        <p:spPr bwMode="auto">
          <a:xfrm>
            <a:off x="0" y="6569075"/>
            <a:ext cx="8850313" cy="288925"/>
          </a:xfr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cs typeface="Arial" pitchFamily="34" charset="0"/>
              </a:rPr>
              <a:t>Alain MURSCHEL, IA-IPR d'arts plastiques de l’Académie d’Orléans-Tours.</a:t>
            </a:r>
          </a:p>
        </p:txBody>
      </p:sp>
      <p:sp>
        <p:nvSpPr>
          <p:cNvPr id="2049" name="Rectangle 1"/>
          <p:cNvSpPr>
            <a:spLocks noChangeArrowheads="1"/>
          </p:cNvSpPr>
          <p:nvPr/>
        </p:nvSpPr>
        <p:spPr bwMode="auto">
          <a:xfrm>
            <a:off x="1259632" y="1491151"/>
            <a:ext cx="3600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1200" b="1" dirty="0" smtClean="0">
                <a:solidFill>
                  <a:srgbClr val="16808D"/>
                </a:solidFill>
                <a:latin typeface="Arial" pitchFamily="34" charset="0"/>
                <a:ea typeface="Times New Roman" pitchFamily="18" charset="0"/>
                <a:cs typeface="Arial" pitchFamily="34" charset="0"/>
              </a:rPr>
              <a:t>Enseignement de spécialité, série L</a:t>
            </a:r>
            <a:endParaRPr lang="fr-FR" sz="1200" dirty="0" smtClean="0">
              <a:solidFill>
                <a:prstClr val="black"/>
              </a:solidFill>
              <a:latin typeface="Arial" pitchFamily="34" charset="0"/>
              <a:cs typeface="Arial" pitchFamily="34" charset="0"/>
            </a:endParaRPr>
          </a:p>
        </p:txBody>
      </p:sp>
      <p:sp>
        <p:nvSpPr>
          <p:cNvPr id="9" name="Rectangle 8"/>
          <p:cNvSpPr/>
          <p:nvPr/>
        </p:nvSpPr>
        <p:spPr>
          <a:xfrm>
            <a:off x="1259632" y="2420888"/>
            <a:ext cx="734481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dirty="0" smtClean="0">
                <a:solidFill>
                  <a:prstClr val="black"/>
                </a:solidFill>
              </a:rPr>
              <a:t>Arts, ville, politique et société : </a:t>
            </a:r>
            <a:r>
              <a:rPr lang="fr-FR" b="1" dirty="0" smtClean="0">
                <a:solidFill>
                  <a:prstClr val="black"/>
                </a:solidFill>
              </a:rPr>
              <a:t>L'Art Nouveau</a:t>
            </a:r>
            <a:endParaRPr lang="fr-FR" dirty="0">
              <a:solidFill>
                <a:prstClr val="black"/>
              </a:solidFill>
            </a:endParaRPr>
          </a:p>
        </p:txBody>
      </p:sp>
      <p:sp>
        <p:nvSpPr>
          <p:cNvPr id="2050" name="Rectangle 2"/>
          <p:cNvSpPr>
            <a:spLocks noChangeArrowheads="1"/>
          </p:cNvSpPr>
          <p:nvPr/>
        </p:nvSpPr>
        <p:spPr bwMode="auto">
          <a:xfrm>
            <a:off x="1331639" y="3408094"/>
            <a:ext cx="3254215"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1200" b="1" dirty="0" smtClean="0">
                <a:solidFill>
                  <a:srgbClr val="16808D"/>
                </a:solidFill>
                <a:latin typeface="Arial" pitchFamily="34" charset="0"/>
                <a:ea typeface="Times New Roman" pitchFamily="18" charset="0"/>
                <a:cs typeface="Arial" pitchFamily="34" charset="0"/>
              </a:rPr>
              <a:t>Option facultative, toutes séries</a:t>
            </a:r>
            <a:endParaRPr lang="fr-FR" sz="1200" dirty="0" smtClean="0">
              <a:solidFill>
                <a:prstClr val="black"/>
              </a:solidFill>
              <a:latin typeface="Arial" pitchFamily="34" charset="0"/>
              <a:cs typeface="Arial" pitchFamily="34" charset="0"/>
            </a:endParaRPr>
          </a:p>
        </p:txBody>
      </p:sp>
      <p:sp>
        <p:nvSpPr>
          <p:cNvPr id="2051" name="Rectangle 3"/>
          <p:cNvSpPr>
            <a:spLocks noChangeArrowheads="1"/>
          </p:cNvSpPr>
          <p:nvPr/>
        </p:nvSpPr>
        <p:spPr bwMode="auto">
          <a:xfrm>
            <a:off x="1331640" y="3717032"/>
            <a:ext cx="7344816"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dirty="0" smtClean="0">
                <a:solidFill>
                  <a:prstClr val="black"/>
                </a:solidFill>
              </a:rPr>
              <a:t>Le patrimoine, des Sept Merveilles du monde à la liste du patrimoine mondial : </a:t>
            </a:r>
            <a:r>
              <a:rPr lang="fr-FR" b="1" dirty="0" smtClean="0">
                <a:solidFill>
                  <a:prstClr val="black"/>
                </a:solidFill>
              </a:rPr>
              <a:t>patrimoines, représentations et mémoire du travail agricole ou maritime, artisanal ou industriel, scientifique ou scolaire</a:t>
            </a:r>
            <a:r>
              <a:rPr lang="fr-FR" sz="900" b="1" dirty="0" smtClean="0">
                <a:solidFill>
                  <a:srgbClr val="000000"/>
                </a:solidFill>
                <a:latin typeface="Arial" pitchFamily="34" charset="0"/>
                <a:ea typeface="Times New Roman" pitchFamily="18" charset="0"/>
                <a:cs typeface="Arial" pitchFamily="34" charset="0"/>
              </a:rPr>
              <a:t>.</a:t>
            </a:r>
            <a:endParaRPr lang="fr-FR" b="1" dirty="0" smtClean="0">
              <a:solidFill>
                <a:prstClr val="black"/>
              </a:solidFill>
              <a:latin typeface="Arial" pitchFamily="34" charset="0"/>
              <a:cs typeface="Arial" pitchFamily="34" charset="0"/>
            </a:endParaRPr>
          </a:p>
        </p:txBody>
      </p:sp>
      <p:sp>
        <p:nvSpPr>
          <p:cNvPr id="2052" name="Rectangle 4"/>
          <p:cNvSpPr>
            <a:spLocks noChangeArrowheads="1"/>
          </p:cNvSpPr>
          <p:nvPr/>
        </p:nvSpPr>
        <p:spPr bwMode="auto">
          <a:xfrm>
            <a:off x="1331641" y="5134635"/>
            <a:ext cx="7344816" cy="64633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dirty="0" smtClean="0">
                <a:solidFill>
                  <a:prstClr val="black"/>
                </a:solidFill>
              </a:rPr>
              <a:t>Création artistique et pratiques culturelles, de 1939 à nos jours : </a:t>
            </a:r>
            <a:r>
              <a:rPr lang="fr-FR" b="1" dirty="0" err="1" smtClean="0">
                <a:solidFill>
                  <a:prstClr val="black"/>
                </a:solidFill>
              </a:rPr>
              <a:t>scénographier</a:t>
            </a:r>
            <a:r>
              <a:rPr lang="fr-FR" b="1" dirty="0" smtClean="0">
                <a:solidFill>
                  <a:prstClr val="black"/>
                </a:solidFill>
              </a:rPr>
              <a:t> l'art</a:t>
            </a:r>
          </a:p>
        </p:txBody>
      </p:sp>
      <p:sp>
        <p:nvSpPr>
          <p:cNvPr id="10" name="Rectangle 9"/>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L’Histoire des arts </a:t>
            </a:r>
            <a:r>
              <a:rPr lang="fr-FR" sz="3200" dirty="0" smtClean="0">
                <a:solidFill>
                  <a:schemeClr val="accent1">
                    <a:lumMod val="60000"/>
                    <a:lumOff val="40000"/>
                  </a:schemeClr>
                </a:solidFill>
                <a:latin typeface="Haettenschweiler" pitchFamily="34" charset="0"/>
              </a:rPr>
              <a:t>au lycée</a:t>
            </a:r>
            <a:endParaRPr lang="fr-FR" sz="3200" dirty="0">
              <a:solidFill>
                <a:schemeClr val="accent1">
                  <a:lumMod val="60000"/>
                  <a:lumOff val="40000"/>
                </a:schemeClr>
              </a:solidFill>
              <a:latin typeface="Century Schoolbook"/>
            </a:endParaRPr>
          </a:p>
        </p:txBody>
      </p:sp>
    </p:spTree>
    <p:extLst>
      <p:ext uri="{BB962C8B-B14F-4D97-AF65-F5344CB8AC3E}">
        <p14:creationId xmlns:p14="http://schemas.microsoft.com/office/powerpoint/2010/main" val="17843050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139041" y="1326734"/>
            <a:ext cx="7838704" cy="4768232"/>
          </a:xfrm>
        </p:spPr>
        <p:txBody>
          <a:bodyPr>
            <a:normAutofit fontScale="92500" lnSpcReduction="20000"/>
          </a:bodyPr>
          <a:lstStyle/>
          <a:p>
            <a:pPr marL="27432" indent="0">
              <a:lnSpc>
                <a:spcPct val="90000"/>
              </a:lnSpc>
              <a:buNone/>
            </a:pPr>
            <a:r>
              <a:rPr lang="fr-FR" sz="2600" b="1" dirty="0" smtClean="0">
                <a:solidFill>
                  <a:schemeClr val="tx2"/>
                </a:solidFill>
              </a:rPr>
              <a:t>En </a:t>
            </a:r>
            <a:r>
              <a:rPr lang="fr-FR" sz="2600" b="1" dirty="0">
                <a:solidFill>
                  <a:schemeClr val="tx2"/>
                </a:solidFill>
              </a:rPr>
              <a:t>veillant à rester dans une situation d’enseignement fortement ancrée sur la </a:t>
            </a:r>
            <a:r>
              <a:rPr lang="fr-FR" sz="2600" b="1" dirty="0" smtClean="0">
                <a:solidFill>
                  <a:schemeClr val="tx2"/>
                </a:solidFill>
              </a:rPr>
              <a:t>pratique, le </a:t>
            </a:r>
            <a:r>
              <a:rPr lang="fr-FR" sz="2600" b="1" dirty="0">
                <a:solidFill>
                  <a:schemeClr val="tx2"/>
                </a:solidFill>
              </a:rPr>
              <a:t>professeur d’arts plastiques </a:t>
            </a:r>
            <a:r>
              <a:rPr lang="fr-FR" sz="2600" b="1" dirty="0" smtClean="0">
                <a:solidFill>
                  <a:schemeClr val="tx2"/>
                </a:solidFill>
              </a:rPr>
              <a:t>intègre à son projet d’enseignement au minima une séquence spécifique en lien à l’histoire </a:t>
            </a:r>
            <a:r>
              <a:rPr lang="fr-FR" sz="2600" b="1" dirty="0">
                <a:solidFill>
                  <a:schemeClr val="tx2"/>
                </a:solidFill>
              </a:rPr>
              <a:t>des </a:t>
            </a:r>
            <a:r>
              <a:rPr lang="fr-FR" sz="2600" b="1" dirty="0" smtClean="0">
                <a:solidFill>
                  <a:schemeClr val="tx2"/>
                </a:solidFill>
              </a:rPr>
              <a:t>arts.</a:t>
            </a:r>
          </a:p>
          <a:p>
            <a:pPr marL="27432" indent="0">
              <a:lnSpc>
                <a:spcPct val="90000"/>
              </a:lnSpc>
              <a:buNone/>
            </a:pPr>
            <a:endParaRPr lang="fr-FR" sz="2600" b="1" dirty="0" smtClean="0">
              <a:solidFill>
                <a:schemeClr val="tx2"/>
              </a:solidFill>
            </a:endParaRPr>
          </a:p>
          <a:p>
            <a:pPr marL="27432" indent="0">
              <a:lnSpc>
                <a:spcPct val="90000"/>
              </a:lnSpc>
              <a:buNone/>
            </a:pPr>
            <a:r>
              <a:rPr lang="fr-FR" sz="2600" b="1" dirty="0" smtClean="0">
                <a:solidFill>
                  <a:schemeClr val="tx2"/>
                </a:solidFill>
              </a:rPr>
              <a:t>Un choix de thématiques d’histoire des arts qu’il faut impulser, partager, s’approprier, </a:t>
            </a:r>
          </a:p>
          <a:p>
            <a:pPr marL="27432" indent="0">
              <a:lnSpc>
                <a:spcPct val="90000"/>
              </a:lnSpc>
              <a:buNone/>
            </a:pPr>
            <a:r>
              <a:rPr lang="fr-FR" sz="2600" b="1" dirty="0" smtClean="0">
                <a:solidFill>
                  <a:schemeClr val="tx2"/>
                </a:solidFill>
              </a:rPr>
              <a:t>se redéfinir, </a:t>
            </a:r>
          </a:p>
          <a:p>
            <a:pPr marL="27432" indent="0">
              <a:lnSpc>
                <a:spcPct val="90000"/>
              </a:lnSpc>
              <a:buNone/>
            </a:pPr>
            <a:r>
              <a:rPr lang="fr-FR" sz="2600" b="1" dirty="0" smtClean="0">
                <a:solidFill>
                  <a:schemeClr val="tx2"/>
                </a:solidFill>
              </a:rPr>
              <a:t>et… relancer…</a:t>
            </a:r>
          </a:p>
          <a:p>
            <a:pPr marL="27432" indent="0">
              <a:lnSpc>
                <a:spcPct val="90000"/>
              </a:lnSpc>
              <a:buNone/>
            </a:pPr>
            <a:endParaRPr lang="fr-FR" sz="2600" b="1" dirty="0" smtClean="0">
              <a:solidFill>
                <a:schemeClr val="tx2"/>
              </a:solidFill>
            </a:endParaRPr>
          </a:p>
          <a:p>
            <a:pPr marL="27432" indent="0">
              <a:lnSpc>
                <a:spcPct val="90000"/>
              </a:lnSpc>
              <a:buNone/>
            </a:pPr>
            <a:r>
              <a:rPr lang="fr-FR" sz="2600" b="1" dirty="0" smtClean="0">
                <a:solidFill>
                  <a:schemeClr val="tx2"/>
                </a:solidFill>
              </a:rPr>
              <a:t>C’est un des maillons du P.E.A.C.</a:t>
            </a:r>
          </a:p>
          <a:p>
            <a:pPr marL="27432" indent="0">
              <a:lnSpc>
                <a:spcPct val="90000"/>
              </a:lnSpc>
              <a:buNone/>
            </a:pPr>
            <a:endParaRPr lang="fr-FR" sz="2600" b="1" dirty="0" smtClean="0">
              <a:solidFill>
                <a:schemeClr val="tx2"/>
              </a:solidFill>
            </a:endParaRPr>
          </a:p>
          <a:p>
            <a:pPr marL="27432" indent="0">
              <a:lnSpc>
                <a:spcPct val="90000"/>
              </a:lnSpc>
              <a:buNone/>
            </a:pPr>
            <a:r>
              <a:rPr lang="fr-FR" sz="2600" b="1" dirty="0" smtClean="0">
                <a:solidFill>
                  <a:schemeClr val="tx2"/>
                </a:solidFill>
              </a:rPr>
              <a:t>C’est un ‘‘possible’’ stratégique pour que l’artistique reste évalué au DNB</a:t>
            </a:r>
            <a:endParaRPr lang="fr-FR" sz="2600" b="1" dirty="0" smtClean="0"/>
          </a:p>
          <a:p>
            <a:endParaRPr lang="fr-FR" dirty="0" smtClean="0"/>
          </a:p>
        </p:txBody>
      </p:sp>
      <p:sp>
        <p:nvSpPr>
          <p:cNvPr id="4" name="Espace réservé du pied de page 3"/>
          <p:cNvSpPr>
            <a:spLocks noGrp="1"/>
          </p:cNvSpPr>
          <p:nvPr>
            <p:ph type="ftr" sz="quarter" idx="11"/>
          </p:nvPr>
        </p:nvSpPr>
        <p:spPr bwMode="auto">
          <a:xfrm>
            <a:off x="0" y="6569075"/>
            <a:ext cx="8850313" cy="288925"/>
          </a:xfr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cs typeface="Arial" pitchFamily="34" charset="0"/>
              </a:rPr>
              <a:t>Alain MURSCHEL, IA-IPR d'arts plastiques de l’Académie d’Orléans-Tours.</a:t>
            </a:r>
          </a:p>
        </p:txBody>
      </p:sp>
      <p:sp>
        <p:nvSpPr>
          <p:cNvPr id="7" name="Rectangle 6"/>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L’Histoire des arts : </a:t>
            </a:r>
            <a:r>
              <a:rPr lang="fr-FR" sz="3200" dirty="0" smtClean="0">
                <a:solidFill>
                  <a:srgbClr val="53548A">
                    <a:lumMod val="60000"/>
                    <a:lumOff val="40000"/>
                  </a:srgbClr>
                </a:solidFill>
                <a:latin typeface="Haettenschweiler" pitchFamily="34" charset="0"/>
              </a:rPr>
              <a:t>une place partagée au collège</a:t>
            </a:r>
            <a:endParaRPr lang="fr-FR" sz="3200" dirty="0">
              <a:solidFill>
                <a:srgbClr val="53548A">
                  <a:lumMod val="60000"/>
                  <a:lumOff val="40000"/>
                </a:srgbClr>
              </a:solidFill>
              <a:latin typeface="Century Schoolbook"/>
            </a:endParaRPr>
          </a:p>
        </p:txBody>
      </p:sp>
    </p:spTree>
    <p:extLst>
      <p:ext uri="{BB962C8B-B14F-4D97-AF65-F5344CB8AC3E}">
        <p14:creationId xmlns:p14="http://schemas.microsoft.com/office/powerpoint/2010/main" val="523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1"/>
          </p:nvPr>
        </p:nvSpPr>
        <p:spPr bwMode="auto">
          <a:xfrm>
            <a:off x="0" y="6569075"/>
            <a:ext cx="8850313" cy="288925"/>
          </a:xfrm>
          <a:noFill/>
          <a:ln>
            <a:miter lim="800000"/>
            <a:headEnd/>
            <a:tailEnd/>
          </a:ln>
        </p:spPr>
        <p:txBody>
          <a:bodyPr vert="horz" wrap="square" lIns="91440" tIns="45720" rIns="91440" bIns="45720" numCol="1" anchorCtr="0" compatLnSpc="1">
            <a:prstTxWarp prst="textNoShape">
              <a:avLst/>
            </a:prstTxWarp>
          </a:bodyPr>
          <a:lstStyle/>
          <a:p>
            <a:pPr algn="ctr"/>
            <a:r>
              <a:rPr lang="fr-FR" smtClean="0">
                <a:solidFill>
                  <a:srgbClr val="53548A"/>
                </a:solidFill>
                <a:latin typeface="Arial Narrow" pitchFamily="34" charset="0"/>
                <a:cs typeface="Arial" pitchFamily="34" charset="0"/>
              </a:rPr>
              <a:t>Alain MURSCHEL, IA-IPR d'arts plastiques de l’Académie d’Orléans-Tours.</a:t>
            </a:r>
          </a:p>
        </p:txBody>
      </p:sp>
      <p:sp>
        <p:nvSpPr>
          <p:cNvPr id="8" name="Rectangle à coins arrondis 7"/>
          <p:cNvSpPr/>
          <p:nvPr/>
        </p:nvSpPr>
        <p:spPr>
          <a:xfrm>
            <a:off x="179512" y="5295142"/>
            <a:ext cx="2412000" cy="8953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solidFill>
                  <a:srgbClr val="A04DA3">
                    <a:lumMod val="50000"/>
                  </a:srgbClr>
                </a:solidFill>
              </a:rPr>
              <a:t>Soutenance orale d’un </a:t>
            </a:r>
            <a:r>
              <a:rPr lang="fr-FR" b="1" dirty="0" smtClean="0">
                <a:solidFill>
                  <a:srgbClr val="A04DA3">
                    <a:lumMod val="50000"/>
                  </a:srgbClr>
                </a:solidFill>
              </a:rPr>
              <a:t>projet</a:t>
            </a:r>
          </a:p>
        </p:txBody>
      </p:sp>
      <p:sp>
        <p:nvSpPr>
          <p:cNvPr id="9" name="Rectangle à coins arrondis 8"/>
          <p:cNvSpPr/>
          <p:nvPr/>
        </p:nvSpPr>
        <p:spPr>
          <a:xfrm>
            <a:off x="179512" y="3459251"/>
            <a:ext cx="2412000" cy="1226335"/>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a:solidFill>
                  <a:srgbClr val="53548A">
                    <a:lumMod val="75000"/>
                  </a:srgbClr>
                </a:solidFill>
              </a:rPr>
              <a:t>Français, </a:t>
            </a:r>
            <a:r>
              <a:rPr lang="fr-FR" b="1" dirty="0" smtClean="0">
                <a:solidFill>
                  <a:srgbClr val="53548A">
                    <a:lumMod val="75000"/>
                  </a:srgbClr>
                </a:solidFill>
              </a:rPr>
              <a:t>histoire </a:t>
            </a:r>
            <a:r>
              <a:rPr lang="fr-FR" b="1" dirty="0">
                <a:solidFill>
                  <a:srgbClr val="53548A">
                    <a:lumMod val="75000"/>
                  </a:srgbClr>
                </a:solidFill>
              </a:rPr>
              <a:t>et géographie, </a:t>
            </a:r>
            <a:r>
              <a:rPr lang="fr-FR" b="1" dirty="0" smtClean="0">
                <a:solidFill>
                  <a:srgbClr val="53548A">
                    <a:lumMod val="75000"/>
                  </a:srgbClr>
                </a:solidFill>
              </a:rPr>
              <a:t>EMC</a:t>
            </a:r>
            <a:endParaRPr lang="fr-FR" b="1" dirty="0">
              <a:solidFill>
                <a:srgbClr val="53548A">
                  <a:lumMod val="75000"/>
                </a:srgbClr>
              </a:solidFill>
            </a:endParaRPr>
          </a:p>
        </p:txBody>
      </p:sp>
      <p:sp>
        <p:nvSpPr>
          <p:cNvPr id="10" name="Rectangle à coins arrondis 9"/>
          <p:cNvSpPr/>
          <p:nvPr/>
        </p:nvSpPr>
        <p:spPr>
          <a:xfrm>
            <a:off x="179512" y="1599959"/>
            <a:ext cx="2412000" cy="121872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a:solidFill>
                  <a:srgbClr val="53548A">
                    <a:lumMod val="75000"/>
                  </a:srgbClr>
                </a:solidFill>
              </a:rPr>
              <a:t>Mathématiques, physique-chimie, SVT, </a:t>
            </a:r>
            <a:r>
              <a:rPr lang="fr-FR" b="1" dirty="0" smtClean="0">
                <a:solidFill>
                  <a:srgbClr val="53548A">
                    <a:lumMod val="75000"/>
                  </a:srgbClr>
                </a:solidFill>
              </a:rPr>
              <a:t>technologie</a:t>
            </a:r>
          </a:p>
        </p:txBody>
      </p:sp>
      <p:sp>
        <p:nvSpPr>
          <p:cNvPr id="11" name="Rectangle à coins arrondis 10"/>
          <p:cNvSpPr/>
          <p:nvPr/>
        </p:nvSpPr>
        <p:spPr>
          <a:xfrm>
            <a:off x="2771800" y="3155051"/>
            <a:ext cx="6156000" cy="198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4625">
              <a:defRPr/>
            </a:pPr>
            <a:r>
              <a:rPr lang="fr-FR" b="1" dirty="0" smtClean="0">
                <a:solidFill>
                  <a:srgbClr val="53548A">
                    <a:lumMod val="75000"/>
                  </a:srgbClr>
                </a:solidFill>
              </a:rPr>
              <a:t>Histoire et géographie, EMC : 2h</a:t>
            </a:r>
          </a:p>
          <a:p>
            <a:pPr marL="174625">
              <a:defRPr/>
            </a:pPr>
            <a:r>
              <a:rPr lang="fr-FR" b="1" dirty="0" smtClean="0">
                <a:solidFill>
                  <a:srgbClr val="53548A">
                    <a:lumMod val="75000"/>
                  </a:srgbClr>
                </a:solidFill>
              </a:rPr>
              <a:t>Français : 1h</a:t>
            </a:r>
          </a:p>
          <a:p>
            <a:pPr marL="174625">
              <a:defRPr/>
            </a:pPr>
            <a:r>
              <a:rPr lang="fr-FR" dirty="0" smtClean="0">
                <a:solidFill>
                  <a:srgbClr val="53548A">
                    <a:lumMod val="75000"/>
                  </a:srgbClr>
                </a:solidFill>
              </a:rPr>
              <a:t>Un thème fil rouge.</a:t>
            </a:r>
          </a:p>
          <a:p>
            <a:pPr marL="174625">
              <a:defRPr/>
            </a:pPr>
            <a:r>
              <a:rPr lang="fr-FR" dirty="0" smtClean="0">
                <a:solidFill>
                  <a:srgbClr val="53548A">
                    <a:lumMod val="75000"/>
                  </a:srgbClr>
                </a:solidFill>
              </a:rPr>
              <a:t>Première </a:t>
            </a:r>
            <a:r>
              <a:rPr lang="fr-FR" dirty="0">
                <a:solidFill>
                  <a:srgbClr val="53548A">
                    <a:lumMod val="75000"/>
                  </a:srgbClr>
                </a:solidFill>
              </a:rPr>
              <a:t>partie : analyse et compréhension de textes, maîtrise de différents </a:t>
            </a:r>
            <a:r>
              <a:rPr lang="fr-FR" dirty="0" smtClean="0">
                <a:solidFill>
                  <a:srgbClr val="53548A">
                    <a:lumMod val="75000"/>
                  </a:srgbClr>
                </a:solidFill>
              </a:rPr>
              <a:t>langages</a:t>
            </a:r>
            <a:r>
              <a:rPr lang="fr-FR" dirty="0">
                <a:solidFill>
                  <a:srgbClr val="53548A">
                    <a:lumMod val="75000"/>
                  </a:srgbClr>
                </a:solidFill>
              </a:rPr>
              <a:t>;</a:t>
            </a:r>
            <a:r>
              <a:rPr lang="fr-FR" dirty="0" smtClean="0">
                <a:solidFill>
                  <a:srgbClr val="53548A">
                    <a:lumMod val="75000"/>
                  </a:srgbClr>
                </a:solidFill>
              </a:rPr>
              <a:t> dictée.</a:t>
            </a:r>
          </a:p>
          <a:p>
            <a:pPr marL="174625">
              <a:defRPr/>
            </a:pPr>
            <a:r>
              <a:rPr lang="fr-FR" b="1" dirty="0" smtClean="0">
                <a:solidFill>
                  <a:srgbClr val="53548A">
                    <a:lumMod val="75000"/>
                  </a:srgbClr>
                </a:solidFill>
              </a:rPr>
              <a:t>Français : 2h</a:t>
            </a:r>
          </a:p>
          <a:p>
            <a:pPr marL="174625">
              <a:defRPr/>
            </a:pPr>
            <a:r>
              <a:rPr lang="fr-FR" dirty="0" smtClean="0">
                <a:solidFill>
                  <a:srgbClr val="53548A">
                    <a:lumMod val="75000"/>
                  </a:srgbClr>
                </a:solidFill>
              </a:rPr>
              <a:t>Deuxième </a:t>
            </a:r>
            <a:r>
              <a:rPr lang="fr-FR" dirty="0">
                <a:solidFill>
                  <a:srgbClr val="53548A">
                    <a:lumMod val="75000"/>
                  </a:srgbClr>
                </a:solidFill>
              </a:rPr>
              <a:t>partie : rédaction et maîtrise de la </a:t>
            </a:r>
            <a:r>
              <a:rPr lang="fr-FR" dirty="0" smtClean="0">
                <a:solidFill>
                  <a:srgbClr val="53548A">
                    <a:lumMod val="75000"/>
                  </a:srgbClr>
                </a:solidFill>
              </a:rPr>
              <a:t>langue</a:t>
            </a:r>
            <a:endParaRPr lang="fr-FR" dirty="0">
              <a:solidFill>
                <a:srgbClr val="53548A">
                  <a:lumMod val="75000"/>
                </a:srgbClr>
              </a:solidFill>
            </a:endParaRPr>
          </a:p>
        </p:txBody>
      </p:sp>
      <p:sp>
        <p:nvSpPr>
          <p:cNvPr id="12" name="Rectangle à coins arrondis 11"/>
          <p:cNvSpPr/>
          <p:nvPr/>
        </p:nvSpPr>
        <p:spPr>
          <a:xfrm>
            <a:off x="2771800" y="5314192"/>
            <a:ext cx="6156000" cy="876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174625">
              <a:defRPr/>
            </a:pPr>
            <a:r>
              <a:rPr lang="fr-FR" dirty="0">
                <a:solidFill>
                  <a:srgbClr val="A04DA3">
                    <a:lumMod val="50000"/>
                  </a:srgbClr>
                </a:solidFill>
              </a:rPr>
              <a:t>Exposé : </a:t>
            </a:r>
            <a:r>
              <a:rPr lang="fr-FR" dirty="0" smtClean="0">
                <a:solidFill>
                  <a:srgbClr val="A04DA3">
                    <a:lumMod val="50000"/>
                  </a:srgbClr>
                </a:solidFill>
              </a:rPr>
              <a:t>10 </a:t>
            </a:r>
            <a:r>
              <a:rPr lang="fr-FR" dirty="0">
                <a:solidFill>
                  <a:srgbClr val="A04DA3">
                    <a:lumMod val="50000"/>
                  </a:srgbClr>
                </a:solidFill>
              </a:rPr>
              <a:t>minutes</a:t>
            </a:r>
          </a:p>
          <a:p>
            <a:pPr marL="174625">
              <a:defRPr/>
            </a:pPr>
            <a:r>
              <a:rPr lang="fr-FR" dirty="0">
                <a:solidFill>
                  <a:srgbClr val="A04DA3">
                    <a:lumMod val="50000"/>
                  </a:srgbClr>
                </a:solidFill>
              </a:rPr>
              <a:t>Entretien avec </a:t>
            </a:r>
            <a:r>
              <a:rPr lang="fr-FR" dirty="0" smtClean="0">
                <a:solidFill>
                  <a:srgbClr val="A04DA3">
                    <a:lumMod val="50000"/>
                  </a:srgbClr>
                </a:solidFill>
              </a:rPr>
              <a:t>un </a:t>
            </a:r>
            <a:r>
              <a:rPr lang="fr-FR" dirty="0">
                <a:solidFill>
                  <a:srgbClr val="A04DA3">
                    <a:lumMod val="50000"/>
                  </a:srgbClr>
                </a:solidFill>
              </a:rPr>
              <a:t>jury </a:t>
            </a:r>
            <a:r>
              <a:rPr lang="fr-FR" dirty="0" smtClean="0">
                <a:solidFill>
                  <a:srgbClr val="A04DA3">
                    <a:lumMod val="50000"/>
                  </a:srgbClr>
                </a:solidFill>
              </a:rPr>
              <a:t>de 2 professeurs : </a:t>
            </a:r>
            <a:r>
              <a:rPr lang="fr-FR" dirty="0">
                <a:solidFill>
                  <a:srgbClr val="A04DA3">
                    <a:lumMod val="50000"/>
                  </a:srgbClr>
                </a:solidFill>
              </a:rPr>
              <a:t>5</a:t>
            </a:r>
            <a:r>
              <a:rPr lang="fr-FR" dirty="0" smtClean="0">
                <a:solidFill>
                  <a:srgbClr val="A04DA3">
                    <a:lumMod val="50000"/>
                  </a:srgbClr>
                </a:solidFill>
              </a:rPr>
              <a:t> </a:t>
            </a:r>
            <a:r>
              <a:rPr lang="fr-FR" dirty="0">
                <a:solidFill>
                  <a:srgbClr val="A04DA3">
                    <a:lumMod val="50000"/>
                  </a:srgbClr>
                </a:solidFill>
              </a:rPr>
              <a:t>minutes</a:t>
            </a:r>
          </a:p>
        </p:txBody>
      </p:sp>
      <p:sp>
        <p:nvSpPr>
          <p:cNvPr id="13" name="Rectangle à coins arrondis 12"/>
          <p:cNvSpPr/>
          <p:nvPr/>
        </p:nvSpPr>
        <p:spPr>
          <a:xfrm>
            <a:off x="2771800" y="1356960"/>
            <a:ext cx="6156000" cy="1656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defRPr/>
            </a:pPr>
            <a:r>
              <a:rPr lang="fr-FR" b="1" dirty="0">
                <a:solidFill>
                  <a:srgbClr val="53548A">
                    <a:lumMod val="75000"/>
                  </a:srgbClr>
                </a:solidFill>
              </a:rPr>
              <a:t>Mathématiques : 2h</a:t>
            </a:r>
          </a:p>
          <a:p>
            <a:pPr>
              <a:defRPr/>
            </a:pPr>
            <a:r>
              <a:rPr lang="fr-FR" b="1" dirty="0">
                <a:solidFill>
                  <a:srgbClr val="53548A">
                    <a:lumMod val="75000"/>
                  </a:srgbClr>
                </a:solidFill>
              </a:rPr>
              <a:t>Physique-chimie, </a:t>
            </a:r>
            <a:r>
              <a:rPr lang="fr-FR" b="1" dirty="0" err="1">
                <a:solidFill>
                  <a:srgbClr val="53548A">
                    <a:lumMod val="75000"/>
                  </a:srgbClr>
                </a:solidFill>
              </a:rPr>
              <a:t>SVT</a:t>
            </a:r>
            <a:r>
              <a:rPr lang="fr-FR" b="1" dirty="0">
                <a:solidFill>
                  <a:srgbClr val="53548A">
                    <a:lumMod val="75000"/>
                  </a:srgbClr>
                </a:solidFill>
              </a:rPr>
              <a:t>, technologie </a:t>
            </a:r>
            <a:r>
              <a:rPr lang="fr-FR" sz="1200" b="1" dirty="0">
                <a:solidFill>
                  <a:srgbClr val="53548A">
                    <a:lumMod val="75000"/>
                  </a:srgbClr>
                </a:solidFill>
              </a:rPr>
              <a:t>(2 disciplines) </a:t>
            </a:r>
            <a:r>
              <a:rPr lang="fr-FR" b="1" dirty="0">
                <a:solidFill>
                  <a:srgbClr val="53548A">
                    <a:lumMod val="75000"/>
                  </a:srgbClr>
                </a:solidFill>
              </a:rPr>
              <a:t>: 1h</a:t>
            </a:r>
          </a:p>
          <a:p>
            <a:pPr>
              <a:defRPr/>
            </a:pPr>
            <a:r>
              <a:rPr lang="fr-FR" dirty="0" smtClean="0">
                <a:solidFill>
                  <a:srgbClr val="53548A">
                    <a:lumMod val="75000"/>
                  </a:srgbClr>
                </a:solidFill>
              </a:rPr>
              <a:t>Un thème fil rouge.</a:t>
            </a:r>
          </a:p>
          <a:p>
            <a:pPr>
              <a:defRPr/>
            </a:pPr>
            <a:r>
              <a:rPr lang="fr-FR" dirty="0" smtClean="0">
                <a:solidFill>
                  <a:srgbClr val="53548A">
                    <a:lumMod val="75000"/>
                  </a:srgbClr>
                </a:solidFill>
              </a:rPr>
              <a:t>L’épreuve </a:t>
            </a:r>
            <a:r>
              <a:rPr lang="fr-FR" dirty="0">
                <a:solidFill>
                  <a:srgbClr val="53548A">
                    <a:lumMod val="75000"/>
                  </a:srgbClr>
                </a:solidFill>
              </a:rPr>
              <a:t>comporte obligatoirement au moins un exercice d’algorithmique ou de programmation.</a:t>
            </a:r>
          </a:p>
        </p:txBody>
      </p:sp>
      <p:sp>
        <p:nvSpPr>
          <p:cNvPr id="14" name="Rectangle 13"/>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Une soutenance </a:t>
            </a:r>
            <a:r>
              <a:rPr lang="fr-FR" sz="3200" dirty="0" smtClean="0">
                <a:solidFill>
                  <a:srgbClr val="00B0F0"/>
                </a:solidFill>
                <a:latin typeface="Haettenschweiler" pitchFamily="34" charset="0"/>
              </a:rPr>
              <a:t>à </a:t>
            </a:r>
            <a:r>
              <a:rPr lang="fr-FR" sz="3200" dirty="0" smtClean="0">
                <a:solidFill>
                  <a:srgbClr val="1F497D">
                    <a:satMod val="130000"/>
                  </a:srgbClr>
                </a:solidFill>
                <a:latin typeface="Haettenschweiler" pitchFamily="34" charset="0"/>
              </a:rPr>
              <a:t>(</a:t>
            </a:r>
            <a:r>
              <a:rPr lang="fr-FR" sz="3200" dirty="0" err="1" smtClean="0">
                <a:solidFill>
                  <a:srgbClr val="1F497D">
                    <a:satMod val="130000"/>
                  </a:srgbClr>
                </a:solidFill>
                <a:latin typeface="Haettenschweiler" pitchFamily="34" charset="0"/>
              </a:rPr>
              <a:t>re</a:t>
            </a:r>
            <a:r>
              <a:rPr lang="fr-FR" sz="3200" dirty="0" smtClean="0">
                <a:solidFill>
                  <a:srgbClr val="1F497D">
                    <a:satMod val="130000"/>
                  </a:srgbClr>
                </a:solidFill>
                <a:latin typeface="Haettenschweiler" pitchFamily="34" charset="0"/>
              </a:rPr>
              <a:t>)</a:t>
            </a:r>
            <a:r>
              <a:rPr lang="fr-FR" sz="3200" dirty="0" smtClean="0">
                <a:solidFill>
                  <a:srgbClr val="00B0F0"/>
                </a:solidFill>
                <a:latin typeface="Haettenschweiler" pitchFamily="34" charset="0"/>
              </a:rPr>
              <a:t>conquérir ?</a:t>
            </a:r>
            <a:endParaRPr lang="fr-FR" sz="3200" dirty="0">
              <a:solidFill>
                <a:srgbClr val="00B0F0"/>
              </a:solidFill>
              <a:latin typeface="Century Schoolbook"/>
            </a:endParaRPr>
          </a:p>
        </p:txBody>
      </p:sp>
    </p:spTree>
    <p:extLst>
      <p:ext uri="{BB962C8B-B14F-4D97-AF65-F5344CB8AC3E}">
        <p14:creationId xmlns:p14="http://schemas.microsoft.com/office/powerpoint/2010/main" val="364855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5398" y="5202306"/>
            <a:ext cx="2412000" cy="864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solidFill>
                  <a:schemeClr val="bg1"/>
                </a:solidFill>
              </a:rPr>
              <a:t>Enseignements de complément et LSF</a:t>
            </a:r>
            <a:endParaRPr lang="fr-FR" sz="1600" dirty="0">
              <a:solidFill>
                <a:schemeClr val="bg1"/>
              </a:solidFill>
            </a:endParaRPr>
          </a:p>
        </p:txBody>
      </p:sp>
      <p:sp>
        <p:nvSpPr>
          <p:cNvPr id="5" name="Rectangle à coins arrondis 4"/>
          <p:cNvSpPr/>
          <p:nvPr/>
        </p:nvSpPr>
        <p:spPr>
          <a:xfrm>
            <a:off x="145398" y="3509960"/>
            <a:ext cx="2412000" cy="1170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solidFill>
                  <a:schemeClr val="bg1"/>
                </a:solidFill>
              </a:rPr>
              <a:t>Examen terminal</a:t>
            </a:r>
            <a:endParaRPr lang="fr-FR" sz="1600" dirty="0">
              <a:solidFill>
                <a:schemeClr val="bg1"/>
              </a:solidFill>
            </a:endParaRPr>
          </a:p>
        </p:txBody>
      </p:sp>
      <p:sp>
        <p:nvSpPr>
          <p:cNvPr id="6" name="Rectangle à coins arrondis 5"/>
          <p:cNvSpPr/>
          <p:nvPr/>
        </p:nvSpPr>
        <p:spPr>
          <a:xfrm>
            <a:off x="145398" y="1480074"/>
            <a:ext cx="2412000" cy="1170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solidFill>
                  <a:schemeClr val="bg1"/>
                </a:solidFill>
              </a:rPr>
              <a:t>Maîtrise du socle commun</a:t>
            </a:r>
            <a:endParaRPr lang="fr-FR" sz="1600" dirty="0">
              <a:solidFill>
                <a:schemeClr val="bg1"/>
              </a:solidFill>
            </a:endParaRPr>
          </a:p>
        </p:txBody>
      </p:sp>
      <p:sp>
        <p:nvSpPr>
          <p:cNvPr id="7" name="Rectangle à coins arrondis 6"/>
          <p:cNvSpPr/>
          <p:nvPr/>
        </p:nvSpPr>
        <p:spPr>
          <a:xfrm>
            <a:off x="2735528" y="3068960"/>
            <a:ext cx="6107921" cy="205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4625">
              <a:defRPr/>
            </a:pPr>
            <a:r>
              <a:rPr lang="fr-FR" sz="1600" dirty="0" smtClean="0">
                <a:solidFill>
                  <a:srgbClr val="1C1850"/>
                </a:solidFill>
              </a:rPr>
              <a:t>3 </a:t>
            </a:r>
            <a:r>
              <a:rPr lang="fr-FR" sz="1600" dirty="0">
                <a:solidFill>
                  <a:srgbClr val="1C1850"/>
                </a:solidFill>
              </a:rPr>
              <a:t>épreuves sur 100 points chacune :</a:t>
            </a:r>
          </a:p>
          <a:p>
            <a:pPr marL="460375" indent="-285750">
              <a:buFontTx/>
              <a:buChar char="-"/>
              <a:defRPr/>
            </a:pPr>
            <a:r>
              <a:rPr lang="fr-FR" sz="1600" b="1" i="1" dirty="0">
                <a:solidFill>
                  <a:srgbClr val="1C1850"/>
                </a:solidFill>
              </a:rPr>
              <a:t>épreuve écrite </a:t>
            </a:r>
            <a:r>
              <a:rPr lang="fr-FR" sz="1600" dirty="0">
                <a:solidFill>
                  <a:srgbClr val="1C1850"/>
                </a:solidFill>
              </a:rPr>
              <a:t>de mathématiques, physique-chimie, sciences de la vie et de la Terre, et technologie</a:t>
            </a:r>
          </a:p>
          <a:p>
            <a:pPr marL="460375" indent="-285750">
              <a:buFontTx/>
              <a:buChar char="-"/>
              <a:defRPr/>
            </a:pPr>
            <a:r>
              <a:rPr lang="fr-FR" sz="1600" b="1" i="1" dirty="0">
                <a:solidFill>
                  <a:srgbClr val="1C1850"/>
                </a:solidFill>
              </a:rPr>
              <a:t>épreuve écrite </a:t>
            </a:r>
            <a:r>
              <a:rPr lang="fr-FR" sz="1600" dirty="0">
                <a:solidFill>
                  <a:srgbClr val="1C1850"/>
                </a:solidFill>
              </a:rPr>
              <a:t>de français, histoire et géographie, éducation morale et civique</a:t>
            </a:r>
          </a:p>
          <a:p>
            <a:pPr marL="460375" indent="-285750">
              <a:buFontTx/>
              <a:buChar char="-"/>
              <a:defRPr/>
            </a:pPr>
            <a:r>
              <a:rPr lang="fr-FR" sz="1600" b="1" i="1" dirty="0">
                <a:solidFill>
                  <a:srgbClr val="1C1850"/>
                </a:solidFill>
              </a:rPr>
              <a:t>épreuve orale </a:t>
            </a:r>
            <a:r>
              <a:rPr lang="fr-FR" sz="1600" dirty="0">
                <a:solidFill>
                  <a:srgbClr val="1C1850"/>
                </a:solidFill>
              </a:rPr>
              <a:t>: soutenance d’un projet mené au cours des EPI </a:t>
            </a:r>
            <a:r>
              <a:rPr lang="fr-FR" sz="2000" b="1" u="sng" dirty="0">
                <a:solidFill>
                  <a:srgbClr val="1C1850"/>
                </a:solidFill>
              </a:rPr>
              <a:t>ou</a:t>
            </a:r>
            <a:r>
              <a:rPr lang="fr-FR" sz="1600" dirty="0">
                <a:solidFill>
                  <a:srgbClr val="1C1850"/>
                </a:solidFill>
              </a:rPr>
              <a:t> d’un </a:t>
            </a:r>
            <a:r>
              <a:rPr lang="fr-FR" sz="1600" dirty="0" smtClean="0">
                <a:solidFill>
                  <a:srgbClr val="1C1850"/>
                </a:solidFill>
              </a:rPr>
              <a:t>parcours (</a:t>
            </a:r>
            <a:r>
              <a:rPr lang="fr-FR" sz="1600" dirty="0">
                <a:solidFill>
                  <a:srgbClr val="1C1850"/>
                </a:solidFill>
              </a:rPr>
              <a:t>Avenir, </a:t>
            </a:r>
            <a:r>
              <a:rPr lang="fr-FR" sz="1600" dirty="0" smtClean="0">
                <a:solidFill>
                  <a:srgbClr val="1C1850"/>
                </a:solidFill>
              </a:rPr>
              <a:t>Citoyen</a:t>
            </a:r>
            <a:r>
              <a:rPr lang="fr-FR" sz="1600" dirty="0">
                <a:solidFill>
                  <a:srgbClr val="1C1850"/>
                </a:solidFill>
              </a:rPr>
              <a:t>, </a:t>
            </a:r>
            <a:r>
              <a:rPr lang="fr-FR" sz="1600" dirty="0" smtClean="0">
                <a:solidFill>
                  <a:srgbClr val="1C1850"/>
                </a:solidFill>
              </a:rPr>
              <a:t>EAC,…)</a:t>
            </a:r>
            <a:endParaRPr lang="fr-FR" sz="1600" dirty="0">
              <a:solidFill>
                <a:srgbClr val="1C1850"/>
              </a:solidFill>
            </a:endParaRPr>
          </a:p>
          <a:p>
            <a:pPr marL="174625">
              <a:defRPr/>
            </a:pPr>
            <a:r>
              <a:rPr lang="fr-FR" sz="1600" dirty="0">
                <a:solidFill>
                  <a:srgbClr val="1C1850"/>
                </a:solidFill>
              </a:rPr>
              <a:t>	</a:t>
            </a:r>
            <a:r>
              <a:rPr lang="fr-FR" dirty="0">
                <a:solidFill>
                  <a:srgbClr val="1C1850"/>
                </a:solidFill>
              </a:rPr>
              <a:t>Soit au maximum </a:t>
            </a:r>
            <a:r>
              <a:rPr lang="fr-FR" b="1" dirty="0">
                <a:solidFill>
                  <a:srgbClr val="1C1850"/>
                </a:solidFill>
              </a:rPr>
              <a:t>300 points</a:t>
            </a:r>
            <a:endParaRPr lang="fr-FR" sz="1600" dirty="0">
              <a:solidFill>
                <a:srgbClr val="1C1850"/>
              </a:solidFill>
            </a:endParaRPr>
          </a:p>
        </p:txBody>
      </p:sp>
      <p:sp>
        <p:nvSpPr>
          <p:cNvPr id="8" name="Rectangle à coins arrondis 7"/>
          <p:cNvSpPr/>
          <p:nvPr/>
        </p:nvSpPr>
        <p:spPr>
          <a:xfrm>
            <a:off x="2735528" y="5202306"/>
            <a:ext cx="6107921" cy="86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4625">
              <a:defRPr/>
            </a:pPr>
            <a:r>
              <a:rPr lang="fr-FR" sz="1600" dirty="0">
                <a:solidFill>
                  <a:srgbClr val="1C1850"/>
                </a:solidFill>
              </a:rPr>
              <a:t>Objectifs d’apprentissage du cycle :</a:t>
            </a:r>
          </a:p>
          <a:p>
            <a:pPr marL="460375" indent="-285750">
              <a:buFontTx/>
              <a:buChar char="-"/>
              <a:defRPr/>
            </a:pPr>
            <a:r>
              <a:rPr lang="fr-FR" sz="1600" dirty="0">
                <a:solidFill>
                  <a:srgbClr val="1C1850"/>
                </a:solidFill>
              </a:rPr>
              <a:t>atteints		10 points</a:t>
            </a:r>
          </a:p>
          <a:p>
            <a:pPr marL="460375" indent="-285750">
              <a:buFontTx/>
              <a:buChar char="-"/>
              <a:defRPr/>
            </a:pPr>
            <a:r>
              <a:rPr lang="fr-FR" sz="1600" dirty="0">
                <a:solidFill>
                  <a:srgbClr val="1C1850"/>
                </a:solidFill>
              </a:rPr>
              <a:t>dépassés		20 points</a:t>
            </a:r>
          </a:p>
        </p:txBody>
      </p:sp>
      <p:sp>
        <p:nvSpPr>
          <p:cNvPr id="9" name="Rectangle à coins arrondis 8"/>
          <p:cNvSpPr/>
          <p:nvPr/>
        </p:nvSpPr>
        <p:spPr>
          <a:xfrm>
            <a:off x="2735528" y="961901"/>
            <a:ext cx="6107921" cy="203917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defRPr/>
            </a:pPr>
            <a:r>
              <a:rPr lang="fr-FR" sz="1600" dirty="0">
                <a:solidFill>
                  <a:srgbClr val="1C1850"/>
                </a:solidFill>
              </a:rPr>
              <a:t>Pour chacune des 8 </a:t>
            </a:r>
            <a:r>
              <a:rPr lang="fr-FR" sz="1600" dirty="0" smtClean="0">
                <a:solidFill>
                  <a:srgbClr val="1C1850"/>
                </a:solidFill>
              </a:rPr>
              <a:t>composantes, points attribués par </a:t>
            </a:r>
            <a:r>
              <a:rPr lang="fr-FR" sz="1600" dirty="0">
                <a:solidFill>
                  <a:srgbClr val="1C1850"/>
                </a:solidFill>
              </a:rPr>
              <a:t>niveau de maîtrise </a:t>
            </a:r>
            <a:r>
              <a:rPr lang="fr-FR" sz="1600" dirty="0" smtClean="0">
                <a:solidFill>
                  <a:srgbClr val="1C1850"/>
                </a:solidFill>
              </a:rPr>
              <a:t>:</a:t>
            </a:r>
            <a:endParaRPr lang="fr-FR" sz="1600" dirty="0">
              <a:solidFill>
                <a:srgbClr val="1C1850"/>
              </a:solidFill>
            </a:endParaRPr>
          </a:p>
          <a:p>
            <a:pPr marL="285750" indent="-285750">
              <a:buFontTx/>
              <a:buChar char="-"/>
              <a:defRPr/>
            </a:pPr>
            <a:r>
              <a:rPr lang="fr-FR" sz="1600" dirty="0">
                <a:solidFill>
                  <a:srgbClr val="1C1850"/>
                </a:solidFill>
              </a:rPr>
              <a:t>maîtrise insuffisante : 	10 points</a:t>
            </a:r>
          </a:p>
          <a:p>
            <a:pPr marL="285750" indent="-285750">
              <a:buFontTx/>
              <a:buChar char="-"/>
              <a:defRPr/>
            </a:pPr>
            <a:r>
              <a:rPr lang="fr-FR" sz="1600" dirty="0">
                <a:solidFill>
                  <a:srgbClr val="1C1850"/>
                </a:solidFill>
              </a:rPr>
              <a:t>maîtrise fragile : 	</a:t>
            </a:r>
            <a:r>
              <a:rPr lang="fr-FR" sz="1600" dirty="0" smtClean="0">
                <a:solidFill>
                  <a:srgbClr val="1C1850"/>
                </a:solidFill>
              </a:rPr>
              <a:t>25 </a:t>
            </a:r>
            <a:r>
              <a:rPr lang="fr-FR" sz="1600" dirty="0">
                <a:solidFill>
                  <a:srgbClr val="1C1850"/>
                </a:solidFill>
              </a:rPr>
              <a:t>points</a:t>
            </a:r>
          </a:p>
          <a:p>
            <a:pPr marL="285750" indent="-285750">
              <a:buFontTx/>
              <a:buChar char="-"/>
              <a:defRPr/>
            </a:pPr>
            <a:r>
              <a:rPr lang="fr-FR" sz="1600" dirty="0">
                <a:solidFill>
                  <a:srgbClr val="1C1850"/>
                </a:solidFill>
              </a:rPr>
              <a:t>maîtrise satisfaisante : 	40 points</a:t>
            </a:r>
          </a:p>
          <a:p>
            <a:pPr marL="285750" indent="-285750">
              <a:buFontTx/>
              <a:buChar char="-"/>
              <a:defRPr/>
            </a:pPr>
            <a:r>
              <a:rPr lang="fr-FR" sz="1600" dirty="0">
                <a:solidFill>
                  <a:srgbClr val="1C1850"/>
                </a:solidFill>
              </a:rPr>
              <a:t>très bonne maîtrise : 	50 points</a:t>
            </a:r>
          </a:p>
          <a:p>
            <a:pPr>
              <a:defRPr/>
            </a:pPr>
            <a:r>
              <a:rPr lang="fr-FR" sz="1600" dirty="0">
                <a:solidFill>
                  <a:srgbClr val="1C1850"/>
                </a:solidFill>
              </a:rPr>
              <a:t>	</a:t>
            </a:r>
            <a:r>
              <a:rPr lang="fr-FR" dirty="0">
                <a:solidFill>
                  <a:srgbClr val="1C1850"/>
                </a:solidFill>
              </a:rPr>
              <a:t>Soit au maximum </a:t>
            </a:r>
            <a:r>
              <a:rPr lang="fr-FR" b="1" dirty="0">
                <a:solidFill>
                  <a:srgbClr val="1C1850"/>
                </a:solidFill>
              </a:rPr>
              <a:t>400 points</a:t>
            </a:r>
            <a:endParaRPr lang="fr-FR" sz="1600" b="1" dirty="0">
              <a:solidFill>
                <a:srgbClr val="1C1850"/>
              </a:solidFill>
            </a:endParaRPr>
          </a:p>
        </p:txBody>
      </p:sp>
      <p:sp>
        <p:nvSpPr>
          <p:cNvPr id="10"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13" name="Rectangle 12"/>
          <p:cNvSpPr/>
          <p:nvPr/>
        </p:nvSpPr>
        <p:spPr>
          <a:xfrm>
            <a:off x="317896" y="259673"/>
            <a:ext cx="8161086"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200" kern="0" dirty="0" smtClean="0">
                <a:solidFill>
                  <a:srgbClr val="1F497D">
                    <a:satMod val="130000"/>
                  </a:srgbClr>
                </a:solidFill>
                <a:latin typeface="Haettenschweiler" pitchFamily="34" charset="0"/>
              </a:rPr>
              <a:t>DNB : nouvelle mouture</a:t>
            </a:r>
            <a:endParaRPr kumimoji="0" lang="fr-FR" sz="32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65637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3528" y="4828528"/>
            <a:ext cx="2412000" cy="900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solidFill>
                  <a:schemeClr val="bg1"/>
                </a:solidFill>
              </a:rPr>
              <a:t>Remise des diplômes</a:t>
            </a:r>
            <a:endParaRPr lang="fr-FR" sz="1600" dirty="0">
              <a:solidFill>
                <a:schemeClr val="bg1"/>
              </a:solidFill>
            </a:endParaRPr>
          </a:p>
        </p:txBody>
      </p:sp>
      <p:sp>
        <p:nvSpPr>
          <p:cNvPr id="5" name="Rectangle à coins arrondis 4"/>
          <p:cNvSpPr/>
          <p:nvPr/>
        </p:nvSpPr>
        <p:spPr>
          <a:xfrm>
            <a:off x="323528" y="3180170"/>
            <a:ext cx="2412000" cy="900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solidFill>
                  <a:schemeClr val="bg1"/>
                </a:solidFill>
              </a:rPr>
              <a:t>Mentions</a:t>
            </a:r>
            <a:endParaRPr lang="fr-FR" sz="1600" dirty="0">
              <a:solidFill>
                <a:schemeClr val="bg1"/>
              </a:solidFill>
            </a:endParaRPr>
          </a:p>
        </p:txBody>
      </p:sp>
      <p:sp>
        <p:nvSpPr>
          <p:cNvPr id="6" name="Rectangle à coins arrondis 5"/>
          <p:cNvSpPr/>
          <p:nvPr/>
        </p:nvSpPr>
        <p:spPr>
          <a:xfrm>
            <a:off x="354278" y="1391916"/>
            <a:ext cx="2412000" cy="900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solidFill>
                  <a:schemeClr val="bg1"/>
                </a:solidFill>
              </a:rPr>
              <a:t>Conditions</a:t>
            </a:r>
            <a:endParaRPr lang="fr-FR" sz="1600" dirty="0">
              <a:solidFill>
                <a:schemeClr val="bg1"/>
              </a:solidFill>
            </a:endParaRPr>
          </a:p>
        </p:txBody>
      </p:sp>
      <p:sp>
        <p:nvSpPr>
          <p:cNvPr id="7" name="Rectangle à coins arrondis 6"/>
          <p:cNvSpPr/>
          <p:nvPr/>
        </p:nvSpPr>
        <p:spPr>
          <a:xfrm>
            <a:off x="3033578" y="2964170"/>
            <a:ext cx="5760000" cy="133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4625">
              <a:defRPr/>
            </a:pPr>
            <a:r>
              <a:rPr lang="fr-FR" dirty="0">
                <a:solidFill>
                  <a:srgbClr val="1C1850"/>
                </a:solidFill>
              </a:rPr>
              <a:t>Le diplôme d’un candidat porte la mention :</a:t>
            </a:r>
          </a:p>
          <a:p>
            <a:pPr marL="460375" indent="-285750">
              <a:buFontTx/>
              <a:buChar char="-"/>
              <a:defRPr/>
            </a:pPr>
            <a:r>
              <a:rPr lang="fr-FR" b="1" i="1" dirty="0">
                <a:solidFill>
                  <a:srgbClr val="1C1850"/>
                </a:solidFill>
              </a:rPr>
              <a:t>assez bien</a:t>
            </a:r>
            <a:r>
              <a:rPr lang="fr-FR" i="1" dirty="0">
                <a:solidFill>
                  <a:srgbClr val="1C1850"/>
                </a:solidFill>
              </a:rPr>
              <a:t> </a:t>
            </a:r>
            <a:r>
              <a:rPr lang="fr-FR" dirty="0">
                <a:solidFill>
                  <a:srgbClr val="1C1850"/>
                </a:solidFill>
              </a:rPr>
              <a:t>s’il obtient au moins </a:t>
            </a:r>
            <a:r>
              <a:rPr lang="fr-FR" b="1" dirty="0">
                <a:solidFill>
                  <a:srgbClr val="1C1850"/>
                </a:solidFill>
              </a:rPr>
              <a:t>420 points</a:t>
            </a:r>
          </a:p>
          <a:p>
            <a:pPr marL="460375" indent="-285750">
              <a:buFontTx/>
              <a:buChar char="-"/>
              <a:defRPr/>
            </a:pPr>
            <a:r>
              <a:rPr lang="fr-FR" b="1" i="1" dirty="0">
                <a:solidFill>
                  <a:srgbClr val="1C1850"/>
                </a:solidFill>
              </a:rPr>
              <a:t>bien</a:t>
            </a:r>
            <a:r>
              <a:rPr lang="fr-FR" dirty="0">
                <a:solidFill>
                  <a:srgbClr val="1C1850"/>
                </a:solidFill>
              </a:rPr>
              <a:t> s’il obtient au moins </a:t>
            </a:r>
            <a:r>
              <a:rPr lang="fr-FR" b="1" dirty="0">
                <a:solidFill>
                  <a:srgbClr val="1C1850"/>
                </a:solidFill>
              </a:rPr>
              <a:t>490 points</a:t>
            </a:r>
          </a:p>
          <a:p>
            <a:pPr marL="460375" indent="-285750">
              <a:buFontTx/>
              <a:buChar char="-"/>
              <a:defRPr/>
            </a:pPr>
            <a:r>
              <a:rPr lang="fr-FR" b="1" i="1" dirty="0">
                <a:solidFill>
                  <a:srgbClr val="1C1850"/>
                </a:solidFill>
              </a:rPr>
              <a:t>très bien</a:t>
            </a:r>
            <a:r>
              <a:rPr lang="fr-FR" i="1" dirty="0">
                <a:solidFill>
                  <a:srgbClr val="1C1850"/>
                </a:solidFill>
              </a:rPr>
              <a:t> </a:t>
            </a:r>
            <a:r>
              <a:rPr lang="fr-FR" dirty="0">
                <a:solidFill>
                  <a:srgbClr val="1C1850"/>
                </a:solidFill>
              </a:rPr>
              <a:t>s’il obtient au moins </a:t>
            </a:r>
            <a:r>
              <a:rPr lang="fr-FR" b="1" dirty="0">
                <a:solidFill>
                  <a:srgbClr val="1C1850"/>
                </a:solidFill>
              </a:rPr>
              <a:t>560 points</a:t>
            </a:r>
          </a:p>
        </p:txBody>
      </p:sp>
      <p:sp>
        <p:nvSpPr>
          <p:cNvPr id="8" name="Rectangle à coins arrondis 7"/>
          <p:cNvSpPr/>
          <p:nvPr/>
        </p:nvSpPr>
        <p:spPr>
          <a:xfrm>
            <a:off x="3033578" y="4756528"/>
            <a:ext cx="5760000" cy="104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4625">
              <a:defRPr/>
            </a:pPr>
            <a:r>
              <a:rPr lang="fr-FR" dirty="0">
                <a:solidFill>
                  <a:srgbClr val="1C1850"/>
                </a:solidFill>
              </a:rPr>
              <a:t>Les diplômes seront remis aux lauréats lors d’une </a:t>
            </a:r>
            <a:r>
              <a:rPr lang="fr-FR" b="1" i="1" dirty="0">
                <a:solidFill>
                  <a:srgbClr val="1C1850"/>
                </a:solidFill>
              </a:rPr>
              <a:t>cérémonie républicaine </a:t>
            </a:r>
            <a:r>
              <a:rPr lang="fr-FR" dirty="0">
                <a:solidFill>
                  <a:srgbClr val="1C1850"/>
                </a:solidFill>
              </a:rPr>
              <a:t>en début d’année scolaire suivante. </a:t>
            </a:r>
          </a:p>
        </p:txBody>
      </p:sp>
      <p:sp>
        <p:nvSpPr>
          <p:cNvPr id="9" name="Rectangle à coins arrondis 8"/>
          <p:cNvSpPr/>
          <p:nvPr/>
        </p:nvSpPr>
        <p:spPr>
          <a:xfrm>
            <a:off x="3033578" y="1214550"/>
            <a:ext cx="5760000" cy="12179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defRPr/>
            </a:pPr>
            <a:r>
              <a:rPr lang="fr-FR" dirty="0" smtClean="0">
                <a:solidFill>
                  <a:srgbClr val="1C1850"/>
                </a:solidFill>
              </a:rPr>
              <a:t>Un </a:t>
            </a:r>
            <a:r>
              <a:rPr lang="fr-FR" dirty="0">
                <a:solidFill>
                  <a:srgbClr val="1C1850"/>
                </a:solidFill>
              </a:rPr>
              <a:t>candidat est reçu s’il obtient au moins </a:t>
            </a:r>
            <a:r>
              <a:rPr lang="fr-FR" dirty="0" smtClean="0">
                <a:solidFill>
                  <a:srgbClr val="1C1850"/>
                </a:solidFill>
              </a:rPr>
              <a:t>:</a:t>
            </a:r>
          </a:p>
          <a:p>
            <a:pPr>
              <a:defRPr/>
            </a:pPr>
            <a:r>
              <a:rPr lang="fr-FR" b="1" dirty="0" smtClean="0">
                <a:solidFill>
                  <a:srgbClr val="1C1850"/>
                </a:solidFill>
              </a:rPr>
              <a:t>350 </a:t>
            </a:r>
            <a:r>
              <a:rPr lang="fr-FR" b="1" dirty="0">
                <a:solidFill>
                  <a:srgbClr val="1C1850"/>
                </a:solidFill>
              </a:rPr>
              <a:t>points</a:t>
            </a:r>
            <a:r>
              <a:rPr lang="fr-FR" dirty="0">
                <a:solidFill>
                  <a:srgbClr val="1C1850"/>
                </a:solidFill>
              </a:rPr>
              <a:t> sur les 700 points possibles.</a:t>
            </a:r>
            <a:endParaRPr lang="fr-FR" b="1" dirty="0">
              <a:solidFill>
                <a:srgbClr val="1C1850"/>
              </a:solidFill>
            </a:endParaRPr>
          </a:p>
        </p:txBody>
      </p:sp>
      <p:sp>
        <p:nvSpPr>
          <p:cNvPr id="12"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121065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1"/>
          </p:nvPr>
        </p:nvSpPr>
        <p:spPr>
          <a:xfrm>
            <a:off x="1134397" y="1926080"/>
            <a:ext cx="7858120" cy="2710237"/>
          </a:xfrm>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fr-FR" sz="2400" i="1" dirty="0" smtClean="0">
                <a:solidFill>
                  <a:schemeClr val="tx2"/>
                </a:solidFill>
              </a:rPr>
              <a:t>« une épreuve orale qui porte sur un des projets menés par le candidat dans le cadre : </a:t>
            </a:r>
          </a:p>
          <a:p>
            <a:pPr>
              <a:buNone/>
            </a:pPr>
            <a:r>
              <a:rPr lang="fr-FR" sz="2000" b="1" i="1" dirty="0" smtClean="0">
                <a:solidFill>
                  <a:schemeClr val="tx2"/>
                </a:solidFill>
              </a:rPr>
              <a:t>- des enseignements pratiques interdisciplinaires (EPI), </a:t>
            </a:r>
          </a:p>
          <a:p>
            <a:pPr>
              <a:buNone/>
            </a:pPr>
            <a:r>
              <a:rPr lang="fr-FR" sz="2000" b="1" i="1" dirty="0" smtClean="0">
                <a:solidFill>
                  <a:schemeClr val="tx2"/>
                </a:solidFill>
              </a:rPr>
              <a:t>- du Parcours Avenir, </a:t>
            </a:r>
          </a:p>
          <a:p>
            <a:pPr>
              <a:buNone/>
            </a:pPr>
            <a:r>
              <a:rPr lang="fr-FR" sz="2000" b="1" i="1" dirty="0" smtClean="0">
                <a:solidFill>
                  <a:schemeClr val="tx2"/>
                </a:solidFill>
              </a:rPr>
              <a:t>- du Parcours Citoyen </a:t>
            </a:r>
          </a:p>
          <a:p>
            <a:pPr>
              <a:buNone/>
            </a:pPr>
            <a:r>
              <a:rPr lang="fr-FR" sz="2000" b="1" i="1" dirty="0" smtClean="0">
                <a:solidFill>
                  <a:schemeClr val="tx2"/>
                </a:solidFill>
              </a:rPr>
              <a:t>- ou du Parcours d’éducation artistique et culturelle (PEAC)</a:t>
            </a:r>
            <a:r>
              <a:rPr lang="fr-FR" sz="2400" i="1" dirty="0" smtClean="0">
                <a:solidFill>
                  <a:schemeClr val="tx2"/>
                </a:solidFill>
              </a:rPr>
              <a:t> »</a:t>
            </a:r>
          </a:p>
        </p:txBody>
      </p:sp>
      <p:sp>
        <p:nvSpPr>
          <p:cNvPr id="7" name="Espace réservé du pied de page 3"/>
          <p:cNvSpPr>
            <a:spLocks noGrp="1"/>
          </p:cNvSpPr>
          <p:nvPr>
            <p:ph type="ftr" sz="quarter" idx="11"/>
          </p:nvPr>
        </p:nvSpPr>
        <p:spPr bwMode="auto">
          <a:xfrm>
            <a:off x="0" y="6569075"/>
            <a:ext cx="8850313" cy="288925"/>
          </a:xfrm>
          <a:noFill/>
          <a:ln>
            <a:miter lim="800000"/>
            <a:headEnd/>
            <a:tailEnd/>
          </a:ln>
        </p:spPr>
        <p:txBody>
          <a:bodyPr vert="horz" wrap="square" lIns="91440" tIns="45720" rIns="91440" bIns="45720" numCol="1" anchorCtr="0" compatLnSpc="1">
            <a:prstTxWarp prst="textNoShape">
              <a:avLst/>
            </a:prstTxWarp>
          </a:bodyPr>
          <a:lstStyle/>
          <a:p>
            <a:pPr algn="ctr"/>
            <a:r>
              <a:rPr lang="fr-FR" smtClean="0">
                <a:solidFill>
                  <a:srgbClr val="53548A"/>
                </a:solidFill>
                <a:latin typeface="Arial Narrow" pitchFamily="34" charset="0"/>
                <a:cs typeface="Arial" pitchFamily="34" charset="0"/>
              </a:rPr>
              <a:t>Alain MURSCHEL, IA-IPR d'arts plastiques de l’Académie d’Orléans-Tours.</a:t>
            </a:r>
          </a:p>
        </p:txBody>
      </p:sp>
      <p:sp>
        <p:nvSpPr>
          <p:cNvPr id="8" name="Rectangle 7"/>
          <p:cNvSpPr/>
          <p:nvPr/>
        </p:nvSpPr>
        <p:spPr>
          <a:xfrm>
            <a:off x="982914" y="259674"/>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L’enseignement artistique : </a:t>
            </a:r>
            <a:r>
              <a:rPr lang="fr-FR" sz="3200" dirty="0" smtClean="0">
                <a:solidFill>
                  <a:srgbClr val="00B0F0"/>
                </a:solidFill>
                <a:latin typeface="Haettenschweiler" pitchFamily="34" charset="0"/>
              </a:rPr>
              <a:t>quelle place au DNB ?</a:t>
            </a:r>
            <a:endParaRPr lang="fr-FR" sz="3200" dirty="0">
              <a:solidFill>
                <a:srgbClr val="00B0F0"/>
              </a:solidFill>
              <a:latin typeface="Century Schoolbook"/>
            </a:endParaRPr>
          </a:p>
        </p:txBody>
      </p:sp>
      <p:sp>
        <p:nvSpPr>
          <p:cNvPr id="9" name="Rectangle 8"/>
          <p:cNvSpPr/>
          <p:nvPr/>
        </p:nvSpPr>
        <p:spPr>
          <a:xfrm>
            <a:off x="1337749" y="3946883"/>
            <a:ext cx="504698" cy="3915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Oval 2"/>
          <p:cNvSpPr>
            <a:spLocks noChangeArrowheads="1"/>
          </p:cNvSpPr>
          <p:nvPr/>
        </p:nvSpPr>
        <p:spPr bwMode="auto">
          <a:xfrm>
            <a:off x="7005024" y="2644449"/>
            <a:ext cx="2138976" cy="550012"/>
          </a:xfrm>
          <a:prstGeom prst="ellipse">
            <a:avLst/>
          </a:prstGeom>
          <a:noFill/>
          <a:ln w="19050">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200" b="1" dirty="0" smtClean="0">
                <a:solidFill>
                  <a:srgbClr val="FF0000"/>
                </a:solidFill>
                <a:latin typeface="SimHei" pitchFamily="49" charset="-122"/>
                <a:cs typeface="Arial" pitchFamily="34" charset="0"/>
              </a:rPr>
              <a:t>Contribution des Arts Plastiques ?</a:t>
            </a:r>
            <a:endParaRPr lang="fr-FR" dirty="0" smtClean="0">
              <a:solidFill>
                <a:srgbClr val="FF0000"/>
              </a:solidFill>
              <a:latin typeface="Arial" pitchFamily="34" charset="0"/>
              <a:cs typeface="Arial" pitchFamily="34" charset="0"/>
            </a:endParaRPr>
          </a:p>
        </p:txBody>
      </p:sp>
      <p:sp>
        <p:nvSpPr>
          <p:cNvPr id="11" name="Oval 2"/>
          <p:cNvSpPr>
            <a:spLocks noChangeArrowheads="1"/>
          </p:cNvSpPr>
          <p:nvPr/>
        </p:nvSpPr>
        <p:spPr bwMode="auto">
          <a:xfrm>
            <a:off x="3666079" y="3194461"/>
            <a:ext cx="2138976" cy="550012"/>
          </a:xfrm>
          <a:prstGeom prst="ellipse">
            <a:avLst/>
          </a:prstGeom>
          <a:noFill/>
          <a:ln w="19050">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200" b="1" dirty="0" smtClean="0">
                <a:solidFill>
                  <a:srgbClr val="FF0000"/>
                </a:solidFill>
                <a:latin typeface="SimHei" pitchFamily="49" charset="-122"/>
                <a:cs typeface="Arial" pitchFamily="34" charset="0"/>
              </a:rPr>
              <a:t>Contribution des Arts Plastiques ?</a:t>
            </a:r>
            <a:endParaRPr lang="fr-FR" dirty="0" smtClean="0">
              <a:solidFill>
                <a:srgbClr val="FF0000"/>
              </a:solidFill>
              <a:latin typeface="Arial" pitchFamily="34" charset="0"/>
              <a:cs typeface="Arial" pitchFamily="34" charset="0"/>
            </a:endParaRPr>
          </a:p>
        </p:txBody>
      </p:sp>
      <p:sp>
        <p:nvSpPr>
          <p:cNvPr id="12" name="Oval 2"/>
          <p:cNvSpPr>
            <a:spLocks noChangeArrowheads="1"/>
          </p:cNvSpPr>
          <p:nvPr/>
        </p:nvSpPr>
        <p:spPr bwMode="auto">
          <a:xfrm>
            <a:off x="6616334" y="4338453"/>
            <a:ext cx="2138976" cy="550012"/>
          </a:xfrm>
          <a:prstGeom prst="ellipse">
            <a:avLst/>
          </a:prstGeom>
          <a:noFill/>
          <a:ln w="19050">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200" b="1" dirty="0" smtClean="0">
                <a:solidFill>
                  <a:srgbClr val="FF0000"/>
                </a:solidFill>
                <a:latin typeface="SimHei" pitchFamily="49" charset="-122"/>
                <a:cs typeface="Arial" pitchFamily="34" charset="0"/>
              </a:rPr>
              <a:t>Contribution des Arts Plastiques ?</a:t>
            </a:r>
            <a:endParaRPr lang="fr-FR" dirty="0" smtClean="0">
              <a:solidFill>
                <a:srgbClr val="FF0000"/>
              </a:solidFill>
              <a:latin typeface="Arial" pitchFamily="34" charset="0"/>
              <a:cs typeface="Arial" pitchFamily="34" charset="0"/>
            </a:endParaRPr>
          </a:p>
        </p:txBody>
      </p:sp>
      <p:sp>
        <p:nvSpPr>
          <p:cNvPr id="2" name="Rectangle 1"/>
          <p:cNvSpPr/>
          <p:nvPr/>
        </p:nvSpPr>
        <p:spPr>
          <a:xfrm>
            <a:off x="1134397" y="5368746"/>
            <a:ext cx="785812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u="sng" dirty="0"/>
              <a:t>L'élève choisit le projet qu’il souhaite présenter</a:t>
            </a:r>
            <a:r>
              <a:rPr lang="fr-FR" dirty="0"/>
              <a:t> ; l’évaluation du travail fait et des connaissances acquises dans le cadre du projet vaut pour la moitié des points.</a:t>
            </a:r>
          </a:p>
        </p:txBody>
      </p:sp>
      <p:pic>
        <p:nvPicPr>
          <p:cNvPr id="13" name="Picture 2"/>
          <p:cNvPicPr>
            <a:picLocks noChangeAspect="1" noChangeArrowheads="1"/>
          </p:cNvPicPr>
          <p:nvPr/>
        </p:nvPicPr>
        <p:blipFill>
          <a:blip r:embed="rId3" cstate="print"/>
          <a:srcRect l="11329" t="38331" r="30013" b="38340"/>
          <a:stretch>
            <a:fillRect/>
          </a:stretch>
        </p:blipFill>
        <p:spPr bwMode="auto">
          <a:xfrm>
            <a:off x="1134397" y="844449"/>
            <a:ext cx="3168352" cy="1008112"/>
          </a:xfrm>
          <a:prstGeom prst="rect">
            <a:avLst/>
          </a:prstGeom>
          <a:noFill/>
          <a:ln w="9525">
            <a:noFill/>
            <a:miter lim="800000"/>
            <a:headEnd/>
            <a:tailEnd/>
          </a:ln>
        </p:spPr>
      </p:pic>
      <p:sp>
        <p:nvSpPr>
          <p:cNvPr id="14" name="Rectangle 13"/>
          <p:cNvSpPr/>
          <p:nvPr/>
        </p:nvSpPr>
        <p:spPr>
          <a:xfrm>
            <a:off x="1122313" y="5368746"/>
            <a:ext cx="4530341" cy="3231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69819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 grpId="0" animBg="1"/>
      <p:bldP spid="1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1980" y="274638"/>
            <a:ext cx="7958249" cy="1015663"/>
          </a:xfrm>
          <a:prstGeom prst="rect">
            <a:avLst/>
          </a:prstGeom>
        </p:spPr>
        <p:txBody>
          <a:bodyPr wrap="square">
            <a:spAutoFit/>
          </a:bodyPr>
          <a:lstStyle/>
          <a:p>
            <a:r>
              <a:rPr lang="fr-FR" sz="3200" dirty="0" smtClean="0">
                <a:solidFill>
                  <a:srgbClr val="1F497D">
                    <a:satMod val="130000"/>
                  </a:srgbClr>
                </a:solidFill>
                <a:latin typeface="Haettenschweiler" pitchFamily="34" charset="0"/>
              </a:rPr>
              <a:t>Arts plastiques </a:t>
            </a:r>
            <a:r>
              <a:rPr lang="fr-FR" sz="3200" dirty="0">
                <a:solidFill>
                  <a:srgbClr val="1F497D">
                    <a:satMod val="130000"/>
                  </a:srgbClr>
                </a:solidFill>
                <a:latin typeface="Haettenschweiler" pitchFamily="34" charset="0"/>
              </a:rPr>
              <a:t>au croisements des </a:t>
            </a:r>
            <a:r>
              <a:rPr lang="fr-FR" sz="3200" dirty="0" smtClean="0">
                <a:solidFill>
                  <a:srgbClr val="1F497D">
                    <a:satMod val="130000"/>
                  </a:srgbClr>
                </a:solidFill>
                <a:latin typeface="Haettenschweiler" pitchFamily="34" charset="0"/>
              </a:rPr>
              <a:t>enseignements :</a:t>
            </a:r>
            <a:endParaRPr lang="fr-FR" sz="3200" dirty="0">
              <a:solidFill>
                <a:prstClr val="black"/>
              </a:solidFill>
            </a:endParaRPr>
          </a:p>
          <a:p>
            <a:r>
              <a:rPr lang="fr-FR" sz="2800" dirty="0" smtClean="0">
                <a:solidFill>
                  <a:srgbClr val="1F497D">
                    <a:lumMod val="60000"/>
                    <a:lumOff val="40000"/>
                  </a:srgbClr>
                </a:solidFill>
                <a:latin typeface="Haettenschweiler" pitchFamily="34" charset="0"/>
              </a:rPr>
              <a:t>L’</a:t>
            </a:r>
            <a:r>
              <a:rPr lang="fr-FR" sz="2800" dirty="0" err="1" smtClean="0">
                <a:solidFill>
                  <a:srgbClr val="1F497D">
                    <a:lumMod val="60000"/>
                    <a:lumOff val="40000"/>
                  </a:srgbClr>
                </a:solidFill>
                <a:latin typeface="Haettenschweiler" pitchFamily="34" charset="0"/>
              </a:rPr>
              <a:t>inter-relation</a:t>
            </a:r>
            <a:r>
              <a:rPr lang="fr-FR" sz="2800" dirty="0" smtClean="0">
                <a:solidFill>
                  <a:srgbClr val="1F497D">
                    <a:lumMod val="60000"/>
                    <a:lumOff val="40000"/>
                  </a:srgbClr>
                </a:solidFill>
                <a:latin typeface="Haettenschweiler" pitchFamily="34" charset="0"/>
              </a:rPr>
              <a:t> des parcours…</a:t>
            </a:r>
          </a:p>
        </p:txBody>
      </p:sp>
      <p:sp>
        <p:nvSpPr>
          <p:cNvPr id="12" name="Ellipse 2"/>
          <p:cNvSpPr/>
          <p:nvPr/>
        </p:nvSpPr>
        <p:spPr>
          <a:xfrm>
            <a:off x="3592158" y="2706776"/>
            <a:ext cx="1686514" cy="1412644"/>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kern="0" dirty="0" smtClean="0">
                <a:solidFill>
                  <a:srgbClr val="1F497D">
                    <a:lumMod val="75000"/>
                  </a:srgbClr>
                </a:solidFill>
                <a:latin typeface="Haettenschweiler" pitchFamily="34" charset="0"/>
                <a:ea typeface="ＭＳ 明朝"/>
                <a:cs typeface="Helvetica"/>
              </a:rPr>
              <a:t>Démarche transversale</a:t>
            </a:r>
            <a:r>
              <a:rPr lang="fr-FR" sz="1200" b="1" kern="0" dirty="0">
                <a:solidFill>
                  <a:prstClr val="black"/>
                </a:solidFill>
                <a:latin typeface="Helvetica"/>
                <a:ea typeface="ＭＳ 明朝"/>
                <a:cs typeface="Helvetica"/>
              </a:rPr>
              <a:t> </a:t>
            </a:r>
            <a:endParaRPr lang="en-GB" sz="1200" b="1" kern="0" dirty="0">
              <a:solidFill>
                <a:prstClr val="black"/>
              </a:solidFill>
              <a:latin typeface="Helvetica"/>
              <a:ea typeface="ＭＳ 明朝"/>
              <a:cs typeface="Helvetica"/>
            </a:endParaRPr>
          </a:p>
        </p:txBody>
      </p:sp>
      <p:sp>
        <p:nvSpPr>
          <p:cNvPr id="13" name="Rectangle à coins arrondis 12"/>
          <p:cNvSpPr/>
          <p:nvPr/>
        </p:nvSpPr>
        <p:spPr>
          <a:xfrm>
            <a:off x="2157497" y="2203514"/>
            <a:ext cx="621503"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HDA</a:t>
            </a:r>
            <a:endParaRPr lang="fr-FR" sz="1200" b="1" dirty="0">
              <a:solidFill>
                <a:prstClr val="white"/>
              </a:solidFill>
            </a:endParaRPr>
          </a:p>
        </p:txBody>
      </p:sp>
      <p:sp>
        <p:nvSpPr>
          <p:cNvPr id="15" name="Rectangle à coins arrondis 14"/>
          <p:cNvSpPr/>
          <p:nvPr/>
        </p:nvSpPr>
        <p:spPr>
          <a:xfrm>
            <a:off x="5756998" y="2199358"/>
            <a:ext cx="740773"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PEAC</a:t>
            </a:r>
            <a:endParaRPr lang="fr-FR" sz="1200" b="1" dirty="0">
              <a:solidFill>
                <a:prstClr val="white"/>
              </a:solidFill>
            </a:endParaRPr>
          </a:p>
        </p:txBody>
      </p:sp>
      <p:sp>
        <p:nvSpPr>
          <p:cNvPr id="8" name="Rectangle à coins arrondis 7"/>
          <p:cNvSpPr/>
          <p:nvPr/>
        </p:nvSpPr>
        <p:spPr>
          <a:xfrm>
            <a:off x="2468248" y="4326891"/>
            <a:ext cx="1051525"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Parcours Avenir</a:t>
            </a:r>
            <a:endParaRPr lang="fr-FR" sz="1200" b="1" dirty="0">
              <a:solidFill>
                <a:prstClr val="white"/>
              </a:solidFill>
            </a:endParaRPr>
          </a:p>
        </p:txBody>
      </p:sp>
      <p:sp>
        <p:nvSpPr>
          <p:cNvPr id="11" name="Rectangle à coins arrondis 10"/>
          <p:cNvSpPr/>
          <p:nvPr/>
        </p:nvSpPr>
        <p:spPr>
          <a:xfrm>
            <a:off x="5147151" y="4467499"/>
            <a:ext cx="1051525"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Parcours Citoyen</a:t>
            </a:r>
            <a:endParaRPr lang="fr-FR" sz="1200" b="1" dirty="0">
              <a:solidFill>
                <a:prstClr val="white"/>
              </a:solidFill>
            </a:endParaRPr>
          </a:p>
        </p:txBody>
      </p:sp>
      <p:sp>
        <p:nvSpPr>
          <p:cNvPr id="14" name="Rectangle à coins arrondis 13"/>
          <p:cNvSpPr/>
          <p:nvPr/>
        </p:nvSpPr>
        <p:spPr>
          <a:xfrm>
            <a:off x="4070352" y="1336714"/>
            <a:ext cx="621503"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EPI</a:t>
            </a:r>
            <a:endParaRPr lang="fr-FR" sz="1200" b="1" dirty="0">
              <a:solidFill>
                <a:prstClr val="white"/>
              </a:solidFill>
            </a:endParaRPr>
          </a:p>
        </p:txBody>
      </p:sp>
      <p:sp>
        <p:nvSpPr>
          <p:cNvPr id="20"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18" name="Rectangle à coins arrondis 17"/>
          <p:cNvSpPr/>
          <p:nvPr/>
        </p:nvSpPr>
        <p:spPr>
          <a:xfrm>
            <a:off x="4952734" y="5126376"/>
            <a:ext cx="1051525" cy="460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solidFill>
                  <a:prstClr val="white"/>
                </a:solidFill>
              </a:rPr>
              <a:t>Parcours à la santé</a:t>
            </a:r>
            <a:endParaRPr lang="fr-FR" sz="1200" b="1" dirty="0">
              <a:solidFill>
                <a:prstClr val="white"/>
              </a:solidFill>
            </a:endParaRPr>
          </a:p>
        </p:txBody>
      </p:sp>
      <p:sp>
        <p:nvSpPr>
          <p:cNvPr id="16" name="Ellipse 2"/>
          <p:cNvSpPr/>
          <p:nvPr/>
        </p:nvSpPr>
        <p:spPr>
          <a:xfrm>
            <a:off x="4558937" y="4326891"/>
            <a:ext cx="2164478" cy="1473917"/>
          </a:xfrm>
          <a:prstGeom prst="ellipse">
            <a:avLst/>
          </a:prstGeom>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endParaRPr lang="en-GB" sz="3600" kern="0" dirty="0">
              <a:solidFill>
                <a:prstClr val="black"/>
              </a:solidFill>
              <a:latin typeface="Helvetica"/>
              <a:ea typeface="ＭＳ 明朝"/>
              <a:cs typeface="Helvetica"/>
            </a:endParaRPr>
          </a:p>
        </p:txBody>
      </p:sp>
      <p:sp>
        <p:nvSpPr>
          <p:cNvPr id="17" name="Ellipse 2"/>
          <p:cNvSpPr/>
          <p:nvPr/>
        </p:nvSpPr>
        <p:spPr>
          <a:xfrm rot="19465003">
            <a:off x="1952618" y="2367917"/>
            <a:ext cx="5212638" cy="2113652"/>
          </a:xfrm>
          <a:prstGeom prst="ellipse">
            <a:avLst/>
          </a:prstGeom>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endParaRPr lang="en-GB" sz="3600" kern="0" dirty="0">
              <a:solidFill>
                <a:prstClr val="black"/>
              </a:solidFill>
              <a:latin typeface="Helvetica"/>
              <a:ea typeface="ＭＳ 明朝"/>
              <a:cs typeface="Helvetica"/>
            </a:endParaRPr>
          </a:p>
        </p:txBody>
      </p:sp>
      <p:sp>
        <p:nvSpPr>
          <p:cNvPr id="19" name="Ellipse 2"/>
          <p:cNvSpPr/>
          <p:nvPr/>
        </p:nvSpPr>
        <p:spPr>
          <a:xfrm rot="1104526">
            <a:off x="3581792" y="1478230"/>
            <a:ext cx="3531656" cy="1413393"/>
          </a:xfrm>
          <a:prstGeom prst="ellipse">
            <a:avLst/>
          </a:prstGeom>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endParaRPr lang="en-GB" sz="3600" kern="0" dirty="0">
              <a:solidFill>
                <a:prstClr val="black"/>
              </a:solidFill>
              <a:latin typeface="Helvetica"/>
              <a:ea typeface="ＭＳ 明朝"/>
              <a:cs typeface="Helvetica"/>
            </a:endParaRPr>
          </a:p>
        </p:txBody>
      </p:sp>
      <p:sp>
        <p:nvSpPr>
          <p:cNvPr id="21" name="Ellipse 2"/>
          <p:cNvSpPr/>
          <p:nvPr/>
        </p:nvSpPr>
        <p:spPr>
          <a:xfrm>
            <a:off x="3072810" y="956755"/>
            <a:ext cx="4540102" cy="4169621"/>
          </a:xfrm>
          <a:prstGeom prst="ellipse">
            <a:avLst/>
          </a:prstGeom>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endParaRPr lang="en-GB" sz="3600" kern="0" dirty="0">
              <a:solidFill>
                <a:prstClr val="black"/>
              </a:solidFill>
              <a:latin typeface="Helvetica"/>
              <a:ea typeface="ＭＳ 明朝"/>
              <a:cs typeface="Helvetica"/>
            </a:endParaRPr>
          </a:p>
        </p:txBody>
      </p:sp>
      <p:sp>
        <p:nvSpPr>
          <p:cNvPr id="22" name="Oval 2"/>
          <p:cNvSpPr>
            <a:spLocks noChangeArrowheads="1"/>
          </p:cNvSpPr>
          <p:nvPr/>
        </p:nvSpPr>
        <p:spPr bwMode="auto">
          <a:xfrm>
            <a:off x="5449356" y="3333218"/>
            <a:ext cx="1796902" cy="913793"/>
          </a:xfrm>
          <a:prstGeom prst="ellipse">
            <a:avLst/>
          </a:prstGeom>
          <a:noFill/>
          <a:ln w="19050">
            <a:solidFill>
              <a:schemeClr val="accent1">
                <a:lumMod val="75000"/>
              </a:schemeClr>
            </a:solid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rgbClr val="403152"/>
                </a:solidFill>
                <a:latin typeface="SimHei" pitchFamily="49" charset="-122"/>
                <a:cs typeface="Arial" pitchFamily="34" charset="0"/>
              </a:rPr>
              <a:t>Arts Plastiques</a:t>
            </a:r>
            <a:endParaRPr lang="fr-FR" sz="2400" dirty="0" smtClean="0">
              <a:solidFill>
                <a:prstClr val="black"/>
              </a:solidFill>
              <a:latin typeface="Arial" pitchFamily="34" charset="0"/>
              <a:cs typeface="Arial" pitchFamily="34" charset="0"/>
            </a:endParaRPr>
          </a:p>
        </p:txBody>
      </p:sp>
      <p:sp>
        <p:nvSpPr>
          <p:cNvPr id="23" name="Ellipse 2"/>
          <p:cNvSpPr/>
          <p:nvPr/>
        </p:nvSpPr>
        <p:spPr>
          <a:xfrm rot="1104526">
            <a:off x="1747084" y="2377596"/>
            <a:ext cx="6189998" cy="1688917"/>
          </a:xfrm>
          <a:prstGeom prst="ellipse">
            <a:avLst/>
          </a:prstGeom>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endParaRPr lang="en-GB" sz="3600" kern="0" dirty="0">
              <a:solidFill>
                <a:prstClr val="black"/>
              </a:solidFill>
              <a:latin typeface="Helvetica"/>
              <a:ea typeface="ＭＳ 明朝"/>
              <a:cs typeface="Helvetica"/>
            </a:endParaRPr>
          </a:p>
        </p:txBody>
      </p:sp>
      <p:sp>
        <p:nvSpPr>
          <p:cNvPr id="24" name="Ellipse 2"/>
          <p:cNvSpPr/>
          <p:nvPr/>
        </p:nvSpPr>
        <p:spPr>
          <a:xfrm>
            <a:off x="1845912" y="1796245"/>
            <a:ext cx="5114904" cy="1422403"/>
          </a:xfrm>
          <a:prstGeom prst="ellipse">
            <a:avLst/>
          </a:prstGeom>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endParaRPr lang="en-GB" sz="3600" kern="0" dirty="0">
              <a:solidFill>
                <a:prstClr val="black"/>
              </a:solidFill>
              <a:latin typeface="Helvetica"/>
              <a:ea typeface="ＭＳ 明朝"/>
              <a:cs typeface="Helvetica"/>
            </a:endParaRPr>
          </a:p>
        </p:txBody>
      </p:sp>
    </p:spTree>
    <p:extLst>
      <p:ext uri="{BB962C8B-B14F-4D97-AF65-F5344CB8AC3E}">
        <p14:creationId xmlns:p14="http://schemas.microsoft.com/office/powerpoint/2010/main" val="15766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1" grpId="0" animBg="1"/>
      <p:bldP spid="23" grpId="0" animBg="1"/>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t="8014" r="12989" b="33597"/>
          <a:stretch>
            <a:fillRect/>
          </a:stretch>
        </p:blipFill>
        <p:spPr bwMode="auto">
          <a:xfrm>
            <a:off x="1043607" y="1052736"/>
            <a:ext cx="8047953" cy="4320480"/>
          </a:xfrm>
          <a:prstGeom prst="rect">
            <a:avLst/>
          </a:prstGeom>
          <a:noFill/>
          <a:ln w="9525">
            <a:noFill/>
            <a:miter lim="800000"/>
            <a:headEnd/>
            <a:tailEnd/>
          </a:ln>
        </p:spPr>
      </p:pic>
      <p:sp>
        <p:nvSpPr>
          <p:cNvPr id="6" name="Rectangle 5"/>
          <p:cNvSpPr/>
          <p:nvPr/>
        </p:nvSpPr>
        <p:spPr>
          <a:xfrm>
            <a:off x="1043608" y="116632"/>
            <a:ext cx="8047952" cy="584775"/>
          </a:xfrm>
          <a:prstGeom prst="rect">
            <a:avLst/>
          </a:prstGeom>
        </p:spPr>
        <p:txBody>
          <a:bodyPr wrap="square">
            <a:spAutoFit/>
          </a:bodyPr>
          <a:lstStyle/>
          <a:p>
            <a:r>
              <a:rPr lang="fr-FR" sz="3200" dirty="0">
                <a:solidFill>
                  <a:srgbClr val="53548A"/>
                </a:solidFill>
                <a:latin typeface="Haettenschweiler" pitchFamily="34" charset="0"/>
              </a:rPr>
              <a:t>Arts </a:t>
            </a:r>
            <a:r>
              <a:rPr lang="fr-FR" sz="3200" dirty="0" smtClean="0">
                <a:solidFill>
                  <a:srgbClr val="53548A"/>
                </a:solidFill>
                <a:latin typeface="Haettenschweiler" pitchFamily="34" charset="0"/>
              </a:rPr>
              <a:t>plastiques : </a:t>
            </a:r>
            <a:r>
              <a:rPr lang="fr-FR" sz="3200" dirty="0" smtClean="0">
                <a:solidFill>
                  <a:srgbClr val="00B0F0"/>
                </a:solidFill>
                <a:latin typeface="Haettenschweiler" pitchFamily="34" charset="0"/>
              </a:rPr>
              <a:t>une </a:t>
            </a:r>
            <a:r>
              <a:rPr lang="fr-FR" sz="3200" dirty="0">
                <a:solidFill>
                  <a:srgbClr val="00B0F0"/>
                </a:solidFill>
                <a:latin typeface="Haettenschweiler" pitchFamily="34" charset="0"/>
              </a:rPr>
              <a:t>place pertinente </a:t>
            </a:r>
            <a:r>
              <a:rPr lang="fr-FR" sz="3200" dirty="0" smtClean="0">
                <a:solidFill>
                  <a:srgbClr val="00B0F0"/>
                </a:solidFill>
                <a:latin typeface="Haettenschweiler" pitchFamily="34" charset="0"/>
              </a:rPr>
              <a:t>à tenir dans tout ça</a:t>
            </a:r>
            <a:endParaRPr lang="fr-FR" sz="3200" dirty="0">
              <a:solidFill>
                <a:srgbClr val="00B0F0"/>
              </a:solidFill>
              <a:latin typeface="Haettenschweiler" pitchFamily="34" charset="0"/>
            </a:endParaRPr>
          </a:p>
        </p:txBody>
      </p:sp>
      <p:sp>
        <p:nvSpPr>
          <p:cNvPr id="4" name="Rectangle 3"/>
          <p:cNvSpPr/>
          <p:nvPr/>
        </p:nvSpPr>
        <p:spPr>
          <a:xfrm>
            <a:off x="1425272" y="5517232"/>
            <a:ext cx="7303795" cy="830997"/>
          </a:xfrm>
          <a:prstGeom prst="rect">
            <a:avLst/>
          </a:prstGeom>
        </p:spPr>
        <p:txBody>
          <a:bodyPr wrap="none">
            <a:spAutoFit/>
          </a:bodyPr>
          <a:lstStyle/>
          <a:p>
            <a:pPr algn="ctr"/>
            <a:r>
              <a:rPr lang="fr-FR" sz="2400" b="1" dirty="0" smtClean="0">
                <a:solidFill>
                  <a:srgbClr val="424456">
                    <a:satMod val="130000"/>
                  </a:srgbClr>
                </a:solidFill>
                <a:effectLst>
                  <a:outerShdw blurRad="50000" dist="30000" dir="5400000" algn="tl" rotWithShape="0">
                    <a:srgbClr val="000000">
                      <a:alpha val="30000"/>
                    </a:srgbClr>
                  </a:outerShdw>
                </a:effectLst>
              </a:rPr>
              <a:t>INSTRUMENTALISATION ou ENSEIGNEMENT </a:t>
            </a:r>
          </a:p>
          <a:p>
            <a:pPr algn="ctr"/>
            <a:r>
              <a:rPr lang="fr-FR" sz="2400" b="1" dirty="0" smtClean="0">
                <a:solidFill>
                  <a:srgbClr val="424456">
                    <a:satMod val="130000"/>
                  </a:srgbClr>
                </a:solidFill>
                <a:effectLst>
                  <a:outerShdw blurRad="50000" dist="30000" dir="5400000" algn="tl" rotWithShape="0">
                    <a:srgbClr val="000000">
                      <a:alpha val="30000"/>
                    </a:srgbClr>
                  </a:outerShdw>
                </a:effectLst>
              </a:rPr>
              <a:t>des arts plastiques ?</a:t>
            </a:r>
          </a:p>
        </p:txBody>
      </p:sp>
      <p:sp>
        <p:nvSpPr>
          <p:cNvPr id="5" name="Rectangle 4"/>
          <p:cNvSpPr/>
          <p:nvPr/>
        </p:nvSpPr>
        <p:spPr>
          <a:xfrm>
            <a:off x="5724128" y="4653136"/>
            <a:ext cx="2880320" cy="646331"/>
          </a:xfrm>
          <a:prstGeom prst="rect">
            <a:avLst/>
          </a:prstGeom>
          <a:solidFill>
            <a:schemeClr val="bg1"/>
          </a:solidFill>
          <a:ln w="19050">
            <a:solidFill>
              <a:srgbClr val="FF0000"/>
            </a:solidFill>
          </a:ln>
        </p:spPr>
        <p:txBody>
          <a:bodyPr wrap="square">
            <a:spAutoFit/>
          </a:bodyPr>
          <a:lstStyle/>
          <a:p>
            <a:pPr algn="ctr"/>
            <a:r>
              <a:rPr lang="fr-FR" dirty="0" smtClean="0">
                <a:solidFill>
                  <a:srgbClr val="FF0000"/>
                </a:solidFill>
                <a:effectLst>
                  <a:outerShdw blurRad="50000" dist="30000" dir="5400000" algn="tl" rotWithShape="0">
                    <a:srgbClr val="000000">
                      <a:alpha val="30000"/>
                    </a:srgbClr>
                  </a:outerShdw>
                </a:effectLst>
              </a:rPr>
              <a:t>Usage illustratif et</a:t>
            </a:r>
          </a:p>
          <a:p>
            <a:pPr algn="ctr"/>
            <a:r>
              <a:rPr lang="fr-FR" dirty="0" smtClean="0">
                <a:solidFill>
                  <a:srgbClr val="FF0000"/>
                </a:solidFill>
                <a:effectLst>
                  <a:outerShdw blurRad="50000" dist="30000" dir="5400000" algn="tl" rotWithShape="0">
                    <a:srgbClr val="000000">
                      <a:alpha val="30000"/>
                    </a:srgbClr>
                  </a:outerShdw>
                </a:effectLst>
              </a:rPr>
              <a:t>anecdotique des références</a:t>
            </a:r>
          </a:p>
        </p:txBody>
      </p:sp>
      <p:sp>
        <p:nvSpPr>
          <p:cNvPr id="7" name="Flèche vers le bas 6"/>
          <p:cNvSpPr/>
          <p:nvPr/>
        </p:nvSpPr>
        <p:spPr>
          <a:xfrm>
            <a:off x="7020272" y="4077072"/>
            <a:ext cx="216024"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5151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checkerboard(across)">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5"/>
          <p:cNvSpPr txBox="1">
            <a:spLocks noChangeArrowheads="1"/>
          </p:cNvSpPr>
          <p:nvPr/>
        </p:nvSpPr>
        <p:spPr bwMode="auto">
          <a:xfrm>
            <a:off x="539750" y="1764381"/>
            <a:ext cx="3682294" cy="70788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algn="ctr">
              <a:spcBef>
                <a:spcPct val="50000"/>
              </a:spcBef>
            </a:pPr>
            <a:r>
              <a:rPr lang="fr-FR" sz="2000" b="1" dirty="0" smtClean="0">
                <a:latin typeface="Arial Narrow" pitchFamily="34" charset="0"/>
              </a:rPr>
              <a:t>Remettre en cause  le sentiment d</a:t>
            </a:r>
            <a:r>
              <a:rPr lang="ja-JP" altLang="fr-FR" sz="2000" b="1" dirty="0" smtClean="0">
                <a:latin typeface="Arial Narrow" pitchFamily="34" charset="0"/>
              </a:rPr>
              <a:t>’</a:t>
            </a:r>
            <a:r>
              <a:rPr lang="fr-FR" altLang="ja-JP" sz="2000" b="1" dirty="0" smtClean="0">
                <a:latin typeface="Arial Narrow" pitchFamily="34" charset="0"/>
              </a:rPr>
              <a:t>injustice et d</a:t>
            </a:r>
            <a:r>
              <a:rPr lang="ja-JP" altLang="fr-FR" sz="2000" b="1" dirty="0" smtClean="0">
                <a:latin typeface="Arial Narrow" pitchFamily="34" charset="0"/>
              </a:rPr>
              <a:t>’</a:t>
            </a:r>
            <a:r>
              <a:rPr lang="fr-FR" altLang="ja-JP" sz="2000" b="1" dirty="0" smtClean="0">
                <a:latin typeface="Arial Narrow" pitchFamily="34" charset="0"/>
              </a:rPr>
              <a:t>arbitraire</a:t>
            </a:r>
            <a:endParaRPr lang="fr-FR" sz="2000" b="1" dirty="0" smtClean="0">
              <a:latin typeface="Arial Narrow" pitchFamily="34" charset="0"/>
            </a:endParaRPr>
          </a:p>
        </p:txBody>
      </p:sp>
      <p:sp>
        <p:nvSpPr>
          <p:cNvPr id="23557" name="Text Box 6"/>
          <p:cNvSpPr txBox="1">
            <a:spLocks noChangeArrowheads="1"/>
          </p:cNvSpPr>
          <p:nvPr/>
        </p:nvSpPr>
        <p:spPr bwMode="auto">
          <a:xfrm>
            <a:off x="539750" y="3424377"/>
            <a:ext cx="3682294" cy="70788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algn="ctr">
              <a:spcBef>
                <a:spcPct val="50000"/>
              </a:spcBef>
            </a:pPr>
            <a:r>
              <a:rPr lang="fr-FR" sz="2000" b="1" dirty="0" smtClean="0">
                <a:latin typeface="Arial Narrow" pitchFamily="34" charset="0"/>
              </a:rPr>
              <a:t>Renforcer le sentiment de </a:t>
            </a:r>
            <a:r>
              <a:rPr lang="fr-FR" sz="2000" b="1" i="1" dirty="0" smtClean="0">
                <a:latin typeface="Arial Narrow" pitchFamily="34" charset="0"/>
              </a:rPr>
              <a:t>compétence</a:t>
            </a:r>
          </a:p>
        </p:txBody>
      </p:sp>
      <p:sp>
        <p:nvSpPr>
          <p:cNvPr id="23558" name="Text Box 7"/>
          <p:cNvSpPr txBox="1">
            <a:spLocks noChangeArrowheads="1"/>
          </p:cNvSpPr>
          <p:nvPr/>
        </p:nvSpPr>
        <p:spPr bwMode="auto">
          <a:xfrm>
            <a:off x="539750" y="4883150"/>
            <a:ext cx="3682294" cy="1323439"/>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algn="ctr">
              <a:spcBef>
                <a:spcPct val="50000"/>
              </a:spcBef>
            </a:pPr>
            <a:r>
              <a:rPr lang="fr-FR" sz="2000" b="1" dirty="0" smtClean="0">
                <a:latin typeface="Arial Narrow" pitchFamily="34" charset="0"/>
              </a:rPr>
              <a:t>Donner une réalité à la contrôlabilité de la tâche, capacité de l</a:t>
            </a:r>
            <a:r>
              <a:rPr lang="ja-JP" altLang="fr-FR" sz="2000" b="1" dirty="0" smtClean="0">
                <a:latin typeface="Arial Narrow" pitchFamily="34" charset="0"/>
              </a:rPr>
              <a:t>’</a:t>
            </a:r>
            <a:r>
              <a:rPr lang="fr-FR" altLang="ja-JP" sz="2000" b="1" dirty="0" smtClean="0">
                <a:latin typeface="Arial Narrow" pitchFamily="34" charset="0"/>
              </a:rPr>
              <a:t>élève à infléchir les résultats par son action</a:t>
            </a:r>
            <a:endParaRPr lang="fr-FR" sz="2000" b="1" dirty="0" smtClean="0">
              <a:latin typeface="Arial Narrow" pitchFamily="34" charset="0"/>
            </a:endParaRPr>
          </a:p>
        </p:txBody>
      </p:sp>
      <p:sp>
        <p:nvSpPr>
          <p:cNvPr id="23559" name="Text Box 8"/>
          <p:cNvSpPr txBox="1">
            <a:spLocks noChangeArrowheads="1"/>
          </p:cNvSpPr>
          <p:nvPr/>
        </p:nvSpPr>
        <p:spPr bwMode="auto">
          <a:xfrm>
            <a:off x="4485394" y="1598249"/>
            <a:ext cx="3527425" cy="1077218"/>
          </a:xfrm>
          <a:prstGeom prst="rect">
            <a:avLst/>
          </a:prstGeom>
          <a:solidFill>
            <a:schemeClr val="accent1">
              <a:lumMod val="20000"/>
              <a:lumOff val="80000"/>
            </a:schemeClr>
          </a:solidFill>
          <a:ln w="9525">
            <a:noFill/>
            <a:miter lim="800000"/>
            <a:headEnd/>
            <a:tailEnd/>
          </a:ln>
        </p:spPr>
        <p:txBody>
          <a:bodyPr wrap="square">
            <a:spAutoFit/>
          </a:bodyPr>
          <a:lstStyle/>
          <a:p>
            <a:pPr>
              <a:spcBef>
                <a:spcPct val="50000"/>
              </a:spcBef>
            </a:pPr>
            <a:r>
              <a:rPr lang="fr-FR" sz="1600" dirty="0" smtClean="0">
                <a:latin typeface="Arial Narrow" pitchFamily="34" charset="0"/>
              </a:rPr>
              <a:t>- Transparence des critères </a:t>
            </a:r>
            <a:r>
              <a:rPr lang="fr-FR" sz="1600" dirty="0" smtClean="0">
                <a:latin typeface="Arial Narrow" pitchFamily="34" charset="0"/>
              </a:rPr>
              <a:t>d</a:t>
            </a:r>
            <a:r>
              <a:rPr lang="fr-FR" sz="1600" dirty="0" smtClean="0">
                <a:latin typeface="Arial Narrow" pitchFamily="34" charset="0"/>
              </a:rPr>
              <a:t>’</a:t>
            </a:r>
            <a:r>
              <a:rPr lang="fr-FR" altLang="ja-JP" sz="1600" dirty="0" smtClean="0">
                <a:latin typeface="Arial Narrow" pitchFamily="34" charset="0"/>
              </a:rPr>
              <a:t>évaluation</a:t>
            </a:r>
            <a:endParaRPr lang="fr-FR" altLang="ja-JP" sz="1600" dirty="0" smtClean="0">
              <a:latin typeface="Arial Narrow" pitchFamily="34" charset="0"/>
            </a:endParaRPr>
          </a:p>
          <a:p>
            <a:pPr>
              <a:spcBef>
                <a:spcPct val="50000"/>
              </a:spcBef>
            </a:pPr>
            <a:r>
              <a:rPr lang="fr-FR" sz="1600" dirty="0" smtClean="0">
                <a:latin typeface="Arial Narrow" pitchFamily="34" charset="0"/>
              </a:rPr>
              <a:t>- Explicitation des attendus en amont</a:t>
            </a:r>
          </a:p>
          <a:p>
            <a:pPr>
              <a:spcBef>
                <a:spcPct val="50000"/>
              </a:spcBef>
            </a:pPr>
            <a:r>
              <a:rPr lang="fr-FR" sz="1600" dirty="0" smtClean="0">
                <a:latin typeface="Arial Narrow" pitchFamily="34" charset="0"/>
              </a:rPr>
              <a:t>- Cohérence des critères au sein de </a:t>
            </a:r>
            <a:r>
              <a:rPr lang="fr-FR" sz="1600" dirty="0" smtClean="0">
                <a:latin typeface="Arial Narrow" pitchFamily="34" charset="0"/>
              </a:rPr>
              <a:t>l</a:t>
            </a:r>
            <a:r>
              <a:rPr lang="fr-FR" sz="1600" dirty="0" smtClean="0">
                <a:latin typeface="Arial Narrow" pitchFamily="34" charset="0"/>
              </a:rPr>
              <a:t>’</a:t>
            </a:r>
            <a:r>
              <a:rPr lang="fr-FR" altLang="ja-JP" sz="1600" dirty="0" smtClean="0">
                <a:latin typeface="Arial Narrow" pitchFamily="34" charset="0"/>
              </a:rPr>
              <a:t>équipe</a:t>
            </a:r>
            <a:endParaRPr lang="fr-FR" sz="1600" dirty="0" smtClean="0">
              <a:latin typeface="Arial Narrow" pitchFamily="34" charset="0"/>
            </a:endParaRPr>
          </a:p>
        </p:txBody>
      </p:sp>
      <p:sp>
        <p:nvSpPr>
          <p:cNvPr id="23560" name="Text Box 9"/>
          <p:cNvSpPr txBox="1">
            <a:spLocks noChangeArrowheads="1"/>
          </p:cNvSpPr>
          <p:nvPr/>
        </p:nvSpPr>
        <p:spPr bwMode="auto">
          <a:xfrm>
            <a:off x="4485394" y="3429000"/>
            <a:ext cx="3527425" cy="703263"/>
          </a:xfrm>
          <a:prstGeom prst="rect">
            <a:avLst/>
          </a:prstGeom>
          <a:solidFill>
            <a:schemeClr val="accent1">
              <a:lumMod val="20000"/>
              <a:lumOff val="80000"/>
            </a:schemeClr>
          </a:solidFill>
          <a:ln w="9525">
            <a:noFill/>
            <a:miter lim="800000"/>
            <a:headEnd/>
            <a:tailEnd/>
          </a:ln>
        </p:spPr>
        <p:txBody>
          <a:bodyPr wrap="square">
            <a:spAutoFit/>
          </a:bodyPr>
          <a:lstStyle/>
          <a:p>
            <a:pPr>
              <a:spcBef>
                <a:spcPct val="50000"/>
              </a:spcBef>
            </a:pPr>
            <a:r>
              <a:rPr lang="fr-FR" sz="1600" dirty="0" smtClean="0">
                <a:latin typeface="Arial Narrow" pitchFamily="34" charset="0"/>
              </a:rPr>
              <a:t>- Auto-évaluation</a:t>
            </a:r>
          </a:p>
          <a:p>
            <a:pPr>
              <a:spcBef>
                <a:spcPct val="50000"/>
              </a:spcBef>
            </a:pPr>
            <a:r>
              <a:rPr lang="fr-FR" sz="1600" dirty="0" smtClean="0">
                <a:latin typeface="Arial Narrow" pitchFamily="34" charset="0"/>
              </a:rPr>
              <a:t>- Évaluations formatives</a:t>
            </a:r>
          </a:p>
        </p:txBody>
      </p:sp>
      <p:sp>
        <p:nvSpPr>
          <p:cNvPr id="23561" name="Text Box 10"/>
          <p:cNvSpPr txBox="1">
            <a:spLocks noChangeArrowheads="1"/>
          </p:cNvSpPr>
          <p:nvPr/>
        </p:nvSpPr>
        <p:spPr bwMode="auto">
          <a:xfrm>
            <a:off x="4485394" y="5136614"/>
            <a:ext cx="3527425" cy="1069975"/>
          </a:xfrm>
          <a:prstGeom prst="rect">
            <a:avLst/>
          </a:prstGeom>
          <a:solidFill>
            <a:schemeClr val="accent1">
              <a:lumMod val="20000"/>
              <a:lumOff val="80000"/>
            </a:schemeClr>
          </a:solidFill>
          <a:ln w="9525">
            <a:noFill/>
            <a:miter lim="800000"/>
            <a:headEnd/>
            <a:tailEnd/>
          </a:ln>
        </p:spPr>
        <p:txBody>
          <a:bodyPr wrap="square">
            <a:spAutoFit/>
          </a:bodyPr>
          <a:lstStyle/>
          <a:p>
            <a:pPr>
              <a:spcBef>
                <a:spcPct val="50000"/>
              </a:spcBef>
            </a:pPr>
            <a:r>
              <a:rPr lang="fr-FR" sz="1600" dirty="0" smtClean="0">
                <a:latin typeface="Arial Narrow" pitchFamily="34" charset="0"/>
              </a:rPr>
              <a:t>- Droit à l’</a:t>
            </a:r>
            <a:r>
              <a:rPr lang="fr-FR" altLang="ja-JP" sz="1600" dirty="0" smtClean="0">
                <a:latin typeface="Arial Narrow" pitchFamily="34" charset="0"/>
              </a:rPr>
              <a:t>erreur</a:t>
            </a:r>
          </a:p>
          <a:p>
            <a:pPr>
              <a:spcBef>
                <a:spcPct val="50000"/>
              </a:spcBef>
            </a:pPr>
            <a:r>
              <a:rPr lang="fr-FR" sz="1600" dirty="0" smtClean="0">
                <a:latin typeface="Arial Narrow" pitchFamily="34" charset="0"/>
              </a:rPr>
              <a:t>- Entraînement</a:t>
            </a:r>
          </a:p>
          <a:p>
            <a:pPr>
              <a:spcBef>
                <a:spcPct val="50000"/>
              </a:spcBef>
            </a:pPr>
            <a:r>
              <a:rPr lang="fr-FR" sz="1600" dirty="0" smtClean="0">
                <a:latin typeface="Arial Narrow" pitchFamily="34" charset="0"/>
              </a:rPr>
              <a:t>- Révisions</a:t>
            </a:r>
          </a:p>
        </p:txBody>
      </p:sp>
      <p:sp>
        <p:nvSpPr>
          <p:cNvPr id="12" name="Rectangle 11"/>
          <p:cNvSpPr/>
          <p:nvPr/>
        </p:nvSpPr>
        <p:spPr>
          <a:xfrm>
            <a:off x="221382" y="410256"/>
            <a:ext cx="8161086" cy="1077218"/>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Une </a:t>
            </a:r>
            <a:r>
              <a:rPr lang="fr-FR" sz="3200" dirty="0">
                <a:solidFill>
                  <a:schemeClr val="tx2">
                    <a:satMod val="130000"/>
                  </a:schemeClr>
                </a:solidFill>
                <a:latin typeface="Haettenschweiler" pitchFamily="34" charset="0"/>
              </a:rPr>
              <a:t>r</a:t>
            </a:r>
            <a:r>
              <a:rPr lang="fr-FR" sz="3200" dirty="0" smtClean="0">
                <a:solidFill>
                  <a:schemeClr val="tx2">
                    <a:satMod val="130000"/>
                  </a:schemeClr>
                </a:solidFill>
                <a:latin typeface="Haettenschweiler" pitchFamily="34" charset="0"/>
              </a:rPr>
              <a:t>éforme pour une meilleure adhésion et réussite</a:t>
            </a:r>
          </a:p>
          <a:p>
            <a:r>
              <a:rPr lang="fr-FR" sz="3200" dirty="0" smtClean="0">
                <a:solidFill>
                  <a:schemeClr val="tx2">
                    <a:lumMod val="60000"/>
                    <a:lumOff val="40000"/>
                  </a:schemeClr>
                </a:solidFill>
                <a:latin typeface="Haettenschweiler" pitchFamily="34" charset="0"/>
              </a:rPr>
              <a:t>de tous les élèves</a:t>
            </a:r>
            <a:endParaRPr lang="fr-FR" sz="3200" dirty="0">
              <a:solidFill>
                <a:schemeClr val="tx2">
                  <a:lumMod val="60000"/>
                  <a:lumOff val="40000"/>
                </a:schemeClr>
              </a:solidFill>
            </a:endParaRPr>
          </a:p>
        </p:txBody>
      </p:sp>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400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23559" grpId="0" animBg="1"/>
      <p:bldP spid="23560" grpId="0" animBg="1"/>
      <p:bldP spid="2356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arine M\Documents\IA-IPR\Signature\logo_academie_orleans-tours_quadri_marianne_-_rvb.jpg"/>
          <p:cNvPicPr>
            <a:picLocks noChangeAspect="1" noChangeArrowheads="1"/>
          </p:cNvPicPr>
          <p:nvPr/>
        </p:nvPicPr>
        <p:blipFill>
          <a:blip r:embed="rId2" cstate="print"/>
          <a:srcRect/>
          <a:stretch>
            <a:fillRect/>
          </a:stretch>
        </p:blipFill>
        <p:spPr bwMode="auto">
          <a:xfrm>
            <a:off x="7316788" y="5300663"/>
            <a:ext cx="1681162" cy="1298575"/>
          </a:xfrm>
          <a:prstGeom prst="rect">
            <a:avLst/>
          </a:prstGeom>
          <a:noFill/>
          <a:ln w="9525">
            <a:noFill/>
            <a:miter lim="800000"/>
            <a:headEnd/>
            <a:tailEnd/>
          </a:ln>
        </p:spPr>
      </p:pic>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5" name="Rectangle 4"/>
          <p:cNvSpPr/>
          <p:nvPr/>
        </p:nvSpPr>
        <p:spPr>
          <a:xfrm>
            <a:off x="1941512" y="2585852"/>
            <a:ext cx="6786852" cy="1723549"/>
          </a:xfrm>
          <a:prstGeom prst="rect">
            <a:avLst/>
          </a:prstGeom>
        </p:spPr>
        <p:txBody>
          <a:bodyPr wrap="square">
            <a:spAutoFit/>
          </a:bodyPr>
          <a:lstStyle/>
          <a:p>
            <a:pPr>
              <a:spcBef>
                <a:spcPts val="600"/>
              </a:spcBef>
              <a:buClr>
                <a:srgbClr val="4F81BD"/>
              </a:buClr>
              <a:buSzPct val="70000"/>
              <a:defRPr/>
            </a:pPr>
            <a:r>
              <a:rPr lang="fr-FR" sz="3200" dirty="0" smtClean="0">
                <a:solidFill>
                  <a:srgbClr val="1F497D">
                    <a:lumMod val="60000"/>
                    <a:lumOff val="40000"/>
                  </a:srgbClr>
                </a:solidFill>
                <a:latin typeface="Haettenschweiler" pitchFamily="34" charset="0"/>
              </a:rPr>
              <a:t>Arts plastiques, </a:t>
            </a:r>
          </a:p>
          <a:p>
            <a:pPr>
              <a:spcBef>
                <a:spcPts val="600"/>
              </a:spcBef>
              <a:buClr>
                <a:srgbClr val="4F81BD"/>
              </a:buClr>
              <a:buSzPct val="70000"/>
              <a:defRPr/>
            </a:pPr>
            <a:r>
              <a:rPr lang="fr-FR" sz="3200" dirty="0" smtClean="0">
                <a:solidFill>
                  <a:srgbClr val="1F497D">
                    <a:lumMod val="60000"/>
                    <a:lumOff val="40000"/>
                  </a:srgbClr>
                </a:solidFill>
                <a:latin typeface="Haettenschweiler" pitchFamily="34" charset="0"/>
              </a:rPr>
              <a:t>une place élargie à saisir dans cette réforme ?</a:t>
            </a:r>
            <a:endParaRPr lang="fr-FR" sz="3200" dirty="0">
              <a:solidFill>
                <a:srgbClr val="1F497D">
                  <a:lumMod val="60000"/>
                  <a:lumOff val="40000"/>
                </a:srgbClr>
              </a:solidFill>
              <a:latin typeface="Haettenschweiler" pitchFamily="34" charset="0"/>
            </a:endParaRPr>
          </a:p>
          <a:p>
            <a:pPr>
              <a:spcBef>
                <a:spcPts val="600"/>
              </a:spcBef>
              <a:buClr>
                <a:srgbClr val="4F81BD"/>
              </a:buClr>
              <a:buSzPct val="70000"/>
              <a:defRPr/>
            </a:pPr>
            <a:r>
              <a:rPr lang="fr-FR" sz="3200" dirty="0" smtClean="0">
                <a:solidFill>
                  <a:srgbClr val="1F497D">
                    <a:satMod val="130000"/>
                  </a:srgbClr>
                </a:solidFill>
                <a:latin typeface="Haettenschweiler" pitchFamily="34" charset="0"/>
              </a:rPr>
              <a:t>Pour un positionnement rayonnant.</a:t>
            </a:r>
            <a:endParaRPr lang="fr-FR" dirty="0">
              <a:solidFill>
                <a:prstClr val="black"/>
              </a:solidFill>
            </a:endParaRPr>
          </a:p>
        </p:txBody>
      </p:sp>
    </p:spTree>
    <p:extLst>
      <p:ext uri="{BB962C8B-B14F-4D97-AF65-F5344CB8AC3E}">
        <p14:creationId xmlns:p14="http://schemas.microsoft.com/office/powerpoint/2010/main" val="20982023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pied de page 3"/>
          <p:cNvSpPr>
            <a:spLocks noGrp="1"/>
          </p:cNvSpPr>
          <p:nvPr>
            <p:ph type="ftr" sz="quarter" idx="4294967295"/>
          </p:nvPr>
        </p:nvSpPr>
        <p:spPr bwMode="auto">
          <a:xfrm>
            <a:off x="0" y="6569075"/>
            <a:ext cx="8850313" cy="288925"/>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mtClean="0">
                <a:solidFill>
                  <a:schemeClr val="accent1"/>
                </a:solidFill>
                <a:latin typeface="Arial Narrow" pitchFamily="34" charset="0"/>
              </a:rPr>
              <a:t>Alain MURSCHEL, IA-IPR d'arts plastiques de l’Académie d’Orléans-Tours.</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33" t="12176" r="16397" b="6331"/>
          <a:stretch/>
        </p:blipFill>
        <p:spPr bwMode="auto">
          <a:xfrm>
            <a:off x="118752" y="298904"/>
            <a:ext cx="8609611" cy="596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9408" y="120258"/>
            <a:ext cx="4307789"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Enjeux et stratégies disciplinaire</a:t>
            </a:r>
            <a:endParaRPr lang="fr-FR" sz="3200" dirty="0"/>
          </a:p>
        </p:txBody>
      </p:sp>
      <p:sp>
        <p:nvSpPr>
          <p:cNvPr id="11" name="Espace réservé du contenu 10"/>
          <p:cNvSpPr>
            <a:spLocks noGrp="1"/>
          </p:cNvSpPr>
          <p:nvPr>
            <p:ph sz="quarter" idx="1"/>
          </p:nvPr>
        </p:nvSpPr>
        <p:spPr>
          <a:xfrm>
            <a:off x="221380" y="859413"/>
            <a:ext cx="8530734" cy="4739586"/>
          </a:xfrm>
        </p:spPr>
        <p:txBody>
          <a:bodyPr>
            <a:normAutofit/>
          </a:bodyPr>
          <a:lstStyle/>
          <a:p>
            <a:pPr algn="ctr">
              <a:buNone/>
            </a:pPr>
            <a:r>
              <a:rPr lang="fr-FR" sz="2000" b="1" dirty="0" smtClean="0">
                <a:solidFill>
                  <a:schemeClr val="tx2"/>
                </a:solidFill>
                <a:latin typeface="Arial Narrow" pitchFamily="34" charset="0"/>
              </a:rPr>
              <a:t>Avec ces nouveaux programmes, les arts plastiques ont l’opportunité de</a:t>
            </a:r>
          </a:p>
          <a:p>
            <a:pPr algn="ctr">
              <a:buNone/>
            </a:pPr>
            <a:r>
              <a:rPr lang="fr-FR" sz="2000" b="1" dirty="0" smtClean="0">
                <a:solidFill>
                  <a:schemeClr val="tx2"/>
                </a:solidFill>
                <a:latin typeface="Arial Narrow" pitchFamily="34" charset="0"/>
              </a:rPr>
              <a:t>rayonner </a:t>
            </a:r>
            <a:r>
              <a:rPr lang="fr-FR" sz="2000" b="1" u="sng" dirty="0" smtClean="0">
                <a:solidFill>
                  <a:schemeClr val="tx2"/>
                </a:solidFill>
                <a:latin typeface="Arial Narrow" pitchFamily="34" charset="0"/>
              </a:rPr>
              <a:t>encore plus </a:t>
            </a:r>
            <a:r>
              <a:rPr lang="fr-FR" sz="2000" b="1" dirty="0" smtClean="0">
                <a:solidFill>
                  <a:schemeClr val="tx2"/>
                </a:solidFill>
                <a:latin typeface="Arial Narrow" pitchFamily="34" charset="0"/>
              </a:rPr>
              <a:t>sur l’ensemble de l’espace pédagogique</a:t>
            </a:r>
          </a:p>
          <a:p>
            <a:pPr algn="ctr">
              <a:buNone/>
            </a:pPr>
            <a:r>
              <a:rPr lang="fr-FR" sz="2000" b="1" dirty="0" smtClean="0">
                <a:solidFill>
                  <a:schemeClr val="tx2"/>
                </a:solidFill>
                <a:latin typeface="Arial Narrow" pitchFamily="34" charset="0"/>
              </a:rPr>
              <a:t>à saisir de manière </a:t>
            </a:r>
            <a:r>
              <a:rPr lang="fr-FR" sz="2000" b="1" u="sng" dirty="0" smtClean="0">
                <a:solidFill>
                  <a:schemeClr val="tx2"/>
                </a:solidFill>
                <a:latin typeface="Arial Narrow" pitchFamily="34" charset="0"/>
              </a:rPr>
              <a:t>plus élargi</a:t>
            </a:r>
            <a:r>
              <a:rPr lang="fr-FR" sz="2000" b="1" dirty="0" smtClean="0">
                <a:solidFill>
                  <a:schemeClr val="tx2"/>
                </a:solidFill>
                <a:latin typeface="Arial Narrow" pitchFamily="34" charset="0"/>
              </a:rPr>
              <a:t>.</a:t>
            </a:r>
          </a:p>
          <a:p>
            <a:pPr algn="ctr">
              <a:buNone/>
            </a:pPr>
            <a:endParaRPr lang="fr-FR" sz="1400" b="1" dirty="0" smtClean="0">
              <a:solidFill>
                <a:schemeClr val="tx2"/>
              </a:solidFill>
              <a:latin typeface="Arial Narrow" pitchFamily="34" charset="0"/>
            </a:endParaRPr>
          </a:p>
          <a:p>
            <a:pPr>
              <a:buFont typeface="Wingdings" pitchFamily="2" charset="2"/>
              <a:buChar char="§"/>
            </a:pPr>
            <a:r>
              <a:rPr lang="fr-FR" sz="1400" b="1" dirty="0" smtClean="0">
                <a:solidFill>
                  <a:schemeClr val="tx2"/>
                </a:solidFill>
                <a:latin typeface="Arial Narrow" pitchFamily="34" charset="0"/>
              </a:rPr>
              <a:t>Au sein d’un projet d’enseignement disciplinaire qui n’est plus cloisonné, mais qui </a:t>
            </a:r>
            <a:r>
              <a:rPr lang="fr-FR" sz="1400" b="1" u="sng" dirty="0" smtClean="0">
                <a:solidFill>
                  <a:schemeClr val="tx2"/>
                </a:solidFill>
                <a:latin typeface="Arial Narrow" pitchFamily="34" charset="0"/>
              </a:rPr>
              <a:t>s’ouvre sur des cycles</a:t>
            </a:r>
          </a:p>
          <a:p>
            <a:pPr>
              <a:buFont typeface="Wingdings" pitchFamily="2" charset="2"/>
              <a:buChar char="§"/>
            </a:pPr>
            <a:r>
              <a:rPr lang="fr-FR" sz="1400" b="1" dirty="0" smtClean="0">
                <a:solidFill>
                  <a:schemeClr val="tx2"/>
                </a:solidFill>
                <a:latin typeface="Arial Narrow" pitchFamily="34" charset="0"/>
              </a:rPr>
              <a:t>Au sein d’une conception de l’enseignement qui </a:t>
            </a:r>
            <a:r>
              <a:rPr lang="fr-FR" sz="1400" b="1" u="sng" dirty="0" smtClean="0">
                <a:solidFill>
                  <a:schemeClr val="tx2"/>
                </a:solidFill>
                <a:latin typeface="Arial Narrow" pitchFamily="34" charset="0"/>
              </a:rPr>
              <a:t>invite à penser par « progression »</a:t>
            </a:r>
          </a:p>
          <a:p>
            <a:pPr>
              <a:buFont typeface="Wingdings" pitchFamily="2" charset="2"/>
              <a:buChar char="§"/>
            </a:pPr>
            <a:r>
              <a:rPr lang="fr-FR" sz="1400" b="1" dirty="0" smtClean="0">
                <a:solidFill>
                  <a:schemeClr val="tx2"/>
                </a:solidFill>
                <a:latin typeface="Arial Narrow" pitchFamily="34" charset="0"/>
              </a:rPr>
              <a:t>Au sein d’une approche qui </a:t>
            </a:r>
            <a:r>
              <a:rPr lang="fr-FR" sz="1400" b="1" u="sng" dirty="0" smtClean="0">
                <a:solidFill>
                  <a:schemeClr val="tx2"/>
                </a:solidFill>
                <a:latin typeface="Arial Narrow" pitchFamily="34" charset="0"/>
              </a:rPr>
              <a:t>revendique plus manifestement la dimension et notion de projet</a:t>
            </a:r>
          </a:p>
          <a:p>
            <a:pPr>
              <a:buFont typeface="Wingdings" pitchFamily="2" charset="2"/>
              <a:buChar char="§"/>
            </a:pPr>
            <a:r>
              <a:rPr lang="fr-FR" sz="1400" b="1" dirty="0" smtClean="0">
                <a:solidFill>
                  <a:schemeClr val="tx2"/>
                </a:solidFill>
                <a:latin typeface="Arial Narrow" pitchFamily="34" charset="0"/>
              </a:rPr>
              <a:t>Au sein d’une </a:t>
            </a:r>
            <a:r>
              <a:rPr lang="fr-FR" sz="1400" b="1" u="sng" dirty="0" smtClean="0">
                <a:solidFill>
                  <a:schemeClr val="tx2"/>
                </a:solidFill>
                <a:latin typeface="Arial Narrow" pitchFamily="34" charset="0"/>
              </a:rPr>
              <a:t>appropriation (intelligente) du numérique</a:t>
            </a:r>
            <a:r>
              <a:rPr lang="fr-FR" sz="1400" b="1" dirty="0" smtClean="0">
                <a:solidFill>
                  <a:schemeClr val="tx2"/>
                </a:solidFill>
                <a:latin typeface="Arial Narrow" pitchFamily="34" charset="0"/>
              </a:rPr>
              <a:t> et de l’ouverture qu’il offre</a:t>
            </a:r>
          </a:p>
          <a:p>
            <a:pPr>
              <a:buFont typeface="Wingdings" pitchFamily="2" charset="2"/>
              <a:buChar char="§"/>
            </a:pPr>
            <a:r>
              <a:rPr lang="fr-FR" sz="1400" b="1" dirty="0" smtClean="0">
                <a:solidFill>
                  <a:schemeClr val="tx2"/>
                </a:solidFill>
                <a:latin typeface="Arial Narrow" pitchFamily="34" charset="0"/>
              </a:rPr>
              <a:t>Au sein d’un </a:t>
            </a:r>
            <a:r>
              <a:rPr lang="fr-FR" sz="1400" b="1" u="sng" dirty="0" smtClean="0">
                <a:solidFill>
                  <a:schemeClr val="tx2"/>
                </a:solidFill>
                <a:latin typeface="Arial Narrow" pitchFamily="34" charset="0"/>
              </a:rPr>
              <a:t>accompagnement  formatif adapté et de proximité avec l’élève </a:t>
            </a:r>
            <a:r>
              <a:rPr lang="fr-FR" sz="1400" b="1" dirty="0" smtClean="0">
                <a:solidFill>
                  <a:schemeClr val="tx2"/>
                </a:solidFill>
                <a:latin typeface="Arial Narrow" pitchFamily="34" charset="0"/>
              </a:rPr>
              <a:t>à dessein de réussite</a:t>
            </a:r>
          </a:p>
          <a:p>
            <a:pPr>
              <a:buFont typeface="Wingdings" pitchFamily="2" charset="2"/>
              <a:buChar char="§"/>
            </a:pPr>
            <a:r>
              <a:rPr lang="fr-FR" sz="1400" b="1" dirty="0" smtClean="0">
                <a:solidFill>
                  <a:schemeClr val="tx2"/>
                </a:solidFill>
                <a:latin typeface="Arial Narrow" pitchFamily="34" charset="0"/>
              </a:rPr>
              <a:t>Au sein des </a:t>
            </a:r>
            <a:r>
              <a:rPr lang="fr-FR" sz="1400" b="1" u="sng" dirty="0" smtClean="0">
                <a:solidFill>
                  <a:schemeClr val="tx2"/>
                </a:solidFill>
                <a:latin typeface="Arial Narrow" pitchFamily="34" charset="0"/>
              </a:rPr>
              <a:t>équipes pédagogiques mobilisés aux travaux et projet transversaux</a:t>
            </a:r>
            <a:r>
              <a:rPr lang="fr-FR" sz="1400" b="1" dirty="0" smtClean="0">
                <a:solidFill>
                  <a:schemeClr val="tx2"/>
                </a:solidFill>
                <a:latin typeface="Arial Narrow" pitchFamily="34" charset="0"/>
              </a:rPr>
              <a:t> (EPI, HDA, Parcours,…)</a:t>
            </a:r>
          </a:p>
          <a:p>
            <a:pPr>
              <a:buFont typeface="Wingdings" pitchFamily="2" charset="2"/>
              <a:buChar char="§"/>
            </a:pPr>
            <a:r>
              <a:rPr lang="fr-FR" sz="1400" b="1" dirty="0" smtClean="0">
                <a:solidFill>
                  <a:schemeClr val="tx2"/>
                </a:solidFill>
                <a:latin typeface="Arial Narrow" pitchFamily="34" charset="0"/>
              </a:rPr>
              <a:t>Au sein d’</a:t>
            </a:r>
            <a:r>
              <a:rPr lang="fr-FR" sz="1400" b="1" u="sng" dirty="0" smtClean="0">
                <a:solidFill>
                  <a:schemeClr val="tx2"/>
                </a:solidFill>
                <a:latin typeface="Arial Narrow" pitchFamily="34" charset="0"/>
              </a:rPr>
              <a:t>évaluations communes et finales, partagées </a:t>
            </a:r>
            <a:r>
              <a:rPr lang="fr-FR" sz="1400" b="1" dirty="0" smtClean="0">
                <a:solidFill>
                  <a:schemeClr val="tx2"/>
                </a:solidFill>
                <a:latin typeface="Arial Narrow" pitchFamily="34" charset="0"/>
              </a:rPr>
              <a:t>(DNB, Livret compétences, Projets,…)</a:t>
            </a:r>
          </a:p>
          <a:p>
            <a:pPr>
              <a:buFont typeface="Wingdings" pitchFamily="2" charset="2"/>
              <a:buChar char="§"/>
            </a:pPr>
            <a:r>
              <a:rPr lang="fr-FR" sz="1400" b="1" dirty="0" smtClean="0">
                <a:solidFill>
                  <a:schemeClr val="tx2"/>
                </a:solidFill>
                <a:latin typeface="Arial Narrow" pitchFamily="34" charset="0"/>
              </a:rPr>
              <a:t>Au sein d’un l’établissement </a:t>
            </a:r>
            <a:r>
              <a:rPr lang="fr-FR" sz="1400" b="1" u="sng" dirty="0" smtClean="0">
                <a:solidFill>
                  <a:schemeClr val="tx2"/>
                </a:solidFill>
                <a:latin typeface="Arial Narrow" pitchFamily="34" charset="0"/>
              </a:rPr>
              <a:t>offrant des parcours artistiques et culturelles </a:t>
            </a:r>
            <a:r>
              <a:rPr lang="fr-FR" sz="1400" b="1" dirty="0" smtClean="0">
                <a:solidFill>
                  <a:schemeClr val="tx2"/>
                </a:solidFill>
                <a:latin typeface="Arial Narrow" pitchFamily="34" charset="0"/>
              </a:rPr>
              <a:t>: PEAC</a:t>
            </a:r>
          </a:p>
          <a:p>
            <a:pPr>
              <a:buFont typeface="Wingdings" pitchFamily="2" charset="2"/>
              <a:buChar char="§"/>
            </a:pPr>
            <a:r>
              <a:rPr lang="fr-FR" sz="1400" b="1" dirty="0" smtClean="0">
                <a:solidFill>
                  <a:schemeClr val="tx2"/>
                </a:solidFill>
                <a:latin typeface="Arial Narrow" pitchFamily="34" charset="0"/>
              </a:rPr>
              <a:t>Au sein d’une </a:t>
            </a:r>
            <a:r>
              <a:rPr lang="fr-FR" sz="1400" b="1" u="sng" dirty="0" smtClean="0">
                <a:solidFill>
                  <a:schemeClr val="tx2"/>
                </a:solidFill>
                <a:latin typeface="Arial Narrow" pitchFamily="34" charset="0"/>
              </a:rPr>
              <a:t>démarche partenariale (artistes, structures,…) collaborative</a:t>
            </a:r>
          </a:p>
          <a:p>
            <a:pPr>
              <a:buFont typeface="Wingdings" pitchFamily="2" charset="2"/>
              <a:buChar char="§"/>
            </a:pPr>
            <a:r>
              <a:rPr lang="fr-FR" sz="1400" b="1" dirty="0" smtClean="0">
                <a:solidFill>
                  <a:schemeClr val="tx2"/>
                </a:solidFill>
                <a:latin typeface="Arial Narrow" pitchFamily="34" charset="0"/>
              </a:rPr>
              <a:t>Au sein d’</a:t>
            </a:r>
            <a:r>
              <a:rPr lang="fr-FR" sz="1400" b="1" u="sng" dirty="0" smtClean="0">
                <a:solidFill>
                  <a:schemeClr val="tx2"/>
                </a:solidFill>
                <a:latin typeface="Arial Narrow" pitchFamily="34" charset="0"/>
              </a:rPr>
              <a:t>élèves et de familles à faire adhérer aux valeurs « Culture » et « Artistique »</a:t>
            </a:r>
            <a:endParaRPr lang="fr-FR" sz="1400" u="sng" dirty="0">
              <a:latin typeface="Arial Narrow" pitchFamily="34" charset="0"/>
            </a:endParaRPr>
          </a:p>
        </p:txBody>
      </p:sp>
      <p:sp>
        <p:nvSpPr>
          <p:cNvPr id="12" name="Rectangle à coins arrondis 11"/>
          <p:cNvSpPr/>
          <p:nvPr/>
        </p:nvSpPr>
        <p:spPr>
          <a:xfrm>
            <a:off x="2817974" y="5444619"/>
            <a:ext cx="3438445" cy="90477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dirty="0" smtClean="0"/>
              <a:t>Une </a:t>
            </a:r>
          </a:p>
          <a:p>
            <a:pPr algn="ctr"/>
            <a:r>
              <a:rPr lang="fr-FR" sz="1200" b="1" dirty="0" smtClean="0"/>
              <a:t>RESPONSABILITE RENFORCEE</a:t>
            </a:r>
          </a:p>
          <a:p>
            <a:pPr algn="ctr"/>
            <a:r>
              <a:rPr lang="fr-FR" sz="1200" b="1" dirty="0" smtClean="0"/>
              <a:t>du professeur</a:t>
            </a:r>
            <a:endParaRPr lang="fr-FR" sz="1200" b="1" dirty="0"/>
          </a:p>
        </p:txBody>
      </p:sp>
      <p:sp>
        <p:nvSpPr>
          <p:cNvPr id="7"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370271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a:spLocks noGrp="1"/>
          </p:cNvSpPr>
          <p:nvPr>
            <p:ph idx="1"/>
            <p:custDataLst>
              <p:tags r:id="rId1"/>
            </p:custDataLst>
          </p:nvPr>
        </p:nvSpPr>
        <p:spPr>
          <a:xfrm>
            <a:off x="619302" y="1611630"/>
            <a:ext cx="7704137" cy="3600450"/>
          </a:xfrm>
        </p:spPr>
        <p:txBody>
          <a:bodyPr>
            <a:normAutofit fontScale="92500" lnSpcReduction="10000"/>
          </a:bodyPr>
          <a:lstStyle/>
          <a:p>
            <a:pPr eaLnBrk="1" hangingPunct="1">
              <a:buFont typeface="Arial" pitchFamily="34" charset="0"/>
              <a:buChar char="•"/>
              <a:defRPr/>
            </a:pPr>
            <a:r>
              <a:rPr lang="fr-FR" b="1" dirty="0" smtClean="0">
                <a:solidFill>
                  <a:schemeClr val="accent4">
                    <a:lumMod val="75000"/>
                  </a:schemeClr>
                </a:solidFill>
                <a:latin typeface="Arial Narrow" panose="020B0606020202030204" pitchFamily="34" charset="0"/>
              </a:rPr>
              <a:t>Au regard des nouveaux enjeux (EPI, Parcours, projets transversaux, …) et programmes (soclés) pouvons-nous nous cantonner à « juste faire nos cours » sans s’ouvrir aux autres disciplines ?</a:t>
            </a:r>
          </a:p>
          <a:p>
            <a:pPr eaLnBrk="1" hangingPunct="1">
              <a:buFont typeface="Wingdings 2" pitchFamily="18" charset="2"/>
              <a:buNone/>
              <a:defRPr/>
            </a:pPr>
            <a:endParaRPr lang="fr-FR" b="1" dirty="0" smtClean="0">
              <a:solidFill>
                <a:schemeClr val="accent4">
                  <a:lumMod val="75000"/>
                </a:schemeClr>
              </a:solidFill>
              <a:latin typeface="Arial Narrow" panose="020B0606020202030204" pitchFamily="34" charset="0"/>
            </a:endParaRPr>
          </a:p>
          <a:p>
            <a:pPr eaLnBrk="1" hangingPunct="1">
              <a:buFont typeface="Arial" pitchFamily="34" charset="0"/>
              <a:buChar char="•"/>
              <a:defRPr/>
            </a:pPr>
            <a:r>
              <a:rPr lang="fr-FR" b="1" dirty="0" smtClean="0">
                <a:solidFill>
                  <a:schemeClr val="accent4">
                    <a:lumMod val="75000"/>
                  </a:schemeClr>
                </a:solidFill>
                <a:latin typeface="Arial Narrow" panose="020B0606020202030204" pitchFamily="34" charset="0"/>
              </a:rPr>
              <a:t>Quelle place voulons-nous, devons-nous avoir au regard des autres disciplines et au sein de l’établissement ?</a:t>
            </a:r>
          </a:p>
          <a:p>
            <a:pPr eaLnBrk="1" hangingPunct="1">
              <a:buFont typeface="Wingdings 2" pitchFamily="18" charset="2"/>
              <a:buNone/>
              <a:defRPr/>
            </a:pPr>
            <a:endParaRPr lang="fr-FR" b="1" dirty="0" smtClean="0">
              <a:solidFill>
                <a:schemeClr val="accent4">
                  <a:lumMod val="75000"/>
                </a:schemeClr>
              </a:solidFill>
              <a:latin typeface="Arial Narrow" panose="020B0606020202030204" pitchFamily="34" charset="0"/>
            </a:endParaRPr>
          </a:p>
          <a:p>
            <a:pPr eaLnBrk="1" hangingPunct="1">
              <a:buFont typeface="Arial" pitchFamily="34" charset="0"/>
              <a:buChar char="•"/>
              <a:defRPr/>
            </a:pPr>
            <a:r>
              <a:rPr lang="fr-FR" b="1" dirty="0">
                <a:solidFill>
                  <a:schemeClr val="accent4">
                    <a:lumMod val="75000"/>
                  </a:schemeClr>
                </a:solidFill>
                <a:latin typeface="Arial Narrow" panose="020B0606020202030204" pitchFamily="34" charset="0"/>
              </a:rPr>
              <a:t>Quelle place voulons-nous, devons-nous tenir et donner aux arts plastiques pour nos élèves ?</a:t>
            </a:r>
          </a:p>
          <a:p>
            <a:pPr marL="365760" indent="-283464" eaLnBrk="1" fontAlgn="auto" hangingPunct="1">
              <a:spcAft>
                <a:spcPts val="0"/>
              </a:spcAft>
              <a:buFont typeface="Wingdings 2"/>
              <a:buNone/>
              <a:defRPr/>
            </a:pPr>
            <a:endParaRPr lang="fr-FR" sz="2600" dirty="0" smtClean="0">
              <a:solidFill>
                <a:schemeClr val="tx2">
                  <a:shade val="30000"/>
                  <a:satMod val="150000"/>
                </a:schemeClr>
              </a:solidFill>
            </a:endParaRPr>
          </a:p>
        </p:txBody>
      </p:sp>
      <p:sp>
        <p:nvSpPr>
          <p:cNvPr id="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a:spLocks noGrp="1"/>
          </p:cNvSpPr>
          <p:nvPr>
            <p:ph idx="1"/>
            <p:custDataLst>
              <p:tags r:id="rId1"/>
            </p:custDataLst>
          </p:nvPr>
        </p:nvSpPr>
        <p:spPr>
          <a:xfrm>
            <a:off x="619302" y="1505305"/>
            <a:ext cx="7704137" cy="3034798"/>
          </a:xfrm>
        </p:spPr>
        <p:txBody>
          <a:bodyPr>
            <a:normAutofit/>
          </a:bodyPr>
          <a:lstStyle/>
          <a:p>
            <a:pPr marL="0" indent="0" algn="ctr" eaLnBrk="1" hangingPunct="1">
              <a:buNone/>
              <a:defRPr/>
            </a:pPr>
            <a:r>
              <a:rPr lang="fr-FR" b="1" dirty="0" smtClean="0">
                <a:solidFill>
                  <a:schemeClr val="accent4">
                    <a:lumMod val="75000"/>
                  </a:schemeClr>
                </a:solidFill>
                <a:latin typeface="Arial Narrow" panose="020B0606020202030204" pitchFamily="34" charset="0"/>
              </a:rPr>
              <a:t>Qui d’autre que vous est le (réel) garant de notre discipline d’enseignement au sein de votre établissement ?</a:t>
            </a:r>
          </a:p>
          <a:p>
            <a:pPr marL="0" indent="0" algn="ctr" eaLnBrk="1" hangingPunct="1">
              <a:buNone/>
              <a:defRPr/>
            </a:pPr>
            <a:endParaRPr lang="fr-FR" b="1" dirty="0">
              <a:solidFill>
                <a:schemeClr val="accent4">
                  <a:lumMod val="75000"/>
                </a:schemeClr>
              </a:solidFill>
              <a:latin typeface="Arial Narrow" panose="020B0606020202030204" pitchFamily="34" charset="0"/>
            </a:endParaRPr>
          </a:p>
          <a:p>
            <a:pPr marL="0" indent="0" algn="ctr" eaLnBrk="1" hangingPunct="1">
              <a:buNone/>
              <a:defRPr/>
            </a:pPr>
            <a:endParaRPr lang="fr-FR" b="1" dirty="0" smtClean="0">
              <a:solidFill>
                <a:schemeClr val="accent4">
                  <a:lumMod val="75000"/>
                </a:schemeClr>
              </a:solidFill>
              <a:latin typeface="Arial Narrow" panose="020B0606020202030204" pitchFamily="34" charset="0"/>
            </a:endParaRPr>
          </a:p>
          <a:p>
            <a:pPr marL="0" indent="0" algn="ctr" eaLnBrk="1" hangingPunct="1">
              <a:buNone/>
              <a:defRPr/>
            </a:pPr>
            <a:r>
              <a:rPr lang="fr-FR" b="1" dirty="0" smtClean="0">
                <a:solidFill>
                  <a:schemeClr val="accent4">
                    <a:lumMod val="75000"/>
                  </a:schemeClr>
                </a:solidFill>
                <a:latin typeface="Arial Narrow" panose="020B0606020202030204" pitchFamily="34" charset="0"/>
              </a:rPr>
              <a:t>Vous avez cette responsabilité</a:t>
            </a:r>
          </a:p>
          <a:p>
            <a:pPr marL="0" indent="0" algn="ctr" eaLnBrk="1" hangingPunct="1">
              <a:buNone/>
              <a:defRPr/>
            </a:pPr>
            <a:endParaRPr lang="fr-FR" b="1" dirty="0" smtClean="0">
              <a:solidFill>
                <a:schemeClr val="accent4">
                  <a:lumMod val="75000"/>
                </a:schemeClr>
              </a:solidFill>
              <a:latin typeface="Arial Narrow" panose="020B0606020202030204" pitchFamily="34" charset="0"/>
            </a:endParaRPr>
          </a:p>
          <a:p>
            <a:pPr marL="0" indent="0" algn="ctr" eaLnBrk="1" hangingPunct="1">
              <a:buNone/>
              <a:defRPr/>
            </a:pPr>
            <a:r>
              <a:rPr lang="fr-FR" b="1" dirty="0" smtClean="0">
                <a:solidFill>
                  <a:schemeClr val="accent4">
                    <a:lumMod val="75000"/>
                  </a:schemeClr>
                </a:solidFill>
                <a:latin typeface="Arial Narrow" panose="020B0606020202030204" pitchFamily="34" charset="0"/>
              </a:rPr>
              <a:t>Vous avez cette mission</a:t>
            </a:r>
            <a:endParaRPr lang="fr-FR" b="1" dirty="0">
              <a:solidFill>
                <a:schemeClr val="accent4">
                  <a:lumMod val="75000"/>
                </a:schemeClr>
              </a:solidFill>
              <a:latin typeface="Arial Narrow" panose="020B0606020202030204" pitchFamily="34" charset="0"/>
            </a:endParaRPr>
          </a:p>
          <a:p>
            <a:pPr marL="365760" indent="-283464" eaLnBrk="1" fontAlgn="auto" hangingPunct="1">
              <a:spcAft>
                <a:spcPts val="0"/>
              </a:spcAft>
              <a:buFont typeface="Wingdings 2"/>
              <a:buNone/>
              <a:defRPr/>
            </a:pPr>
            <a:endParaRPr lang="fr-FR" sz="2600" dirty="0" smtClean="0">
              <a:solidFill>
                <a:schemeClr val="tx2">
                  <a:shade val="30000"/>
                  <a:satMod val="150000"/>
                </a:schemeClr>
              </a:solidFill>
            </a:endParaRPr>
          </a:p>
        </p:txBody>
      </p:sp>
      <p:sp>
        <p:nvSpPr>
          <p:cNvPr id="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306724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a:spLocks noGrp="1"/>
          </p:cNvSpPr>
          <p:nvPr>
            <p:ph idx="1"/>
            <p:custDataLst>
              <p:tags r:id="rId1"/>
            </p:custDataLst>
          </p:nvPr>
        </p:nvSpPr>
        <p:spPr>
          <a:xfrm>
            <a:off x="259307" y="2182297"/>
            <a:ext cx="8475260" cy="2566965"/>
          </a:xfrm>
        </p:spPr>
        <p:txBody>
          <a:bodyPr>
            <a:normAutofit fontScale="47500" lnSpcReduction="20000"/>
          </a:bodyPr>
          <a:lstStyle/>
          <a:p>
            <a:pPr marL="0" indent="0" algn="ctr" eaLnBrk="1" hangingPunct="1">
              <a:buNone/>
              <a:defRPr/>
            </a:pPr>
            <a:r>
              <a:rPr lang="fr-FR" sz="4400" b="1" i="1" dirty="0" smtClean="0">
                <a:solidFill>
                  <a:schemeClr val="accent4">
                    <a:lumMod val="75000"/>
                  </a:schemeClr>
                </a:solidFill>
                <a:latin typeface="Arial Narrow" panose="020B0606020202030204" pitchFamily="34" charset="0"/>
              </a:rPr>
              <a:t>« C’est également avec l’éducation que nous décidons si nous aimons assez nos enfants pour ne pas les rejeter de notre monde, </a:t>
            </a:r>
          </a:p>
          <a:p>
            <a:pPr marL="0" indent="0" algn="ctr" eaLnBrk="1" hangingPunct="1">
              <a:buNone/>
              <a:defRPr/>
            </a:pPr>
            <a:r>
              <a:rPr lang="fr-FR" sz="4400" b="1" i="1" dirty="0" smtClean="0">
                <a:solidFill>
                  <a:schemeClr val="accent4">
                    <a:lumMod val="75000"/>
                  </a:schemeClr>
                </a:solidFill>
                <a:latin typeface="Arial Narrow" panose="020B0606020202030204" pitchFamily="34" charset="0"/>
              </a:rPr>
              <a:t>ni les abandonner à eux-mêmes, </a:t>
            </a:r>
          </a:p>
          <a:p>
            <a:pPr marL="0" indent="0" algn="ctr" eaLnBrk="1" hangingPunct="1">
              <a:buNone/>
              <a:defRPr/>
            </a:pPr>
            <a:r>
              <a:rPr lang="fr-FR" sz="4400" b="1" i="1" dirty="0" smtClean="0">
                <a:solidFill>
                  <a:schemeClr val="accent4">
                    <a:lumMod val="75000"/>
                  </a:schemeClr>
                </a:solidFill>
                <a:latin typeface="Arial Narrow" panose="020B0606020202030204" pitchFamily="34" charset="0"/>
              </a:rPr>
              <a:t>ni leur enlever leur chance d’entreprendre quelque chose de neuf, </a:t>
            </a:r>
          </a:p>
          <a:p>
            <a:pPr marL="0" indent="0" algn="ctr" eaLnBrk="1" hangingPunct="1">
              <a:buNone/>
              <a:defRPr/>
            </a:pPr>
            <a:r>
              <a:rPr lang="fr-FR" sz="4400" b="1" i="1" dirty="0" smtClean="0">
                <a:solidFill>
                  <a:schemeClr val="accent4">
                    <a:lumMod val="75000"/>
                  </a:schemeClr>
                </a:solidFill>
                <a:latin typeface="Arial Narrow" panose="020B0606020202030204" pitchFamily="34" charset="0"/>
              </a:rPr>
              <a:t>quelque chose que nous n’avions pas prévu, </a:t>
            </a:r>
          </a:p>
          <a:p>
            <a:pPr marL="0" indent="0" algn="ctr" eaLnBrk="1" hangingPunct="1">
              <a:buNone/>
              <a:defRPr/>
            </a:pPr>
            <a:r>
              <a:rPr lang="fr-FR" sz="4400" b="1" i="1" dirty="0" smtClean="0">
                <a:solidFill>
                  <a:schemeClr val="accent4">
                    <a:lumMod val="75000"/>
                  </a:schemeClr>
                </a:solidFill>
                <a:latin typeface="Arial Narrow" panose="020B0606020202030204" pitchFamily="34" charset="0"/>
              </a:rPr>
              <a:t>mais les préparer d’avance à la tâche de renouveler un monde commun. »</a:t>
            </a:r>
          </a:p>
          <a:p>
            <a:pPr marL="0" indent="0" algn="r" eaLnBrk="1" hangingPunct="1">
              <a:buNone/>
              <a:defRPr/>
            </a:pPr>
            <a:endParaRPr lang="fr-FR" sz="2000" b="1" dirty="0" smtClean="0">
              <a:solidFill>
                <a:schemeClr val="tx2">
                  <a:lumMod val="60000"/>
                  <a:lumOff val="40000"/>
                </a:schemeClr>
              </a:solidFill>
              <a:latin typeface="Arial Narrow" panose="020B0606020202030204" pitchFamily="34" charset="0"/>
            </a:endParaRPr>
          </a:p>
          <a:p>
            <a:pPr marL="0" indent="0" algn="r">
              <a:buNone/>
              <a:defRPr/>
            </a:pPr>
            <a:r>
              <a:rPr lang="fr-FR" sz="2200" b="1" dirty="0" smtClean="0">
                <a:solidFill>
                  <a:schemeClr val="tx2">
                    <a:lumMod val="60000"/>
                    <a:lumOff val="40000"/>
                  </a:schemeClr>
                </a:solidFill>
                <a:latin typeface="Arial Narrow" panose="020B0606020202030204" pitchFamily="34" charset="0"/>
              </a:rPr>
              <a:t>Hannah ARENDT (1906-1975) , </a:t>
            </a:r>
            <a:r>
              <a:rPr lang="fr-FR" sz="2200" b="1" i="1" dirty="0" smtClean="0">
                <a:solidFill>
                  <a:schemeClr val="tx2">
                    <a:lumMod val="60000"/>
                    <a:lumOff val="40000"/>
                  </a:schemeClr>
                </a:solidFill>
                <a:latin typeface="Arial Narrow" panose="020B0606020202030204" pitchFamily="34" charset="0"/>
              </a:rPr>
              <a:t>La crise de la </a:t>
            </a:r>
            <a:r>
              <a:rPr lang="fr-FR" sz="2200" b="1" i="1" dirty="0">
                <a:solidFill>
                  <a:schemeClr val="tx2">
                    <a:lumMod val="60000"/>
                    <a:lumOff val="40000"/>
                  </a:schemeClr>
                </a:solidFill>
                <a:latin typeface="Arial Narrow" panose="020B0606020202030204" pitchFamily="34" charset="0"/>
              </a:rPr>
              <a:t>culture. </a:t>
            </a:r>
            <a:r>
              <a:rPr lang="fr-FR" sz="2200" b="1" dirty="0">
                <a:solidFill>
                  <a:schemeClr val="tx2">
                    <a:lumMod val="60000"/>
                    <a:lumOff val="40000"/>
                  </a:schemeClr>
                </a:solidFill>
                <a:latin typeface="Arial Narrow" panose="020B0606020202030204" pitchFamily="34" charset="0"/>
              </a:rPr>
              <a:t>Paris, Gallimard, </a:t>
            </a:r>
            <a:r>
              <a:rPr lang="fr-FR" sz="2200" b="1" dirty="0" smtClean="0">
                <a:solidFill>
                  <a:schemeClr val="tx2">
                    <a:lumMod val="60000"/>
                    <a:lumOff val="40000"/>
                  </a:schemeClr>
                </a:solidFill>
                <a:latin typeface="Arial Narrow" panose="020B0606020202030204" pitchFamily="34" charset="0"/>
              </a:rPr>
              <a:t>1989.</a:t>
            </a:r>
          </a:p>
          <a:p>
            <a:pPr marL="0" indent="0" algn="r">
              <a:buNone/>
              <a:defRPr/>
            </a:pPr>
            <a:r>
              <a:rPr lang="en-US" sz="2200" b="1" dirty="0" err="1">
                <a:solidFill>
                  <a:schemeClr val="tx2">
                    <a:lumMod val="60000"/>
                    <a:lumOff val="40000"/>
                  </a:schemeClr>
                </a:solidFill>
                <a:latin typeface="Arial Narrow" panose="020B0606020202030204" pitchFamily="34" charset="0"/>
              </a:rPr>
              <a:t>Titre</a:t>
            </a:r>
            <a:r>
              <a:rPr lang="en-US" sz="2200" b="1" dirty="0">
                <a:solidFill>
                  <a:schemeClr val="tx2">
                    <a:lumMod val="60000"/>
                    <a:lumOff val="40000"/>
                  </a:schemeClr>
                </a:solidFill>
                <a:latin typeface="Arial Narrow" panose="020B0606020202030204" pitchFamily="34" charset="0"/>
              </a:rPr>
              <a:t> original : </a:t>
            </a:r>
            <a:r>
              <a:rPr lang="en-US" sz="2200" b="1" i="1" dirty="0">
                <a:solidFill>
                  <a:schemeClr val="tx2">
                    <a:lumMod val="60000"/>
                    <a:lumOff val="40000"/>
                  </a:schemeClr>
                </a:solidFill>
                <a:latin typeface="Arial Narrow" panose="020B0606020202030204" pitchFamily="34" charset="0"/>
              </a:rPr>
              <a:t>Between past and future Eight exercises in political </a:t>
            </a:r>
            <a:r>
              <a:rPr lang="en-US" sz="2200" b="1" i="1" dirty="0" smtClean="0">
                <a:solidFill>
                  <a:schemeClr val="tx2">
                    <a:lumMod val="60000"/>
                    <a:lumOff val="40000"/>
                  </a:schemeClr>
                </a:solidFill>
                <a:latin typeface="Arial Narrow" panose="020B0606020202030204" pitchFamily="34" charset="0"/>
              </a:rPr>
              <a:t>thought</a:t>
            </a:r>
            <a:r>
              <a:rPr lang="en-US" sz="2200" b="1" dirty="0" smtClean="0">
                <a:solidFill>
                  <a:schemeClr val="tx2">
                    <a:lumMod val="60000"/>
                    <a:lumOff val="40000"/>
                  </a:schemeClr>
                </a:solidFill>
                <a:latin typeface="Arial Narrow" panose="020B0606020202030204" pitchFamily="34" charset="0"/>
              </a:rPr>
              <a:t>. </a:t>
            </a:r>
            <a:r>
              <a:rPr lang="en-US" sz="2200" b="1" dirty="0">
                <a:solidFill>
                  <a:schemeClr val="tx2">
                    <a:lumMod val="60000"/>
                    <a:lumOff val="40000"/>
                  </a:schemeClr>
                </a:solidFill>
                <a:latin typeface="Arial Narrow" panose="020B0606020202030204" pitchFamily="34" charset="0"/>
              </a:rPr>
              <a:t>New-York, Viking Press, 1969</a:t>
            </a:r>
            <a:endParaRPr lang="fr-FR" sz="2200" b="1" dirty="0">
              <a:solidFill>
                <a:schemeClr val="tx2">
                  <a:lumMod val="60000"/>
                  <a:lumOff val="40000"/>
                </a:schemeClr>
              </a:solidFill>
              <a:latin typeface="Arial Narrow" panose="020B0606020202030204" pitchFamily="34" charset="0"/>
            </a:endParaRPr>
          </a:p>
          <a:p>
            <a:pPr marL="365760" indent="-283464" eaLnBrk="1" fontAlgn="auto" hangingPunct="1">
              <a:spcAft>
                <a:spcPts val="0"/>
              </a:spcAft>
              <a:buFont typeface="Wingdings 2"/>
              <a:buNone/>
              <a:defRPr/>
            </a:pPr>
            <a:endParaRPr lang="fr-FR" sz="3600" dirty="0" smtClean="0">
              <a:solidFill>
                <a:schemeClr val="tx2">
                  <a:shade val="30000"/>
                  <a:satMod val="150000"/>
                </a:schemeClr>
              </a:solidFill>
            </a:endParaRPr>
          </a:p>
        </p:txBody>
      </p:sp>
      <p:sp>
        <p:nvSpPr>
          <p:cNvPr id="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37850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arine M\Documents\IA-IPR\Signature\logo_academie_orleans-tours_quadri_marianne_-_rvb.jpg"/>
          <p:cNvPicPr>
            <a:picLocks noChangeAspect="1" noChangeArrowheads="1"/>
          </p:cNvPicPr>
          <p:nvPr/>
        </p:nvPicPr>
        <p:blipFill>
          <a:blip r:embed="rId2" cstate="print"/>
          <a:srcRect/>
          <a:stretch>
            <a:fillRect/>
          </a:stretch>
        </p:blipFill>
        <p:spPr bwMode="auto">
          <a:xfrm>
            <a:off x="7316788" y="5300663"/>
            <a:ext cx="1681162" cy="1298575"/>
          </a:xfrm>
          <a:prstGeom prst="rect">
            <a:avLst/>
          </a:prstGeom>
          <a:noFill/>
          <a:ln w="9525">
            <a:noFill/>
            <a:miter lim="800000"/>
            <a:headEnd/>
            <a:tailEnd/>
          </a:ln>
        </p:spPr>
      </p:pic>
      <p:sp>
        <p:nvSpPr>
          <p:cNvPr id="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3220787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5"/>
          <p:cNvSpPr txBox="1">
            <a:spLocks noChangeArrowheads="1"/>
          </p:cNvSpPr>
          <p:nvPr/>
        </p:nvSpPr>
        <p:spPr bwMode="auto">
          <a:xfrm>
            <a:off x="539750" y="1764381"/>
            <a:ext cx="3682294" cy="40011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algn="ctr">
              <a:spcBef>
                <a:spcPct val="50000"/>
              </a:spcBef>
            </a:pPr>
            <a:r>
              <a:rPr lang="fr-FR" sz="2000" b="1" dirty="0" smtClean="0">
                <a:latin typeface="Arial Narrow" pitchFamily="34" charset="0"/>
              </a:rPr>
              <a:t>La notation</a:t>
            </a:r>
          </a:p>
        </p:txBody>
      </p:sp>
      <p:sp>
        <p:nvSpPr>
          <p:cNvPr id="23557" name="Text Box 6"/>
          <p:cNvSpPr txBox="1">
            <a:spLocks noChangeArrowheads="1"/>
          </p:cNvSpPr>
          <p:nvPr/>
        </p:nvSpPr>
        <p:spPr bwMode="auto">
          <a:xfrm>
            <a:off x="4485394" y="1764381"/>
            <a:ext cx="3682294" cy="40011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algn="ctr">
              <a:spcBef>
                <a:spcPct val="50000"/>
              </a:spcBef>
            </a:pPr>
            <a:r>
              <a:rPr lang="fr-FR" sz="2000" b="1" dirty="0" smtClean="0">
                <a:latin typeface="Arial Narrow" pitchFamily="34" charset="0"/>
              </a:rPr>
              <a:t>La compétence</a:t>
            </a:r>
            <a:endParaRPr lang="fr-FR" sz="2000" b="1" i="1" dirty="0" smtClean="0">
              <a:latin typeface="Arial Narrow" pitchFamily="34" charset="0"/>
            </a:endParaRPr>
          </a:p>
        </p:txBody>
      </p:sp>
      <p:sp>
        <p:nvSpPr>
          <p:cNvPr id="23559" name="Text Box 8"/>
          <p:cNvSpPr txBox="1">
            <a:spLocks noChangeArrowheads="1"/>
          </p:cNvSpPr>
          <p:nvPr/>
        </p:nvSpPr>
        <p:spPr bwMode="auto">
          <a:xfrm>
            <a:off x="539750" y="2416956"/>
            <a:ext cx="3682294" cy="1077218"/>
          </a:xfrm>
          <a:prstGeom prst="rect">
            <a:avLst/>
          </a:prstGeom>
          <a:solidFill>
            <a:schemeClr val="accent1">
              <a:lumMod val="20000"/>
              <a:lumOff val="80000"/>
            </a:schemeClr>
          </a:solidFill>
          <a:ln w="9525">
            <a:noFill/>
            <a:miter lim="800000"/>
            <a:headEnd/>
            <a:tailEnd/>
          </a:ln>
        </p:spPr>
        <p:txBody>
          <a:bodyPr wrap="square">
            <a:spAutoFit/>
          </a:bodyPr>
          <a:lstStyle/>
          <a:p>
            <a:pPr>
              <a:spcBef>
                <a:spcPct val="50000"/>
              </a:spcBef>
            </a:pPr>
            <a:r>
              <a:rPr lang="fr-FR" sz="1600" dirty="0" smtClean="0">
                <a:latin typeface="Arial Narrow" pitchFamily="34" charset="0"/>
              </a:rPr>
              <a:t>- Ancrage culturel et sociétal</a:t>
            </a:r>
            <a:endParaRPr lang="fr-FR" altLang="ja-JP" sz="1600" dirty="0" smtClean="0">
              <a:latin typeface="Arial Narrow" pitchFamily="34" charset="0"/>
            </a:endParaRPr>
          </a:p>
          <a:p>
            <a:pPr>
              <a:spcBef>
                <a:spcPct val="50000"/>
              </a:spcBef>
            </a:pPr>
            <a:r>
              <a:rPr lang="fr-FR" sz="1600" dirty="0" smtClean="0">
                <a:latin typeface="Arial Narrow" pitchFamily="34" charset="0"/>
              </a:rPr>
              <a:t>- Approche compétitive (classification)</a:t>
            </a:r>
          </a:p>
          <a:p>
            <a:pPr>
              <a:spcBef>
                <a:spcPct val="50000"/>
              </a:spcBef>
            </a:pPr>
            <a:r>
              <a:rPr lang="fr-FR" sz="1600" dirty="0" smtClean="0">
                <a:latin typeface="Arial Narrow" pitchFamily="34" charset="0"/>
              </a:rPr>
              <a:t>- Autorité : sanction-récompense</a:t>
            </a:r>
          </a:p>
        </p:txBody>
      </p:sp>
      <p:sp>
        <p:nvSpPr>
          <p:cNvPr id="12" name="Rectangle 11"/>
          <p:cNvSpPr/>
          <p:nvPr/>
        </p:nvSpPr>
        <p:spPr>
          <a:xfrm>
            <a:off x="221382" y="410256"/>
            <a:ext cx="8161086" cy="1077218"/>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Une </a:t>
            </a:r>
            <a:r>
              <a:rPr lang="fr-FR" sz="3200" dirty="0">
                <a:solidFill>
                  <a:schemeClr val="tx2">
                    <a:satMod val="130000"/>
                  </a:schemeClr>
                </a:solidFill>
                <a:latin typeface="Haettenschweiler" pitchFamily="34" charset="0"/>
              </a:rPr>
              <a:t>r</a:t>
            </a:r>
            <a:r>
              <a:rPr lang="fr-FR" sz="3200" dirty="0" smtClean="0">
                <a:solidFill>
                  <a:schemeClr val="tx2">
                    <a:satMod val="130000"/>
                  </a:schemeClr>
                </a:solidFill>
                <a:latin typeface="Haettenschweiler" pitchFamily="34" charset="0"/>
              </a:rPr>
              <a:t>éforme pour une meilleure adhésion et réussite</a:t>
            </a:r>
          </a:p>
          <a:p>
            <a:r>
              <a:rPr lang="fr-FR" sz="3200" dirty="0" smtClean="0">
                <a:solidFill>
                  <a:schemeClr val="tx2">
                    <a:lumMod val="60000"/>
                    <a:lumOff val="40000"/>
                  </a:schemeClr>
                </a:solidFill>
                <a:latin typeface="Haettenschweiler" pitchFamily="34" charset="0"/>
              </a:rPr>
              <a:t>de tous les élèves</a:t>
            </a:r>
            <a:endParaRPr lang="fr-FR" sz="3200" dirty="0">
              <a:solidFill>
                <a:schemeClr val="tx2">
                  <a:lumMod val="60000"/>
                  <a:lumOff val="40000"/>
                </a:schemeClr>
              </a:solidFill>
            </a:endParaRPr>
          </a:p>
        </p:txBody>
      </p:sp>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10" name="Text Box 8"/>
          <p:cNvSpPr txBox="1">
            <a:spLocks noChangeArrowheads="1"/>
          </p:cNvSpPr>
          <p:nvPr/>
        </p:nvSpPr>
        <p:spPr bwMode="auto">
          <a:xfrm>
            <a:off x="4485394" y="2416563"/>
            <a:ext cx="3682294" cy="1077218"/>
          </a:xfrm>
          <a:prstGeom prst="rect">
            <a:avLst/>
          </a:prstGeom>
          <a:solidFill>
            <a:schemeClr val="accent1">
              <a:lumMod val="20000"/>
              <a:lumOff val="80000"/>
            </a:schemeClr>
          </a:solidFill>
          <a:ln w="9525">
            <a:noFill/>
            <a:miter lim="800000"/>
            <a:headEnd/>
            <a:tailEnd/>
          </a:ln>
        </p:spPr>
        <p:txBody>
          <a:bodyPr wrap="square">
            <a:spAutoFit/>
          </a:bodyPr>
          <a:lstStyle/>
          <a:p>
            <a:pPr>
              <a:spcBef>
                <a:spcPct val="50000"/>
              </a:spcBef>
            </a:pPr>
            <a:r>
              <a:rPr lang="fr-FR" sz="1600" dirty="0" smtClean="0">
                <a:latin typeface="Arial Narrow" pitchFamily="34" charset="0"/>
              </a:rPr>
              <a:t>- Changement de perception</a:t>
            </a:r>
            <a:endParaRPr lang="fr-FR" altLang="ja-JP" sz="1600" dirty="0" smtClean="0">
              <a:latin typeface="Arial Narrow" pitchFamily="34" charset="0"/>
            </a:endParaRPr>
          </a:p>
          <a:p>
            <a:pPr>
              <a:spcBef>
                <a:spcPct val="50000"/>
              </a:spcBef>
            </a:pPr>
            <a:r>
              <a:rPr lang="fr-FR" sz="1600" dirty="0" smtClean="0">
                <a:latin typeface="Arial Narrow" pitchFamily="34" charset="0"/>
              </a:rPr>
              <a:t>- Approche d’accompagnement (palier)</a:t>
            </a:r>
          </a:p>
          <a:p>
            <a:pPr>
              <a:spcBef>
                <a:spcPct val="50000"/>
              </a:spcBef>
            </a:pPr>
            <a:r>
              <a:rPr lang="fr-FR" sz="1600" dirty="0" smtClean="0">
                <a:latin typeface="Arial Narrow" pitchFamily="34" charset="0"/>
              </a:rPr>
              <a:t>- Autorité bienveillante</a:t>
            </a:r>
          </a:p>
        </p:txBody>
      </p:sp>
      <p:sp>
        <p:nvSpPr>
          <p:cNvPr id="2" name="Rectangle 1"/>
          <p:cNvSpPr/>
          <p:nvPr/>
        </p:nvSpPr>
        <p:spPr>
          <a:xfrm>
            <a:off x="539750" y="3829125"/>
            <a:ext cx="3682294" cy="923330"/>
          </a:xfrm>
          <a:prstGeom prst="rect">
            <a:avLst/>
          </a:prstGeom>
        </p:spPr>
        <p:txBody>
          <a:bodyPr wrap="square">
            <a:spAutoFit/>
          </a:bodyPr>
          <a:lstStyle/>
          <a:p>
            <a:r>
              <a:rPr lang="fr-FR" b="1" dirty="0" smtClean="0">
                <a:solidFill>
                  <a:srgbClr val="424456"/>
                </a:solidFill>
                <a:latin typeface="Gill Sans MT" panose="020B0502020104020203" pitchFamily="34" charset="0"/>
              </a:rPr>
              <a:t>L’école évalue la performance de l’élève : la meilleure note pour le meilleur nageur !</a:t>
            </a:r>
          </a:p>
        </p:txBody>
      </p:sp>
      <p:sp>
        <p:nvSpPr>
          <p:cNvPr id="13" name="Rectangle 12"/>
          <p:cNvSpPr/>
          <p:nvPr/>
        </p:nvSpPr>
        <p:spPr>
          <a:xfrm>
            <a:off x="4485394" y="3847951"/>
            <a:ext cx="3999386" cy="923330"/>
          </a:xfrm>
          <a:prstGeom prst="rect">
            <a:avLst/>
          </a:prstGeom>
        </p:spPr>
        <p:txBody>
          <a:bodyPr wrap="square">
            <a:spAutoFit/>
          </a:bodyPr>
          <a:lstStyle/>
          <a:p>
            <a:r>
              <a:rPr lang="fr-FR" b="1" dirty="0" smtClean="0">
                <a:solidFill>
                  <a:srgbClr val="424456"/>
                </a:solidFill>
                <a:latin typeface="Gill Sans MT" panose="020B0502020104020203" pitchFamily="34" charset="0"/>
              </a:rPr>
              <a:t>L’école veille à ce que l’élève ne coule pas ! Mais permet aussi au meilleur nageur d’être performant.</a:t>
            </a:r>
            <a:endParaRPr lang="fr-FR" b="1" dirty="0">
              <a:solidFill>
                <a:srgbClr val="424456"/>
              </a:solidFill>
              <a:latin typeface="Gill Sans MT" panose="020B0502020104020203" pitchFamily="34" charset="0"/>
            </a:endParaRPr>
          </a:p>
        </p:txBody>
      </p:sp>
      <p:graphicFrame>
        <p:nvGraphicFramePr>
          <p:cNvPr id="14" name="Tableau 13"/>
          <p:cNvGraphicFramePr>
            <a:graphicFrameLocks noGrp="1"/>
          </p:cNvGraphicFramePr>
          <p:nvPr>
            <p:extLst>
              <p:ext uri="{D42A27DB-BD31-4B8C-83A1-F6EECF244321}">
                <p14:modId xmlns:p14="http://schemas.microsoft.com/office/powerpoint/2010/main" val="2316799994"/>
              </p:ext>
            </p:extLst>
          </p:nvPr>
        </p:nvGraphicFramePr>
        <p:xfrm>
          <a:off x="539750" y="4997300"/>
          <a:ext cx="3585684" cy="467123"/>
        </p:xfrm>
        <a:graphic>
          <a:graphicData uri="http://schemas.openxmlformats.org/drawingml/2006/table">
            <a:tbl>
              <a:tblPr firstRow="1" bandRow="1"/>
              <a:tblGrid>
                <a:gridCol w="580901"/>
                <a:gridCol w="602704"/>
                <a:gridCol w="436742"/>
                <a:gridCol w="506620"/>
                <a:gridCol w="436742"/>
                <a:gridCol w="602703"/>
                <a:gridCol w="419272"/>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0</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1</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2</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3</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4</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5</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2000" dirty="0" smtClean="0">
                          <a:solidFill>
                            <a:schemeClr val="bg1"/>
                          </a:solidFill>
                          <a:latin typeface="Gill Sans MT" panose="020B0502020104020203" pitchFamily="34" charset="0"/>
                        </a:rPr>
                        <a:t>…</a:t>
                      </a:r>
                      <a:endParaRPr lang="fr-FR" sz="200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3548A"/>
                    </a:solidFill>
                  </a:tcPr>
                </a:tc>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4184666321"/>
              </p:ext>
            </p:extLst>
          </p:nvPr>
        </p:nvGraphicFramePr>
        <p:xfrm>
          <a:off x="4397618" y="4997300"/>
          <a:ext cx="4087162" cy="467123"/>
        </p:xfrm>
        <a:graphic>
          <a:graphicData uri="http://schemas.openxmlformats.org/drawingml/2006/table">
            <a:tbl>
              <a:tblPr firstRow="1" bandRow="1"/>
              <a:tblGrid>
                <a:gridCol w="1021790"/>
                <a:gridCol w="1021791"/>
                <a:gridCol w="1021791"/>
                <a:gridCol w="1021790"/>
              </a:tblGrid>
              <a:tr h="467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b="0" dirty="0" smtClean="0">
                          <a:solidFill>
                            <a:schemeClr val="bg1"/>
                          </a:solidFill>
                          <a:latin typeface="Gill Sans MT" panose="020B0502020104020203" pitchFamily="34" charset="0"/>
                        </a:rPr>
                        <a:t>Débutant</a:t>
                      </a:r>
                      <a:endParaRPr lang="fr-FR" sz="1400" b="0" dirty="0">
                        <a:solidFill>
                          <a:schemeClr val="bg1"/>
                        </a:solidFill>
                        <a:latin typeface="Gill Sans MT" panose="020B0502020104020203"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400" dirty="0" smtClean="0">
                          <a:solidFill>
                            <a:schemeClr val="bg1"/>
                          </a:solidFill>
                          <a:latin typeface="Gill Sans MT" panose="020B0502020104020203" pitchFamily="34" charset="0"/>
                        </a:rPr>
                        <a:t>Apprenti</a:t>
                      </a:r>
                      <a:endParaRPr lang="fr-FR" sz="14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400" dirty="0" smtClean="0">
                          <a:solidFill>
                            <a:schemeClr val="bg1"/>
                          </a:solidFill>
                          <a:latin typeface="Gill Sans MT" panose="020B0502020104020203" pitchFamily="34" charset="0"/>
                        </a:rPr>
                        <a:t>Compétent</a:t>
                      </a:r>
                      <a:endParaRPr lang="fr-FR" sz="14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c>
                  <a:txBody>
                    <a:bodyPr/>
                    <a:lstStyle/>
                    <a:p>
                      <a:pPr algn="ctr"/>
                      <a:r>
                        <a:rPr lang="fr-FR" sz="1400" dirty="0" smtClean="0">
                          <a:solidFill>
                            <a:schemeClr val="bg1"/>
                          </a:solidFill>
                          <a:latin typeface="Gill Sans MT" panose="020B0502020104020203" pitchFamily="34" charset="0"/>
                        </a:rPr>
                        <a:t>Expert</a:t>
                      </a:r>
                      <a:endParaRPr lang="fr-FR" sz="1400" dirty="0">
                        <a:solidFill>
                          <a:schemeClr val="bg1"/>
                        </a:solidFill>
                        <a:latin typeface="Gill Sans MT" panose="020B0502020104020203"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3548A"/>
                    </a:solidFill>
                  </a:tcPr>
                </a:tc>
              </a:tr>
            </a:tbl>
          </a:graphicData>
        </a:graphic>
      </p:graphicFrame>
      <p:sp>
        <p:nvSpPr>
          <p:cNvPr id="17" name="Rectangle 16"/>
          <p:cNvSpPr/>
          <p:nvPr/>
        </p:nvSpPr>
        <p:spPr>
          <a:xfrm>
            <a:off x="539750" y="5797254"/>
            <a:ext cx="3682294" cy="646331"/>
          </a:xfrm>
          <a:prstGeom prst="rect">
            <a:avLst/>
          </a:prstGeom>
        </p:spPr>
        <p:txBody>
          <a:bodyPr wrap="square">
            <a:spAutoFit/>
          </a:bodyPr>
          <a:lstStyle/>
          <a:p>
            <a:r>
              <a:rPr lang="fr-FR" b="1" dirty="0" smtClean="0">
                <a:solidFill>
                  <a:srgbClr val="424456"/>
                </a:solidFill>
                <a:latin typeface="Gill Sans MT" panose="020B0502020104020203" pitchFamily="34" charset="0"/>
              </a:rPr>
              <a:t>12 ou 14/20 en évaluation de culture artistique : quel enjeu ?</a:t>
            </a:r>
            <a:endParaRPr lang="fr-FR" b="1" dirty="0">
              <a:solidFill>
                <a:srgbClr val="424456"/>
              </a:solidFill>
              <a:latin typeface="Gill Sans MT" panose="020B0502020104020203" pitchFamily="34" charset="0"/>
            </a:endParaRPr>
          </a:p>
        </p:txBody>
      </p:sp>
      <p:sp>
        <p:nvSpPr>
          <p:cNvPr id="18" name="Rectangle 17"/>
          <p:cNvSpPr/>
          <p:nvPr/>
        </p:nvSpPr>
        <p:spPr>
          <a:xfrm>
            <a:off x="4397618" y="5797254"/>
            <a:ext cx="3874512" cy="646331"/>
          </a:xfrm>
          <a:prstGeom prst="rect">
            <a:avLst/>
          </a:prstGeom>
        </p:spPr>
        <p:txBody>
          <a:bodyPr wrap="square">
            <a:spAutoFit/>
          </a:bodyPr>
          <a:lstStyle/>
          <a:p>
            <a:r>
              <a:rPr lang="fr-FR" b="1" dirty="0" smtClean="0">
                <a:solidFill>
                  <a:srgbClr val="424456"/>
                </a:solidFill>
                <a:latin typeface="Gill Sans MT" panose="020B0502020104020203" pitchFamily="34" charset="0"/>
              </a:rPr>
              <a:t>L’élève à un niveau satisfaisant en culture artistique : quel enjeu ?</a:t>
            </a:r>
            <a:endParaRPr lang="fr-FR" b="1" dirty="0">
              <a:solidFill>
                <a:srgbClr val="424456"/>
              </a:solidFill>
              <a:latin typeface="Gill Sans MT" panose="020B0502020104020203" pitchFamily="34" charset="0"/>
            </a:endParaRPr>
          </a:p>
        </p:txBody>
      </p:sp>
    </p:spTree>
    <p:extLst>
      <p:ext uri="{BB962C8B-B14F-4D97-AF65-F5344CB8AC3E}">
        <p14:creationId xmlns:p14="http://schemas.microsoft.com/office/powerpoint/2010/main" val="21256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anim calcmode="lin" valueType="num">
                                      <p:cBhvr>
                                        <p:cTn id="8" dur="1000" fill="hold"/>
                                        <p:tgtEl>
                                          <p:spTgt spid="23556"/>
                                        </p:tgtEl>
                                        <p:attrNameLst>
                                          <p:attrName>ppt_x</p:attrName>
                                        </p:attrNameLst>
                                      </p:cBhvr>
                                      <p:tavLst>
                                        <p:tav tm="0">
                                          <p:val>
                                            <p:strVal val="#ppt_x"/>
                                          </p:val>
                                        </p:tav>
                                        <p:tav tm="100000">
                                          <p:val>
                                            <p:strVal val="#ppt_x"/>
                                          </p:val>
                                        </p:tav>
                                      </p:tavLst>
                                    </p:anim>
                                    <p:anim calcmode="lin" valueType="num">
                                      <p:cBhvr>
                                        <p:cTn id="9" dur="1000" fill="hold"/>
                                        <p:tgtEl>
                                          <p:spTgt spid="235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fade">
                                      <p:cBhvr>
                                        <p:cTn id="12" dur="1000"/>
                                        <p:tgtEl>
                                          <p:spTgt spid="23557"/>
                                        </p:tgtEl>
                                      </p:cBhvr>
                                    </p:animEffect>
                                    <p:anim calcmode="lin" valueType="num">
                                      <p:cBhvr>
                                        <p:cTn id="13" dur="1000" fill="hold"/>
                                        <p:tgtEl>
                                          <p:spTgt spid="23557"/>
                                        </p:tgtEl>
                                        <p:attrNameLst>
                                          <p:attrName>ppt_x</p:attrName>
                                        </p:attrNameLst>
                                      </p:cBhvr>
                                      <p:tavLst>
                                        <p:tav tm="0">
                                          <p:val>
                                            <p:strVal val="#ppt_x"/>
                                          </p:val>
                                        </p:tav>
                                        <p:tav tm="100000">
                                          <p:val>
                                            <p:strVal val="#ppt_x"/>
                                          </p:val>
                                        </p:tav>
                                      </p:tavLst>
                                    </p:anim>
                                    <p:anim calcmode="lin" valueType="num">
                                      <p:cBhvr>
                                        <p:cTn id="14"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559"/>
                                        </p:tgtEl>
                                        <p:attrNameLst>
                                          <p:attrName>style.visibility</p:attrName>
                                        </p:attrNameLst>
                                      </p:cBhvr>
                                      <p:to>
                                        <p:strVal val="visible"/>
                                      </p:to>
                                    </p:set>
                                    <p:animEffect transition="in" filter="fade">
                                      <p:cBhvr>
                                        <p:cTn id="19" dur="500"/>
                                        <p:tgtEl>
                                          <p:spTgt spid="2355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9" grpId="0" animBg="1"/>
      <p:bldP spid="10" grpId="0" animBg="1"/>
      <p:bldP spid="2" grpId="0"/>
      <p:bldP spid="13"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3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olstice">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3_Solstice">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4_Solstice">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5_Solstice">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2_Solstice">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1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2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3044</TotalTime>
  <Words>11266</Words>
  <Application>Microsoft Office PowerPoint</Application>
  <PresentationFormat>Affichage à l'écran (4:3)</PresentationFormat>
  <Paragraphs>1935</Paragraphs>
  <Slides>86</Slides>
  <Notes>27</Notes>
  <HiddenSlides>0</HiddenSlides>
  <MMClips>0</MMClips>
  <ScaleCrop>false</ScaleCrop>
  <HeadingPairs>
    <vt:vector size="4" baseType="variant">
      <vt:variant>
        <vt:lpstr>Thème</vt:lpstr>
      </vt:variant>
      <vt:variant>
        <vt:i4>10</vt:i4>
      </vt:variant>
      <vt:variant>
        <vt:lpstr>Titres des diapositives</vt:lpstr>
      </vt:variant>
      <vt:variant>
        <vt:i4>86</vt:i4>
      </vt:variant>
    </vt:vector>
  </HeadingPairs>
  <TitlesOfParts>
    <vt:vector size="96" baseType="lpstr">
      <vt:lpstr>Oriel</vt:lpstr>
      <vt:lpstr>Solstice</vt:lpstr>
      <vt:lpstr>1_Solstice</vt:lpstr>
      <vt:lpstr>3_Solstice</vt:lpstr>
      <vt:lpstr>4_Solstice</vt:lpstr>
      <vt:lpstr>5_Solstice</vt:lpstr>
      <vt:lpstr>2_Solstice</vt:lpstr>
      <vt:lpstr>1_Oriel</vt:lpstr>
      <vt:lpstr>2_Oriel</vt:lpstr>
      <vt:lpstr>3_Oriel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Programme limitatif,  2016-2017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MURSCHEL</dc:creator>
  <cp:lastModifiedBy>Alain MURSCHEL</cp:lastModifiedBy>
  <cp:revision>514</cp:revision>
  <dcterms:created xsi:type="dcterms:W3CDTF">2016-03-16T07:29:59Z</dcterms:created>
  <dcterms:modified xsi:type="dcterms:W3CDTF">2016-12-04T17:17:18Z</dcterms:modified>
</cp:coreProperties>
</file>